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9" r:id="rId3"/>
    <p:sldId id="256" r:id="rId4"/>
    <p:sldId id="286" r:id="rId5"/>
    <p:sldId id="260" r:id="rId6"/>
    <p:sldId id="261" r:id="rId7"/>
    <p:sldId id="263" r:id="rId8"/>
    <p:sldId id="282" r:id="rId9"/>
    <p:sldId id="264" r:id="rId10"/>
    <p:sldId id="265" r:id="rId11"/>
    <p:sldId id="272" r:id="rId12"/>
    <p:sldId id="287" r:id="rId13"/>
    <p:sldId id="279" r:id="rId14"/>
    <p:sldId id="280" r:id="rId15"/>
    <p:sldId id="276" r:id="rId16"/>
    <p:sldId id="277" r:id="rId17"/>
    <p:sldId id="278" r:id="rId18"/>
    <p:sldId id="266" r:id="rId19"/>
    <p:sldId id="268" r:id="rId20"/>
    <p:sldId id="273" r:id="rId21"/>
    <p:sldId id="269" r:id="rId22"/>
    <p:sldId id="288" r:id="rId23"/>
    <p:sldId id="284" r:id="rId24"/>
    <p:sldId id="283" r:id="rId25"/>
    <p:sldId id="285" r:id="rId26"/>
    <p:sldId id="26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45" autoAdjust="0"/>
  </p:normalViewPr>
  <p:slideViewPr>
    <p:cSldViewPr>
      <p:cViewPr>
        <p:scale>
          <a:sx n="60" d="100"/>
          <a:sy n="60" d="100"/>
        </p:scale>
        <p:origin x="-68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FDC458-2D1B-4364-AD3E-E6C4082E1E46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3B5A40-A908-4626-B6DF-358329D556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18DBC2-02AF-4693-BE2F-A49937E20921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E8C240-4A91-4814-9FD2-B0F7435C1D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E71722-BA62-4936-9F46-300CE1BF13F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326FF-8A3F-4E8B-879F-A4D79ECFD40F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4DD5-3141-4136-B02B-FBFAE591BE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7C344-5349-456C-849B-AFA62A1F48EB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BBD5A-E28E-410E-A93F-B1A112CE8C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E3F30-F462-4135-B577-37D03E027FD3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43012-C269-467B-BAF4-E0C2CD46B9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4CF8E-0EC5-4802-AE62-4005631E05E7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2392D-B0AA-487D-A361-C4400B07EC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E6331-0B38-4F4B-A8BA-BECCDAA54180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6545-9D7C-4BAE-BD0C-3815A132B8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4814-779D-4672-A316-43515D06BA5E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A4A71-2EEB-48B1-92F0-1869B69F39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DCF82-6C02-4D4D-9EA6-5207367F2A95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281BD-735D-45E3-A511-3E03CB09BA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white">
          <a:xfrm>
            <a:off x="0" y="0"/>
            <a:ext cx="9144000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71414"/>
            <a:ext cx="8715436" cy="79690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D3A72-3118-4CDA-B5A8-87816CBE35F0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A7D83-E894-4040-BA12-2192C86E4F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E78E6-AA1C-4D51-98A4-663571449EB1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0DBF4-541E-4378-980B-3159A03D3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7D48-D250-4246-8782-A987298A4D34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9560-0F16-4B11-AD83-C61898A70C1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5D976-1273-4A9D-9D00-9813BE2F3F47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6DCE3-0FC4-4CEE-A0F6-4148F629B8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9EF317-8195-4CAE-B37F-9BEA270A25CA}" type="datetimeFigureOut">
              <a:rPr lang="en-US"/>
              <a:pPr>
                <a:defRPr/>
              </a:pPr>
              <a:t>3/17/2010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3DD983-5947-4B8A-8265-5D67A24AD6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31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ble-transfer.net/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scinfonet.ac.uk/infokits/change-management/index_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iscinfonet.ac.uk/tools/scenario-planning/index_html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rts.ac.uk/about-us/learning-and-teaching/cable.cfm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ALPS Conference 2010</a:t>
            </a:r>
            <a:br>
              <a:rPr lang="en-GB" dirty="0" smtClean="0"/>
            </a:br>
            <a:r>
              <a:rPr lang="en-GB" dirty="0" smtClean="0"/>
              <a:t>Work-based Learning and Assessment for the Next Decade</a:t>
            </a:r>
            <a:endParaRPr lang="en-GB" i="1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357313" y="2071688"/>
            <a:ext cx="6643687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Sustaining and embedding innovations</a:t>
            </a:r>
            <a:br>
              <a:rPr lang="en-GB" sz="3200">
                <a:latin typeface="Calibri" pitchFamily="34" charset="0"/>
              </a:rPr>
            </a:br>
            <a:r>
              <a:rPr lang="en-GB" sz="3200" i="1">
                <a:latin typeface="Calibri" pitchFamily="34" charset="0"/>
              </a:rPr>
              <a:t>challenges and opportunities</a:t>
            </a:r>
          </a:p>
        </p:txBody>
      </p:sp>
      <p:pic>
        <p:nvPicPr>
          <p:cNvPr id="4100" name="Picture 5" descr="pe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572000"/>
            <a:ext cx="1643062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071938" y="4786313"/>
            <a:ext cx="2970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latin typeface="Calibri" pitchFamily="34" charset="0"/>
              </a:rPr>
              <a:t>Peter Chatterton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smtClean="0"/>
              <a:t>CABLE Process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9000" y="1143000"/>
            <a:ext cx="22860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Expression of Interest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1928813"/>
            <a:ext cx="22860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Team </a:t>
            </a:r>
            <a:r>
              <a:rPr lang="en-GB" dirty="0" smtClean="0"/>
              <a:t>Leaders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 </a:t>
            </a:r>
            <a:r>
              <a:rPr lang="en-GB" dirty="0"/>
              <a:t>meeting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00" y="3209925"/>
            <a:ext cx="10715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ITM-1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(+CF)</a:t>
            </a:r>
          </a:p>
        </p:txBody>
      </p:sp>
      <p:sp>
        <p:nvSpPr>
          <p:cNvPr id="6" name="Rectangle 5"/>
          <p:cNvSpPr/>
          <p:nvPr/>
        </p:nvSpPr>
        <p:spPr>
          <a:xfrm>
            <a:off x="1928813" y="3209925"/>
            <a:ext cx="10715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ITM-2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(+ CF)</a:t>
            </a:r>
          </a:p>
        </p:txBody>
      </p:sp>
      <p:sp>
        <p:nvSpPr>
          <p:cNvPr id="7" name="Rectangle 6"/>
          <p:cNvSpPr/>
          <p:nvPr/>
        </p:nvSpPr>
        <p:spPr>
          <a:xfrm>
            <a:off x="3286125" y="3209925"/>
            <a:ext cx="10715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ITM-3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(+ CF)</a:t>
            </a:r>
          </a:p>
        </p:txBody>
      </p:sp>
      <p:sp>
        <p:nvSpPr>
          <p:cNvPr id="8" name="Rectangle 7"/>
          <p:cNvSpPr/>
          <p:nvPr/>
        </p:nvSpPr>
        <p:spPr>
          <a:xfrm>
            <a:off x="4714875" y="3209925"/>
            <a:ext cx="10715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ITM-4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(+ CF)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72188" y="3209925"/>
            <a:ext cx="10715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ITM-5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(+ CF)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500938" y="3209925"/>
            <a:ext cx="1071562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ITM-6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(+ CF)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429000" y="4500563"/>
            <a:ext cx="22860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2 day residential event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429000" y="5426075"/>
            <a:ext cx="22860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Implementation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86500" y="4857750"/>
            <a:ext cx="2286000" cy="6492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Support (BLU)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Peer support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9000" y="6286500"/>
            <a:ext cx="2286000" cy="43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Final </a:t>
            </a:r>
            <a:r>
              <a:rPr lang="en-GB" dirty="0" err="1"/>
              <a:t>AwayDay</a:t>
            </a:r>
            <a:endParaRPr lang="en-GB" dirty="0"/>
          </a:p>
        </p:txBody>
      </p:sp>
      <p:cxnSp>
        <p:nvCxnSpPr>
          <p:cNvPr id="18" name="Elbow Connector 17"/>
          <p:cNvCxnSpPr>
            <a:stCxn id="4" idx="2"/>
            <a:endCxn id="5" idx="0"/>
          </p:cNvCxnSpPr>
          <p:nvPr/>
        </p:nvCxnSpPr>
        <p:spPr>
          <a:xfrm rot="5400000">
            <a:off x="2484438" y="1122363"/>
            <a:ext cx="709612" cy="34655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4" idx="2"/>
            <a:endCxn id="6" idx="0"/>
          </p:cNvCxnSpPr>
          <p:nvPr/>
        </p:nvCxnSpPr>
        <p:spPr>
          <a:xfrm rot="5400000">
            <a:off x="3163094" y="1801019"/>
            <a:ext cx="709612" cy="2108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stCxn id="4" idx="2"/>
            <a:endCxn id="7" idx="0"/>
          </p:cNvCxnSpPr>
          <p:nvPr/>
        </p:nvCxnSpPr>
        <p:spPr>
          <a:xfrm rot="5400000">
            <a:off x="3841751" y="2479675"/>
            <a:ext cx="709612" cy="7508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4" idx="2"/>
            <a:endCxn id="8" idx="0"/>
          </p:cNvCxnSpPr>
          <p:nvPr/>
        </p:nvCxnSpPr>
        <p:spPr>
          <a:xfrm rot="16200000" flipH="1">
            <a:off x="4556919" y="2515394"/>
            <a:ext cx="709612" cy="6794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4" idx="2"/>
            <a:endCxn id="9" idx="0"/>
          </p:cNvCxnSpPr>
          <p:nvPr/>
        </p:nvCxnSpPr>
        <p:spPr>
          <a:xfrm rot="16200000" flipH="1">
            <a:off x="5235576" y="1836737"/>
            <a:ext cx="709612" cy="20367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4" idx="2"/>
            <a:endCxn id="10" idx="0"/>
          </p:cNvCxnSpPr>
          <p:nvPr/>
        </p:nvCxnSpPr>
        <p:spPr>
          <a:xfrm rot="16200000" flipH="1">
            <a:off x="5949951" y="1122362"/>
            <a:ext cx="709612" cy="34655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" idx="2"/>
            <a:endCxn id="4" idx="0"/>
          </p:cNvCxnSpPr>
          <p:nvPr/>
        </p:nvCxnSpPr>
        <p:spPr>
          <a:xfrm rot="5400000">
            <a:off x="4395788" y="1751013"/>
            <a:ext cx="352425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1" idx="2"/>
            <a:endCxn id="12" idx="0"/>
          </p:cNvCxnSpPr>
          <p:nvPr/>
        </p:nvCxnSpPr>
        <p:spPr>
          <a:xfrm rot="5400000">
            <a:off x="4325938" y="5178425"/>
            <a:ext cx="492125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2" idx="2"/>
            <a:endCxn id="14" idx="0"/>
          </p:cNvCxnSpPr>
          <p:nvPr/>
        </p:nvCxnSpPr>
        <p:spPr>
          <a:xfrm rot="5400000">
            <a:off x="4357688" y="6072188"/>
            <a:ext cx="428625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5" idx="2"/>
            <a:endCxn id="11" idx="0"/>
          </p:cNvCxnSpPr>
          <p:nvPr/>
        </p:nvCxnSpPr>
        <p:spPr>
          <a:xfrm rot="16200000" flipH="1">
            <a:off x="2517775" y="2446338"/>
            <a:ext cx="642938" cy="346551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6" idx="2"/>
            <a:endCxn id="11" idx="0"/>
          </p:cNvCxnSpPr>
          <p:nvPr/>
        </p:nvCxnSpPr>
        <p:spPr>
          <a:xfrm rot="16200000" flipH="1">
            <a:off x="3196431" y="3124994"/>
            <a:ext cx="642938" cy="2108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/>
          <p:cNvCxnSpPr>
            <a:stCxn id="7" idx="2"/>
            <a:endCxn id="11" idx="0"/>
          </p:cNvCxnSpPr>
          <p:nvPr/>
        </p:nvCxnSpPr>
        <p:spPr>
          <a:xfrm rot="16200000" flipH="1">
            <a:off x="3875088" y="3803650"/>
            <a:ext cx="642938" cy="7508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8" idx="2"/>
            <a:endCxn id="11" idx="0"/>
          </p:cNvCxnSpPr>
          <p:nvPr/>
        </p:nvCxnSpPr>
        <p:spPr>
          <a:xfrm rot="5400000">
            <a:off x="4590256" y="3839369"/>
            <a:ext cx="642938" cy="67945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9" idx="2"/>
            <a:endCxn id="11" idx="0"/>
          </p:cNvCxnSpPr>
          <p:nvPr/>
        </p:nvCxnSpPr>
        <p:spPr>
          <a:xfrm rot="5400000">
            <a:off x="5268913" y="3160712"/>
            <a:ext cx="642938" cy="203676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0" idx="2"/>
            <a:endCxn id="11" idx="0"/>
          </p:cNvCxnSpPr>
          <p:nvPr/>
        </p:nvCxnSpPr>
        <p:spPr>
          <a:xfrm rot="5400000">
            <a:off x="5983288" y="2446337"/>
            <a:ext cx="642938" cy="346551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18" name="TextBox 30"/>
          <p:cNvSpPr txBox="1">
            <a:spLocks noChangeArrowheads="1"/>
          </p:cNvSpPr>
          <p:nvPr/>
        </p:nvSpPr>
        <p:spPr bwMode="auto">
          <a:xfrm>
            <a:off x="0" y="1071563"/>
            <a:ext cx="121443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CABLE 1</a:t>
            </a:r>
          </a:p>
          <a:p>
            <a:pPr marL="95250" indent="-95250">
              <a:buFont typeface="Arial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CABLE 2</a:t>
            </a:r>
          </a:p>
          <a:p>
            <a:pPr marL="95250" indent="-95250">
              <a:buFont typeface="Arial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CABLE 3</a:t>
            </a:r>
          </a:p>
          <a:p>
            <a:pPr marL="95250" indent="-95250">
              <a:buFont typeface="Arial" charset="0"/>
              <a:buChar char="•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CABLE 4</a:t>
            </a:r>
          </a:p>
        </p:txBody>
      </p:sp>
      <p:sp>
        <p:nvSpPr>
          <p:cNvPr id="12319" name="TextBox 32"/>
          <p:cNvSpPr txBox="1">
            <a:spLocks noChangeArrowheads="1"/>
          </p:cNvSpPr>
          <p:nvPr/>
        </p:nvSpPr>
        <p:spPr bwMode="auto">
          <a:xfrm>
            <a:off x="6215063" y="1800225"/>
            <a:ext cx="23923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en-GB" sz="1600">
                <a:solidFill>
                  <a:schemeClr val="accent1">
                    <a:lumMod val="50000"/>
                  </a:schemeClr>
                </a:solidFill>
              </a:rPr>
              <a:t>Personal development</a:t>
            </a:r>
          </a:p>
          <a:p>
            <a:pPr marL="95250" indent="-95250">
              <a:buFont typeface="Arial" charset="0"/>
              <a:buChar char="•"/>
            </a:pPr>
            <a:r>
              <a:rPr lang="en-GB" sz="1600">
                <a:solidFill>
                  <a:schemeClr val="accent1">
                    <a:lumMod val="50000"/>
                  </a:schemeClr>
                </a:solidFill>
              </a:rPr>
              <a:t>Planning</a:t>
            </a:r>
          </a:p>
          <a:p>
            <a:pPr marL="95250" indent="-95250">
              <a:buFont typeface="Arial" charset="0"/>
              <a:buChar char="•"/>
            </a:pPr>
            <a:r>
              <a:rPr lang="en-GB" sz="1600">
                <a:solidFill>
                  <a:schemeClr val="accent1">
                    <a:lumMod val="50000"/>
                  </a:schemeClr>
                </a:solidFill>
              </a:rPr>
              <a:t>Peer support</a:t>
            </a:r>
          </a:p>
        </p:txBody>
      </p:sp>
      <p:cxnSp>
        <p:nvCxnSpPr>
          <p:cNvPr id="37" name="Straight Arrow Connector 36"/>
          <p:cNvCxnSpPr>
            <a:stCxn id="4" idx="3"/>
            <a:endCxn id="12319" idx="1"/>
          </p:cNvCxnSpPr>
          <p:nvPr/>
        </p:nvCxnSpPr>
        <p:spPr>
          <a:xfrm>
            <a:off x="5715000" y="2214563"/>
            <a:ext cx="500063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927894" y="1713707"/>
            <a:ext cx="714375" cy="1587"/>
          </a:xfrm>
          <a:prstGeom prst="straightConnector1">
            <a:avLst/>
          </a:prstGeom>
          <a:ln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2" name="TextBox 41"/>
          <p:cNvSpPr txBox="1">
            <a:spLocks noChangeArrowheads="1"/>
          </p:cNvSpPr>
          <p:nvPr/>
        </p:nvSpPr>
        <p:spPr bwMode="auto">
          <a:xfrm>
            <a:off x="1143000" y="1071563"/>
            <a:ext cx="19494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chemeClr val="accent1">
                    <a:lumMod val="50000"/>
                  </a:schemeClr>
                </a:solidFill>
              </a:rPr>
              <a:t>Decreasing funding</a:t>
            </a:r>
          </a:p>
        </p:txBody>
      </p:sp>
      <p:sp>
        <p:nvSpPr>
          <p:cNvPr id="12323" name="Rectangle 57"/>
          <p:cNvSpPr>
            <a:spLocks noChangeArrowheads="1"/>
          </p:cNvSpPr>
          <p:nvPr/>
        </p:nvSpPr>
        <p:spPr bwMode="auto">
          <a:xfrm>
            <a:off x="0" y="4429125"/>
            <a:ext cx="32146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Exploring the issue and generating ideas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Reframing the issue and achieving focus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Action planning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>
                <a:solidFill>
                  <a:schemeClr val="accent1">
                    <a:lumMod val="50000"/>
                  </a:schemeClr>
                </a:solidFill>
              </a:rPr>
              <a:t>Testing that the plan is robust</a:t>
            </a:r>
          </a:p>
        </p:txBody>
      </p:sp>
      <p:cxnSp>
        <p:nvCxnSpPr>
          <p:cNvPr id="62" name="Elbow Connector 61"/>
          <p:cNvCxnSpPr>
            <a:stCxn id="11" idx="1"/>
          </p:cNvCxnSpPr>
          <p:nvPr/>
        </p:nvCxnSpPr>
        <p:spPr>
          <a:xfrm rot="10800000" flipV="1">
            <a:off x="2357438" y="4716463"/>
            <a:ext cx="1071562" cy="14128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25" name="TextBox 63"/>
          <p:cNvSpPr txBox="1">
            <a:spLocks noChangeArrowheads="1"/>
          </p:cNvSpPr>
          <p:nvPr/>
        </p:nvSpPr>
        <p:spPr bwMode="auto">
          <a:xfrm>
            <a:off x="6357938" y="6000750"/>
            <a:ext cx="2822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95250" indent="-95250">
              <a:buFont typeface="Arial" charset="0"/>
              <a:buChar char="•"/>
            </a:pPr>
            <a:r>
              <a:rPr lang="en-GB" sz="1600">
                <a:solidFill>
                  <a:schemeClr val="accent1">
                    <a:lumMod val="50000"/>
                  </a:schemeClr>
                </a:solidFill>
              </a:rPr>
              <a:t>Presentations</a:t>
            </a:r>
          </a:p>
          <a:p>
            <a:pPr marL="95250" indent="-95250">
              <a:buFont typeface="Arial" charset="0"/>
              <a:buChar char="•"/>
            </a:pPr>
            <a:r>
              <a:rPr lang="en-GB" sz="1600">
                <a:solidFill>
                  <a:schemeClr val="accent1">
                    <a:lumMod val="50000"/>
                  </a:schemeClr>
                </a:solidFill>
              </a:rPr>
              <a:t>Peer critique/reflection</a:t>
            </a:r>
          </a:p>
          <a:p>
            <a:pPr marL="95250" indent="-95250">
              <a:buFont typeface="Arial" charset="0"/>
              <a:buChar char="•"/>
            </a:pPr>
            <a:r>
              <a:rPr lang="en-GB" sz="1600">
                <a:solidFill>
                  <a:schemeClr val="accent1">
                    <a:lumMod val="50000"/>
                  </a:schemeClr>
                </a:solidFill>
              </a:rPr>
              <a:t>Future change agents/plans</a:t>
            </a:r>
          </a:p>
        </p:txBody>
      </p:sp>
      <p:cxnSp>
        <p:nvCxnSpPr>
          <p:cNvPr id="66" name="Straight Arrow Connector 65"/>
          <p:cNvCxnSpPr>
            <a:stCxn id="14" idx="3"/>
          </p:cNvCxnSpPr>
          <p:nvPr/>
        </p:nvCxnSpPr>
        <p:spPr>
          <a:xfrm flipV="1">
            <a:off x="5715000" y="6500813"/>
            <a:ext cx="64293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hape 68"/>
          <p:cNvCxnSpPr>
            <a:stCxn id="13" idx="0"/>
            <a:endCxn id="11" idx="3"/>
          </p:cNvCxnSpPr>
          <p:nvPr/>
        </p:nvCxnSpPr>
        <p:spPr>
          <a:xfrm rot="16200000" flipV="1">
            <a:off x="6501606" y="3929857"/>
            <a:ext cx="141287" cy="1714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hape 70"/>
          <p:cNvCxnSpPr>
            <a:stCxn id="13" idx="2"/>
            <a:endCxn id="12" idx="3"/>
          </p:cNvCxnSpPr>
          <p:nvPr/>
        </p:nvCxnSpPr>
        <p:spPr>
          <a:xfrm rot="5400000">
            <a:off x="6504781" y="4717257"/>
            <a:ext cx="134937" cy="17145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dirty="0" smtClean="0"/>
              <a:t>CABLE Techniques (1)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1438" y="1214422"/>
            <a:ext cx="9144000" cy="58169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Collage</a:t>
            </a:r>
            <a:r>
              <a:rPr lang="en-GB" sz="2400" dirty="0">
                <a:latin typeface="+mn-lt"/>
              </a:rPr>
              <a:t> –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creating a Vision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Reversals</a:t>
            </a:r>
            <a:r>
              <a:rPr lang="en-GB" sz="2400" dirty="0">
                <a:latin typeface="+mn-lt"/>
              </a:rPr>
              <a:t> –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create an opposite to what you want to achieve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Minimise/Maximise </a:t>
            </a:r>
            <a:r>
              <a:rPr lang="en-GB" sz="2400" dirty="0">
                <a:latin typeface="+mn-lt"/>
              </a:rPr>
              <a:t>–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exaggerate or minimise 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Super-heroes </a:t>
            </a:r>
            <a:r>
              <a:rPr lang="en-GB" sz="2400" dirty="0">
                <a:latin typeface="+mn-lt"/>
              </a:rPr>
              <a:t>–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how would batman tackle an issue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Systems Thinking </a:t>
            </a:r>
            <a:r>
              <a:rPr lang="en-GB" sz="2400" dirty="0">
                <a:latin typeface="+mn-lt"/>
              </a:rPr>
              <a:t>–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focusing on an ultimate goal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Stakeholder Analysis </a:t>
            </a:r>
            <a:r>
              <a:rPr lang="en-GB" sz="2400" dirty="0">
                <a:latin typeface="+mn-lt"/>
              </a:rPr>
              <a:t>–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understanding stakeholder </a:t>
            </a:r>
            <a:r>
              <a:rPr lang="en-GB" sz="24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needs/expectations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Engagement/communications strategy &amp; plan 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Knowledge Fair </a:t>
            </a:r>
            <a:r>
              <a:rPr lang="en-GB" sz="2400" dirty="0">
                <a:latin typeface="+mn-lt"/>
              </a:rPr>
              <a:t>–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exchanging knowledge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Brain-writing followed by Snowballing </a:t>
            </a:r>
            <a:r>
              <a:rPr lang="en-GB" sz="2400" dirty="0">
                <a:latin typeface="+mn-lt"/>
              </a:rPr>
              <a:t>–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ideas and consensus building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Anonymous Voting </a:t>
            </a:r>
            <a:r>
              <a:rPr lang="en-GB" sz="2400" dirty="0">
                <a:latin typeface="+mn-lt"/>
              </a:rPr>
              <a:t>–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voting on ideas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>
                <a:latin typeface="+mn-lt"/>
              </a:rPr>
              <a:t>Alternative Scenarios </a:t>
            </a:r>
            <a:r>
              <a:rPr lang="en-GB" sz="2400" dirty="0">
                <a:latin typeface="+mn-lt"/>
              </a:rPr>
              <a:t>–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how ideas can be implemented 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latin typeface="+mn-lt"/>
              </a:rPr>
              <a:t>5 </a:t>
            </a:r>
            <a:r>
              <a:rPr lang="en-GB" sz="2400" b="1" dirty="0">
                <a:latin typeface="+mn-lt"/>
              </a:rPr>
              <a:t>Ws and H </a:t>
            </a:r>
            <a:r>
              <a:rPr lang="en-GB" sz="2400" dirty="0">
                <a:latin typeface="+mn-lt"/>
              </a:rPr>
              <a:t>– </a:t>
            </a:r>
            <a:r>
              <a:rPr lang="en-GB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What, Why, When, Where, Who, How</a:t>
            </a: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GB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CABLE Techniques (2)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1438" y="1214422"/>
            <a:ext cx="9144000" cy="5216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GB" sz="2400" b="1" dirty="0" smtClean="0">
                <a:latin typeface="+mn-lt"/>
              </a:rPr>
              <a:t>Implementation:</a:t>
            </a:r>
          </a:p>
          <a:p>
            <a:pPr marL="635000" lvl="1" indent="-177800" fontAlgn="auto">
              <a:spcBef>
                <a:spcPts val="0"/>
              </a:spcBef>
              <a:spcAft>
                <a:spcPts val="600"/>
              </a:spcAft>
              <a:defRPr/>
            </a:pPr>
            <a:endParaRPr lang="en-GB" sz="2400" b="1" dirty="0" smtClean="0">
              <a:latin typeface="+mn-lt"/>
            </a:endParaRPr>
          </a:p>
          <a:p>
            <a:pPr marL="635000" lvl="1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latin typeface="+mn-lt"/>
              </a:rPr>
              <a:t>Checklists</a:t>
            </a:r>
          </a:p>
          <a:p>
            <a:pPr marL="1092200" lvl="2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Resources required, motivation &amp; commitment, resistance, procedures, structures &amp; policies to be overcome (or exploited), risk, power struggles, clashes, climate </a:t>
            </a:r>
          </a:p>
          <a:p>
            <a:pPr marL="635000" lvl="1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latin typeface="+mn-lt"/>
              </a:rPr>
              <a:t>Force Field Analysis</a:t>
            </a:r>
          </a:p>
          <a:p>
            <a:pPr marL="1092200" lvl="2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Mapping restraining forces and drivers for change</a:t>
            </a:r>
          </a:p>
          <a:p>
            <a:pPr marL="635000" lvl="1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b="1" dirty="0" smtClean="0">
                <a:latin typeface="+mn-lt"/>
              </a:rPr>
              <a:t>Bullet proofing</a:t>
            </a:r>
          </a:p>
          <a:p>
            <a:pPr marL="1092200" lvl="2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What can go wrong, how likely, how to mitigate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GB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GB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0813" y="9525"/>
            <a:ext cx="9447213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3"/>
            <a:ext cx="9209088" cy="681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0"/>
            <a:ext cx="96758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13" y="168275"/>
            <a:ext cx="9569451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7013" y="0"/>
            <a:ext cx="9498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smtClean="0"/>
              <a:t>CABLE Transfer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57313" y="1571625"/>
            <a:ext cx="6848475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b="1" dirty="0">
                <a:latin typeface="+mn-lt"/>
              </a:rPr>
              <a:t>Sector level change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Equipping other HEIs to implement the CABLE process</a:t>
            </a:r>
          </a:p>
        </p:txBody>
      </p:sp>
      <p:sp>
        <p:nvSpPr>
          <p:cNvPr id="19460" name="TextBox 3"/>
          <p:cNvSpPr txBox="1">
            <a:spLocks noChangeArrowheads="1"/>
          </p:cNvSpPr>
          <p:nvPr/>
        </p:nvSpPr>
        <p:spPr bwMode="auto">
          <a:xfrm>
            <a:off x="2071688" y="2857500"/>
            <a:ext cx="38322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Oxford Brookes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University of Sunderland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University of Reading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St Mary’s University College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University of Worcester</a:t>
            </a:r>
          </a:p>
        </p:txBody>
      </p:sp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6429375" y="6286500"/>
            <a:ext cx="2425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hlinkClick r:id="rId2"/>
              </a:rPr>
              <a:t>www.cable-transfer.net</a:t>
            </a:r>
            <a:r>
              <a:rPr lang="en-GB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smtClean="0"/>
              <a:t>Change Management Simulation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357188" y="2574925"/>
            <a:ext cx="8429625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177800" indent="-177800">
              <a:spcAft>
                <a:spcPts val="600"/>
              </a:spcAft>
              <a:buFontTx/>
              <a:buChar char="•"/>
            </a:pPr>
            <a:r>
              <a:rPr lang="en-GB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understand the need to work within existing culture(s)</a:t>
            </a:r>
          </a:p>
          <a:p>
            <a:pPr marL="177800" indent="-177800" eaLnBrk="0" hangingPunct="0">
              <a:spcAft>
                <a:spcPts val="600"/>
              </a:spcAft>
              <a:buFontTx/>
              <a:buChar char="•"/>
            </a:pPr>
            <a:r>
              <a:rPr lang="en-GB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be able to describe the stages of a transition</a:t>
            </a:r>
          </a:p>
          <a:p>
            <a:pPr marL="177800" indent="-177800" eaLnBrk="0" hangingPunct="0">
              <a:spcAft>
                <a:spcPts val="600"/>
              </a:spcAft>
              <a:buFontTx/>
              <a:buChar char="•"/>
            </a:pPr>
            <a:r>
              <a:rPr lang="en-GB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understand the need for different approaches at the various stages</a:t>
            </a:r>
          </a:p>
          <a:p>
            <a:pPr marL="177800" indent="-177800" eaLnBrk="0" hangingPunct="0">
              <a:spcAft>
                <a:spcPts val="600"/>
              </a:spcAft>
              <a:buFontTx/>
              <a:buChar char="•"/>
            </a:pPr>
            <a:r>
              <a:rPr lang="en-GB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understand how individuals react in different ways to change</a:t>
            </a:r>
          </a:p>
          <a:p>
            <a:pPr marL="177800" indent="-177800" eaLnBrk="0" hangingPunct="0">
              <a:spcAft>
                <a:spcPts val="600"/>
              </a:spcAft>
              <a:buFontTx/>
              <a:buChar char="•"/>
            </a:pPr>
            <a:r>
              <a:rPr lang="en-GB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appreciate the roles of formal and informal networks for </a:t>
            </a:r>
            <a:r>
              <a:rPr lang="en-GB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communicating </a:t>
            </a:r>
            <a:r>
              <a:rPr lang="en-GB" sz="2400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the need for a resilient approach to implementing change 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214313" y="1428750"/>
            <a:ext cx="8429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>
                <a:latin typeface="Calibri" pitchFamily="34" charset="0"/>
                <a:cs typeface="Arial" charset="0"/>
              </a:rPr>
              <a:t>A simulation to support teams in implementing organisational change in HEIs, helping them to: 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333375" y="6416675"/>
            <a:ext cx="845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JISC infoNet: </a:t>
            </a:r>
            <a:r>
              <a:rPr lang="en-GB">
                <a:latin typeface="Calibri" pitchFamily="34" charset="0"/>
                <a:hlinkClick r:id="rId2"/>
              </a:rPr>
              <a:t>http://www.jiscinfonet.ac.uk/infokits/change-management/index_html</a:t>
            </a:r>
            <a:r>
              <a:rPr lang="en-GB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smtClean="0"/>
              <a:t>Sustaining and embedding innovations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14313" y="1398588"/>
            <a:ext cx="871537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>
                <a:latin typeface="Calibri" pitchFamily="34" charset="0"/>
              </a:rPr>
              <a:t>Why</a:t>
            </a:r>
            <a:r>
              <a:rPr lang="en-GB">
                <a:latin typeface="Calibri" pitchFamily="34" charset="0"/>
              </a:rPr>
              <a:t> </a:t>
            </a:r>
          </a:p>
          <a:p>
            <a:pPr marL="627063" lvl="1" indent="-169863"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do we need to focus more on sustainability and embedding?</a:t>
            </a:r>
          </a:p>
          <a:p>
            <a:endParaRPr lang="en-GB" sz="2800">
              <a:latin typeface="Calibri" pitchFamily="34" charset="0"/>
            </a:endParaRPr>
          </a:p>
          <a:p>
            <a:r>
              <a:rPr lang="en-GB" sz="4000">
                <a:latin typeface="Calibri" pitchFamily="34" charset="0"/>
              </a:rPr>
              <a:t>What</a:t>
            </a:r>
          </a:p>
          <a:p>
            <a:pPr marL="627063" lvl="1" indent="-169863"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are the key challenges &amp; opportunities?</a:t>
            </a:r>
          </a:p>
          <a:p>
            <a:endParaRPr lang="en-GB" sz="2800">
              <a:latin typeface="Calibri" pitchFamily="34" charset="0"/>
            </a:endParaRPr>
          </a:p>
          <a:p>
            <a:r>
              <a:rPr lang="en-GB" sz="4000">
                <a:latin typeface="Calibri" pitchFamily="34" charset="0"/>
              </a:rPr>
              <a:t>How</a:t>
            </a:r>
          </a:p>
          <a:p>
            <a:pPr marL="627063" lvl="1" indent="-169863">
              <a:buFont typeface="Arial" charset="0"/>
              <a:buChar char="•"/>
            </a:pPr>
            <a:r>
              <a:rPr lang="en-GB" sz="2400">
                <a:latin typeface="Calibri" pitchFamily="34" charset="0"/>
              </a:rPr>
              <a:t>can this be achieved?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smtClean="0"/>
              <a:t>Simulation overview</a:t>
            </a:r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>
              <a:latin typeface="Calibri" pitchFamily="34" charset="0"/>
            </a:endParaRPr>
          </a:p>
        </p:txBody>
      </p:sp>
      <p:graphicFrame>
        <p:nvGraphicFramePr>
          <p:cNvPr id="1026" name="Object 1"/>
          <p:cNvGraphicFramePr>
            <a:graphicFrameLocks noChangeAspect="1"/>
          </p:cNvGraphicFramePr>
          <p:nvPr/>
        </p:nvGraphicFramePr>
        <p:xfrm>
          <a:off x="3857625" y="2643188"/>
          <a:ext cx="5162550" cy="3673475"/>
        </p:xfrm>
        <a:graphic>
          <a:graphicData uri="http://schemas.openxmlformats.org/presentationml/2006/ole">
            <p:oleObj spid="_x0000_s1026" r:id="rId3" imgW="14734845" imgH="10490810" progId="">
              <p:embed/>
            </p:oleObj>
          </a:graphicData>
        </a:graphic>
      </p:graphicFrame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4429125" y="1214438"/>
            <a:ext cx="4000500" cy="1214437"/>
          </a:xfrm>
          <a:prstGeom prst="rect">
            <a:avLst/>
          </a:prstGeom>
          <a:solidFill>
            <a:srgbClr val="FFCC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en-GB" sz="1400" i="1">
                <a:latin typeface="Arial Narrow" pitchFamily="34" charset="0"/>
              </a:rPr>
              <a:t>Humfeld University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Impact" pitchFamily="34" charset="0"/>
              </a:rPr>
              <a:t>Graduate School of Management</a:t>
            </a:r>
          </a:p>
          <a:p>
            <a:pPr algn="ctr">
              <a:spcAft>
                <a:spcPts val="1000"/>
              </a:spcAft>
            </a:pPr>
            <a:r>
              <a:rPr lang="en-GB" sz="1600">
                <a:latin typeface="Arial Narrow" pitchFamily="34" charset="0"/>
              </a:rPr>
              <a:t>Organisation Chart</a:t>
            </a:r>
          </a:p>
          <a:p>
            <a:pPr algn="ctr">
              <a:spcAft>
                <a:spcPts val="1000"/>
              </a:spcAft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5750" y="1500188"/>
            <a:ext cx="371475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Challenge:</a:t>
            </a:r>
          </a:p>
          <a:p>
            <a:pPr marL="82550" indent="-825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Persuade Prof </a:t>
            </a:r>
            <a:r>
              <a:rPr lang="en-GB" dirty="0" err="1">
                <a:latin typeface="+mn-lt"/>
              </a:rPr>
              <a:t>deJong</a:t>
            </a:r>
            <a:r>
              <a:rPr lang="en-GB" dirty="0">
                <a:latin typeface="+mn-lt"/>
              </a:rPr>
              <a:t> and colleagues to adopt a new technology system</a:t>
            </a:r>
          </a:p>
          <a:p>
            <a:pPr marL="82550" indent="-825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Gather information</a:t>
            </a:r>
          </a:p>
          <a:p>
            <a:pPr marL="82550" indent="-825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Use resources</a:t>
            </a:r>
          </a:p>
          <a:p>
            <a:pPr marL="82550" indent="-825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Implement different initiatives</a:t>
            </a:r>
          </a:p>
          <a:p>
            <a:pPr marL="82550" indent="-825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latin typeface="+mn-lt"/>
              </a:rPr>
              <a:t>Monitor progress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>
                <a:latin typeface="+mn-lt"/>
              </a:rPr>
              <a:t>Aim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Act as a change agent to get as many adopters as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smtClean="0"/>
              <a:t>Scenario Planning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428625" y="1500188"/>
            <a:ext cx="8358188" cy="324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000" dirty="0">
                <a:latin typeface="Calibri" pitchFamily="34" charset="0"/>
              </a:rPr>
              <a:t>Strategic group planning tool that assumes the future can differ greatly from today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000" dirty="0" smtClean="0">
                <a:latin typeface="Calibri" pitchFamily="34" charset="0"/>
              </a:rPr>
              <a:t>Evolved </a:t>
            </a:r>
            <a:r>
              <a:rPr lang="en-GB" sz="2000" dirty="0" smtClean="0">
                <a:latin typeface="Calibri" pitchFamily="34" charset="0"/>
              </a:rPr>
              <a:t>from uses in </a:t>
            </a:r>
            <a:r>
              <a:rPr lang="en-GB" sz="2000" dirty="0">
                <a:latin typeface="Calibri" pitchFamily="34" charset="0"/>
              </a:rPr>
              <a:t>corporations e.g. Shell 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000" dirty="0">
                <a:latin typeface="Calibri" pitchFamily="34" charset="0"/>
              </a:rPr>
              <a:t>A method for anticipating the future by understanding the nature and impact of various driving forces &amp; creating a series of “different futures”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000" dirty="0">
                <a:latin typeface="Calibri" pitchFamily="34" charset="0"/>
              </a:rPr>
              <a:t>A group process which encourages knowledge exchange and widening the participant’s perception of possible future events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000" dirty="0">
                <a:latin typeface="Calibri" pitchFamily="34" charset="0"/>
              </a:rPr>
              <a:t>Development of shared understanding of complex issues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000" dirty="0">
                <a:latin typeface="Calibri" pitchFamily="34" charset="0"/>
              </a:rPr>
              <a:t>Encourages  “think the unthinkable” scenarios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14313" y="5143500"/>
            <a:ext cx="11874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Scoping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741488" y="5143500"/>
            <a:ext cx="11874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Trend Analysis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41675" y="5143500"/>
            <a:ext cx="11874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Building scenarios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41863" y="5143500"/>
            <a:ext cx="11874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Generate options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42050" y="5143500"/>
            <a:ext cx="11874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Test options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15250" y="5143500"/>
            <a:ext cx="11874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Action plan</a:t>
            </a:r>
          </a:p>
        </p:txBody>
      </p: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1285875" y="5429250"/>
            <a:ext cx="45561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3"/>
            <a:endCxn id="9" idx="1"/>
          </p:cNvCxnSpPr>
          <p:nvPr/>
        </p:nvCxnSpPr>
        <p:spPr>
          <a:xfrm>
            <a:off x="2928938" y="5429250"/>
            <a:ext cx="312737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3"/>
          </p:cNvCxnSpPr>
          <p:nvPr/>
        </p:nvCxnSpPr>
        <p:spPr>
          <a:xfrm>
            <a:off x="4429125" y="5429250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0" idx="3"/>
          </p:cNvCxnSpPr>
          <p:nvPr/>
        </p:nvCxnSpPr>
        <p:spPr>
          <a:xfrm>
            <a:off x="5929313" y="5429250"/>
            <a:ext cx="42862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1" idx="3"/>
            <a:endCxn id="12" idx="1"/>
          </p:cNvCxnSpPr>
          <p:nvPr/>
        </p:nvCxnSpPr>
        <p:spPr>
          <a:xfrm>
            <a:off x="7429500" y="5429250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9" name="TextBox 23"/>
          <p:cNvSpPr txBox="1">
            <a:spLocks noChangeArrowheads="1"/>
          </p:cNvSpPr>
          <p:nvPr/>
        </p:nvSpPr>
        <p:spPr bwMode="auto">
          <a:xfrm>
            <a:off x="0" y="6357938"/>
            <a:ext cx="7848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JISC infoNet - </a:t>
            </a:r>
            <a:r>
              <a:rPr lang="en-GB">
                <a:latin typeface="Calibri" pitchFamily="34" charset="0"/>
                <a:hlinkClick r:id="rId2"/>
              </a:rPr>
              <a:t>http://www.jiscinfonet.ac.uk/tools/scenario-planning/index_html</a:t>
            </a:r>
            <a:r>
              <a:rPr lang="en-GB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Collaborative benchmarking for WBL/e-learning</a:t>
            </a:r>
            <a:endParaRPr lang="en-GB" dirty="0"/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28596" y="2071678"/>
            <a:ext cx="84296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buFont typeface="Arial" pitchFamily="34" charset="0"/>
              <a:buChar char="•"/>
            </a:pPr>
            <a:r>
              <a:rPr lang="en-GB" sz="2800" dirty="0" smtClean="0">
                <a:latin typeface="Calibri" pitchFamily="34" charset="0"/>
                <a:cs typeface="Arial" charset="0"/>
              </a:rPr>
              <a:t>E-Learning collaborative benchmarking &amp; toolkits established in HE </a:t>
            </a:r>
            <a:r>
              <a:rPr lang="en-GB" sz="2800" i="1" dirty="0" smtClean="0">
                <a:latin typeface="Calibri" pitchFamily="34" charset="0"/>
                <a:cs typeface="Arial" charset="0"/>
              </a:rPr>
              <a:t>(but not sustained)</a:t>
            </a:r>
          </a:p>
          <a:p>
            <a:pPr marL="173038" indent="-173038">
              <a:buFont typeface="Arial" pitchFamily="34" charset="0"/>
              <a:buChar char="•"/>
            </a:pPr>
            <a:endParaRPr lang="en-GB" sz="2800" dirty="0">
              <a:latin typeface="Calibri" pitchFamily="34" charset="0"/>
              <a:cs typeface="Arial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GB" sz="2800" dirty="0" smtClean="0">
                <a:latin typeface="Calibri" pitchFamily="34" charset="0"/>
                <a:cs typeface="Arial" charset="0"/>
              </a:rPr>
              <a:t>Development of WBL benchmarking toolkit?</a:t>
            </a:r>
          </a:p>
          <a:p>
            <a:pPr marL="173038" indent="-173038">
              <a:buFont typeface="Arial" pitchFamily="34" charset="0"/>
              <a:buChar char="•"/>
            </a:pPr>
            <a:endParaRPr lang="en-GB" sz="2800" dirty="0">
              <a:latin typeface="Calibri" pitchFamily="34" charset="0"/>
              <a:cs typeface="Arial" charset="0"/>
            </a:endParaRPr>
          </a:p>
          <a:p>
            <a:pPr marL="173038" indent="-173038">
              <a:buFont typeface="Arial" pitchFamily="34" charset="0"/>
              <a:buChar char="•"/>
            </a:pPr>
            <a:r>
              <a:rPr lang="en-GB" sz="2800" dirty="0" smtClean="0">
                <a:latin typeface="Calibri" pitchFamily="34" charset="0"/>
                <a:cs typeface="Arial" charset="0"/>
              </a:rPr>
              <a:t>Need for HEIs to (collaboratively) drive this with some agency support</a:t>
            </a:r>
            <a:endParaRPr lang="en-GB" sz="2800" dirty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 smtClean="0"/>
              <a:t>Shared approaches towards a better understanding of </a:t>
            </a:r>
            <a:br>
              <a:rPr lang="en-GB" dirty="0" smtClean="0"/>
            </a:br>
            <a:r>
              <a:rPr lang="en-GB" dirty="0" smtClean="0"/>
              <a:t>impact, costs and benefits</a:t>
            </a:r>
            <a:endParaRPr lang="en-GB" dirty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571500" y="1571625"/>
            <a:ext cx="8286750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400" dirty="0"/>
              <a:t>Both employers and providers need to better understand impact, costs and benefits 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400" dirty="0" smtClean="0"/>
              <a:t>Programme teams </a:t>
            </a:r>
            <a:r>
              <a:rPr lang="en-GB" sz="2400" dirty="0"/>
              <a:t>need to better understand costs and benefits of WBL pedagogies and e-learning 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400" dirty="0"/>
              <a:t>Many existing approaches to assessing costs and benefits have been too complex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400" dirty="0"/>
              <a:t>New models of </a:t>
            </a:r>
            <a:r>
              <a:rPr lang="en-GB" sz="2400" dirty="0" smtClean="0"/>
              <a:t>measuring, impact </a:t>
            </a:r>
            <a:r>
              <a:rPr lang="en-GB" sz="2400" dirty="0"/>
              <a:t>costs and benefits need to be developed</a:t>
            </a:r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400" dirty="0" err="1"/>
              <a:t>Becta</a:t>
            </a:r>
            <a:r>
              <a:rPr lang="en-GB" sz="2400" dirty="0"/>
              <a:t> have developed “business cases” for e-learning </a:t>
            </a:r>
            <a:r>
              <a:rPr lang="en-GB" sz="2400" dirty="0" smtClean="0"/>
              <a:t>in FE/ACL</a:t>
            </a:r>
            <a:endParaRPr lang="en-GB" sz="2400" dirty="0"/>
          </a:p>
          <a:p>
            <a:pPr marL="177800" indent="-177800">
              <a:spcAft>
                <a:spcPts val="600"/>
              </a:spcAft>
              <a:buFont typeface="Arial" charset="0"/>
              <a:buChar char="•"/>
            </a:pPr>
            <a:r>
              <a:rPr lang="en-GB" sz="2400" dirty="0"/>
              <a:t>Impact should ideally align with regional and national economic and education </a:t>
            </a:r>
            <a:r>
              <a:rPr lang="en-GB" sz="2400" dirty="0" smtClean="0"/>
              <a:t>targets </a:t>
            </a:r>
            <a:r>
              <a:rPr lang="en-GB" sz="2400" i="1" dirty="0" smtClean="0"/>
              <a:t>(sector approach)</a:t>
            </a:r>
            <a:endParaRPr lang="en-GB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r>
              <a:rPr lang="en-GB" dirty="0" smtClean="0"/>
              <a:t>Developing sustainable sector </a:t>
            </a:r>
            <a:r>
              <a:rPr lang="en-GB" dirty="0" smtClean="0"/>
              <a:t>“smart” partnerships</a:t>
            </a:r>
            <a:endParaRPr lang="en-GB" dirty="0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357158" y="1285860"/>
            <a:ext cx="85725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GB" sz="2400" dirty="0"/>
              <a:t>Learn from the leading sectors e.g. health, engineering</a:t>
            </a: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GB" sz="2400" dirty="0"/>
              <a:t>HEIs can learn from effective practice in FE</a:t>
            </a: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GB" sz="2400" dirty="0"/>
              <a:t>Partnerships should ideally align with national/regional objectives &amp; regulatory requirements</a:t>
            </a: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GB" sz="2400" dirty="0"/>
              <a:t>HEIs and employers should aim to bring sector/national bodies into the partnerships e.g. SSCs, professional standards bodies, sector agencies, employer consortia</a:t>
            </a: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GB" sz="2400" dirty="0"/>
              <a:t>Ensure win-win based </a:t>
            </a:r>
            <a:r>
              <a:rPr lang="en-GB" sz="2400" dirty="0" smtClean="0"/>
              <a:t>“smart” partnerships </a:t>
            </a:r>
            <a:r>
              <a:rPr lang="en-GB" sz="2400" dirty="0"/>
              <a:t>which align with each partner’s strategic objectives and business </a:t>
            </a:r>
            <a:r>
              <a:rPr lang="en-GB" sz="2400" dirty="0" smtClean="0"/>
              <a:t>plans</a:t>
            </a: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GB" sz="2400" dirty="0" smtClean="0"/>
              <a:t>Help to develop “intellectual capital” of </a:t>
            </a:r>
            <a:r>
              <a:rPr lang="en-GB" sz="2400" dirty="0" smtClean="0"/>
              <a:t>employers </a:t>
            </a:r>
            <a:r>
              <a:rPr lang="en-GB" sz="2000" dirty="0" smtClean="0">
                <a:solidFill>
                  <a:schemeClr val="accent1">
                    <a:lumMod val="50000"/>
                  </a:schemeClr>
                </a:solidFill>
              </a:rPr>
              <a:t>(Middlesex)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177800" indent="-177800">
              <a:spcAft>
                <a:spcPts val="1200"/>
              </a:spcAft>
              <a:buFont typeface="Arial" charset="0"/>
              <a:buChar char="•"/>
            </a:pPr>
            <a:r>
              <a:rPr lang="en-GB" sz="2400" dirty="0"/>
              <a:t>Develop better collaboration between </a:t>
            </a:r>
            <a:r>
              <a:rPr lang="en-GB" sz="2400" dirty="0" smtClean="0"/>
              <a:t>HEIs </a:t>
            </a:r>
            <a:r>
              <a:rPr lang="en-GB" sz="2400" i="1" dirty="0" smtClean="0"/>
              <a:t>(e.g. SIGs)</a:t>
            </a:r>
            <a:endParaRPr lang="en-GB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smtClean="0"/>
              <a:t>Key opportunities - summary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5750" y="1285875"/>
            <a:ext cx="885825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</a:rPr>
              <a:t>Need to focus on </a:t>
            </a:r>
            <a:r>
              <a:rPr lang="en-GB" sz="2800" u="sng" dirty="0">
                <a:latin typeface="+mn-lt"/>
              </a:rPr>
              <a:t>transformation</a:t>
            </a:r>
            <a:r>
              <a:rPr lang="en-GB" sz="2800" dirty="0">
                <a:latin typeface="+mn-lt"/>
              </a:rPr>
              <a:t> as well as </a:t>
            </a:r>
            <a:r>
              <a:rPr lang="en-GB" sz="2800" u="sng" dirty="0">
                <a:latin typeface="+mn-lt"/>
              </a:rPr>
              <a:t>innovation: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Innovations in HE-specific change management processes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Shared approaches towards a better understanding of impact, costs &amp; </a:t>
            </a:r>
            <a:r>
              <a:rPr lang="en-GB" sz="2800" dirty="0" smtClean="0">
                <a:latin typeface="+mn-lt"/>
              </a:rPr>
              <a:t>benefits &amp; development of models</a:t>
            </a: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Developing sustainable sector </a:t>
            </a:r>
            <a:r>
              <a:rPr lang="en-GB" sz="2800" dirty="0" smtClean="0">
                <a:latin typeface="+mn-lt"/>
              </a:rPr>
              <a:t>“smart” partnerships</a:t>
            </a: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dirty="0" smtClean="0"/>
              <a:t>New overseas opportunities???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688" y="1714500"/>
            <a:ext cx="7358062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Export of UK expertise in technology-enhanced learning: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Ed Balls has set-up a Taskforce (Lord </a:t>
            </a:r>
            <a:r>
              <a:rPr lang="en-GB" sz="2000" dirty="0" err="1">
                <a:latin typeface="Arial" pitchFamily="34" charset="0"/>
                <a:cs typeface="Arial" pitchFamily="34" charset="0"/>
              </a:rPr>
              <a:t>Puttnam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) to develop the overseas market (Jan 2010)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Attendance of 63 overseas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Ministers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of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Education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at the recent 2010 Learning and Technology World Forum (LATWF) – to discuss the theme “re-imagining education”</a:t>
            </a: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265113" indent="-26511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... opportunities for partnerships, learning, R&amp;D, collaborative projects/provision, consultancy etc???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28750" y="1285875"/>
            <a:ext cx="6480175" cy="5000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 rot="16200000" flipH="1">
            <a:off x="2168525" y="3786188"/>
            <a:ext cx="500062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1"/>
            <a:endCxn id="4" idx="3"/>
          </p:cNvCxnSpPr>
          <p:nvPr/>
        </p:nvCxnSpPr>
        <p:spPr>
          <a:xfrm rot="10800000" flipH="1">
            <a:off x="1428750" y="3786188"/>
            <a:ext cx="648017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-1573212" y="3786188"/>
            <a:ext cx="54308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143000" y="6500813"/>
            <a:ext cx="70008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2" name="TextBox 13"/>
          <p:cNvSpPr txBox="1">
            <a:spLocks noChangeArrowheads="1"/>
          </p:cNvSpPr>
          <p:nvPr/>
        </p:nvSpPr>
        <p:spPr bwMode="auto">
          <a:xfrm>
            <a:off x="4286250" y="6488113"/>
            <a:ext cx="1189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Innovation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4348" y="3000372"/>
            <a:ext cx="461665" cy="1519711"/>
          </a:xfrm>
          <a:prstGeom prst="rect">
            <a:avLst/>
          </a:prstGeom>
          <a:noFill/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Transformation</a:t>
            </a:r>
          </a:p>
        </p:txBody>
      </p:sp>
      <p:sp>
        <p:nvSpPr>
          <p:cNvPr id="6154" name="TextBox 15"/>
          <p:cNvSpPr txBox="1">
            <a:spLocks noChangeArrowheads="1"/>
          </p:cNvSpPr>
          <p:nvPr/>
        </p:nvSpPr>
        <p:spPr bwMode="auto">
          <a:xfrm>
            <a:off x="2143125" y="1571625"/>
            <a:ext cx="185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Transformation</a:t>
            </a:r>
          </a:p>
          <a:p>
            <a:pPr algn="ctr"/>
            <a:r>
              <a:rPr lang="en-GB">
                <a:latin typeface="Calibri" pitchFamily="34" charset="0"/>
              </a:rPr>
              <a:t>but no innovation</a:t>
            </a:r>
          </a:p>
        </p:txBody>
      </p:sp>
      <p:sp>
        <p:nvSpPr>
          <p:cNvPr id="6155" name="TextBox 16"/>
          <p:cNvSpPr txBox="1">
            <a:spLocks noChangeArrowheads="1"/>
          </p:cNvSpPr>
          <p:nvPr/>
        </p:nvSpPr>
        <p:spPr bwMode="auto">
          <a:xfrm>
            <a:off x="5429250" y="1285860"/>
            <a:ext cx="1801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>
                <a:latin typeface="Calibri" pitchFamily="34" charset="0"/>
              </a:rPr>
              <a:t>Innovation</a:t>
            </a:r>
          </a:p>
          <a:p>
            <a:pPr algn="ctr"/>
            <a:r>
              <a:rPr lang="en-GB">
                <a:latin typeface="Calibri" pitchFamily="34" charset="0"/>
              </a:rPr>
              <a:t>&amp; transformation</a:t>
            </a:r>
          </a:p>
        </p:txBody>
      </p:sp>
      <p:sp>
        <p:nvSpPr>
          <p:cNvPr id="6156" name="TextBox 17"/>
          <p:cNvSpPr txBox="1">
            <a:spLocks noChangeArrowheads="1"/>
          </p:cNvSpPr>
          <p:nvPr/>
        </p:nvSpPr>
        <p:spPr bwMode="auto">
          <a:xfrm>
            <a:off x="2143125" y="4143380"/>
            <a:ext cx="2020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latin typeface="Calibri" pitchFamily="34" charset="0"/>
              </a:rPr>
              <a:t>No  transformation </a:t>
            </a:r>
          </a:p>
          <a:p>
            <a:pPr algn="ctr"/>
            <a:r>
              <a:rPr lang="en-GB" dirty="0">
                <a:latin typeface="Calibri" pitchFamily="34" charset="0"/>
              </a:rPr>
              <a:t>and no innovation</a:t>
            </a:r>
          </a:p>
        </p:txBody>
      </p:sp>
      <p:sp>
        <p:nvSpPr>
          <p:cNvPr id="6157" name="TextBox 18"/>
          <p:cNvSpPr txBox="1">
            <a:spLocks noChangeArrowheads="1"/>
          </p:cNvSpPr>
          <p:nvPr/>
        </p:nvSpPr>
        <p:spPr bwMode="auto">
          <a:xfrm>
            <a:off x="5064145" y="4068772"/>
            <a:ext cx="236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dirty="0">
                <a:latin typeface="Calibri" pitchFamily="34" charset="0"/>
              </a:rPr>
              <a:t>Innovation</a:t>
            </a:r>
          </a:p>
          <a:p>
            <a:pPr algn="ctr"/>
            <a:r>
              <a:rPr lang="en-GB" dirty="0">
                <a:latin typeface="Calibri" pitchFamily="34" charset="0"/>
              </a:rPr>
              <a:t>&amp; some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14500" y="2428875"/>
            <a:ext cx="2714625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Business-driven methods e.g. continuous improvement, BPR &amp; TQM  methodologies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Incremental change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71604" y="5143512"/>
            <a:ext cx="28574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No strong external drivers for change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Organisational inertia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29188" y="4645045"/>
            <a:ext cx="271462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Strong drivers for change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Funding oriented more towards local transformations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Transformations not always embedded institutionally</a:t>
            </a:r>
          </a:p>
        </p:txBody>
      </p:sp>
      <p:sp>
        <p:nvSpPr>
          <p:cNvPr id="6161" name="Title 22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smtClean="0"/>
              <a:t>Relationship between innovation and transformation in HE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0" y="1938401"/>
            <a:ext cx="3429000" cy="206210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HE-specific 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innovative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change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&amp;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embedding” 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processes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&amp; techniques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Long-term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“smart” partnerships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(collaboration not competition - schools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faculties, institutions,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employers, sectors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 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international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)</a:t>
            </a:r>
            <a:endParaRPr lang="en-GB" sz="16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“Business-like” approaches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6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00166" y="3857628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3" name="Oval 22"/>
          <p:cNvSpPr/>
          <p:nvPr/>
        </p:nvSpPr>
        <p:spPr>
          <a:xfrm>
            <a:off x="4714876" y="3857628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24" name="Oval 23"/>
          <p:cNvSpPr/>
          <p:nvPr/>
        </p:nvSpPr>
        <p:spPr>
          <a:xfrm>
            <a:off x="4714876" y="1357298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1500166" y="1357298"/>
            <a:ext cx="500066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Transformation is cyclic, not linear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2571739" y="1843083"/>
            <a:ext cx="4000500" cy="38004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 rot="19208744">
            <a:off x="5610214" y="2195508"/>
            <a:ext cx="933450" cy="74295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752839" y="1538283"/>
            <a:ext cx="1533525" cy="369888"/>
          </a:xfrm>
          <a:prstGeom prst="rect">
            <a:avLst/>
          </a:prstGeom>
          <a:solidFill>
            <a:srgbClr val="81298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Benchmarking</a:t>
            </a: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6448414" y="3490908"/>
            <a:ext cx="1082675" cy="369888"/>
          </a:xfrm>
          <a:prstGeom prst="rect">
            <a:avLst/>
          </a:prstGeom>
          <a:solidFill>
            <a:srgbClr val="81298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Planning</a:t>
            </a: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3703224" y="5143512"/>
            <a:ext cx="1745478" cy="923330"/>
          </a:xfrm>
          <a:prstGeom prst="rect">
            <a:avLst/>
          </a:prstGeom>
          <a:solidFill>
            <a:srgbClr val="81298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Enhancement &amp;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innovation </a:t>
            </a: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Calibri" pitchFamily="34" charset="0"/>
              </a:rPr>
              <a:t>programmes</a:t>
            </a:r>
            <a:endParaRPr lang="en-GB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1533514" y="3462333"/>
            <a:ext cx="1211263" cy="369888"/>
          </a:xfrm>
          <a:prstGeom prst="rect">
            <a:avLst/>
          </a:prstGeom>
          <a:solidFill>
            <a:srgbClr val="81298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Reflecting</a:t>
            </a:r>
          </a:p>
        </p:txBody>
      </p:sp>
      <p:sp>
        <p:nvSpPr>
          <p:cNvPr id="9" name="Down Arrow 8"/>
          <p:cNvSpPr/>
          <p:nvPr/>
        </p:nvSpPr>
        <p:spPr>
          <a:xfrm rot="2223586">
            <a:off x="5743564" y="4424358"/>
            <a:ext cx="933450" cy="74295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" name="Down Arrow 9"/>
          <p:cNvSpPr/>
          <p:nvPr/>
        </p:nvSpPr>
        <p:spPr>
          <a:xfrm rot="13155036">
            <a:off x="2647939" y="2147883"/>
            <a:ext cx="933450" cy="74295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Down Arrow 10"/>
          <p:cNvSpPr/>
          <p:nvPr/>
        </p:nvSpPr>
        <p:spPr>
          <a:xfrm rot="8533015">
            <a:off x="2533639" y="4452933"/>
            <a:ext cx="933450" cy="74295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3072477" y="3071810"/>
            <a:ext cx="312053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dirty="0" smtClean="0">
                <a:solidFill>
                  <a:srgbClr val="FFFF00"/>
                </a:solidFill>
                <a:latin typeface="Calibri" pitchFamily="34" charset="0"/>
              </a:rPr>
              <a:t>Transformation</a:t>
            </a:r>
          </a:p>
          <a:p>
            <a:pPr algn="ctr"/>
            <a:r>
              <a:rPr lang="en-GB" sz="3600" dirty="0" smtClean="0">
                <a:solidFill>
                  <a:srgbClr val="FFFF00"/>
                </a:solidFill>
                <a:latin typeface="Calibri" pitchFamily="34" charset="0"/>
              </a:rPr>
              <a:t>(collaborative)</a:t>
            </a:r>
            <a:endParaRPr lang="en-GB" sz="3600" dirty="0">
              <a:solidFill>
                <a:srgbClr val="FFFF00"/>
              </a:solidFill>
              <a:latin typeface="Calibri" pitchFamily="34" charset="0"/>
            </a:endParaRPr>
          </a:p>
          <a:p>
            <a:pPr algn="ctr"/>
            <a:endParaRPr lang="en-GB" sz="3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smtClean="0"/>
              <a:t>Why?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42875" y="1195388"/>
            <a:ext cx="90011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800" dirty="0">
                <a:latin typeface="Calibri" pitchFamily="34" charset="0"/>
              </a:rPr>
              <a:t>Too much re-inventing of the wheel in short-term funded projects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800" dirty="0">
                <a:latin typeface="Calibri" pitchFamily="34" charset="0"/>
              </a:rPr>
              <a:t>Changing funding environment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800" dirty="0">
                <a:latin typeface="Calibri" pitchFamily="34" charset="0"/>
              </a:rPr>
              <a:t>Funding agencies are increasingly focusing on </a:t>
            </a:r>
            <a:r>
              <a:rPr lang="en-GB" sz="2800" u="sng" dirty="0">
                <a:latin typeface="Calibri" pitchFamily="34" charset="0"/>
              </a:rPr>
              <a:t>collaboration</a:t>
            </a:r>
            <a:r>
              <a:rPr lang="en-GB" sz="2800" dirty="0">
                <a:latin typeface="Calibri" pitchFamily="34" charset="0"/>
              </a:rPr>
              <a:t>, </a:t>
            </a:r>
            <a:r>
              <a:rPr lang="en-GB" sz="2800" u="sng" dirty="0">
                <a:latin typeface="Calibri" pitchFamily="34" charset="0"/>
              </a:rPr>
              <a:t>transformation</a:t>
            </a:r>
            <a:r>
              <a:rPr lang="en-GB" sz="2800" dirty="0">
                <a:latin typeface="Calibri" pitchFamily="34" charset="0"/>
              </a:rPr>
              <a:t>, </a:t>
            </a:r>
            <a:r>
              <a:rPr lang="en-GB" sz="2800" u="sng" dirty="0">
                <a:latin typeface="Calibri" pitchFamily="34" charset="0"/>
              </a:rPr>
              <a:t>efficiencies</a:t>
            </a:r>
            <a:r>
              <a:rPr lang="en-GB" sz="2800" dirty="0">
                <a:latin typeface="Calibri" pitchFamily="34" charset="0"/>
              </a:rPr>
              <a:t>, </a:t>
            </a:r>
            <a:r>
              <a:rPr lang="en-GB" sz="2800" u="sng" dirty="0" smtClean="0">
                <a:latin typeface="Calibri" pitchFamily="34" charset="0"/>
              </a:rPr>
              <a:t>capacity-building</a:t>
            </a:r>
            <a:r>
              <a:rPr lang="en-GB" sz="2800" dirty="0" smtClean="0">
                <a:latin typeface="Calibri" pitchFamily="34" charset="0"/>
              </a:rPr>
              <a:t> and </a:t>
            </a:r>
            <a:r>
              <a:rPr lang="en-GB" sz="2800" u="sng" dirty="0" smtClean="0">
                <a:latin typeface="Calibri" pitchFamily="34" charset="0"/>
              </a:rPr>
              <a:t>impact </a:t>
            </a:r>
            <a:r>
              <a:rPr lang="en-GB" sz="2800" u="sng" dirty="0">
                <a:latin typeface="Calibri" pitchFamily="34" charset="0"/>
              </a:rPr>
              <a:t>&amp; benefits realisation </a:t>
            </a:r>
            <a:r>
              <a:rPr lang="en-GB" sz="2800" dirty="0">
                <a:latin typeface="Calibri" pitchFamily="34" charset="0"/>
              </a:rPr>
              <a:t>for the sector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800" dirty="0">
                <a:latin typeface="Calibri" pitchFamily="34" charset="0"/>
              </a:rPr>
              <a:t>Employers will only </a:t>
            </a:r>
            <a:r>
              <a:rPr lang="en-GB" sz="2800" dirty="0" smtClean="0">
                <a:latin typeface="Calibri" pitchFamily="34" charset="0"/>
              </a:rPr>
              <a:t>fully engage </a:t>
            </a:r>
            <a:r>
              <a:rPr lang="en-GB" sz="2800" dirty="0">
                <a:latin typeface="Calibri" pitchFamily="34" charset="0"/>
              </a:rPr>
              <a:t>with HE long-term if their complex and specific needs are met &amp; sector partnerships are </a:t>
            </a:r>
            <a:r>
              <a:rPr lang="en-GB" sz="2800" dirty="0" smtClean="0">
                <a:latin typeface="Calibri" pitchFamily="34" charset="0"/>
              </a:rPr>
              <a:t>formed </a:t>
            </a:r>
            <a:endParaRPr lang="en-GB" sz="2800" dirty="0">
              <a:latin typeface="Calibri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GB" sz="2800" dirty="0">
                <a:latin typeface="Calibri" pitchFamily="34" charset="0"/>
              </a:rPr>
              <a:t>Institutions need to become more responsive, agile and efficient in order to meet employer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smtClean="0"/>
              <a:t>Challenges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214313" y="1071546"/>
            <a:ext cx="8786812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libri" pitchFamily="34" charset="0"/>
              </a:rPr>
              <a:t>A funding culture mindset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libri" pitchFamily="34" charset="0"/>
              </a:rPr>
              <a:t>Perceptions of education being a cost rather than an investment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libri" pitchFamily="34" charset="0"/>
              </a:rPr>
              <a:t>Impact &amp; costs/benefits not normally fully understood or measured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libri" pitchFamily="34" charset="0"/>
              </a:rPr>
              <a:t>Academic reward mechanisms favour “local” innovations - not embedding in schools, faculties, institutions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libri" pitchFamily="34" charset="0"/>
              </a:rPr>
              <a:t>How to change mind-sets towards the benefits of co-operation </a:t>
            </a:r>
            <a:r>
              <a:rPr lang="en-GB" sz="2800" dirty="0" smtClean="0">
                <a:latin typeface="Calibri" pitchFamily="34" charset="0"/>
              </a:rPr>
              <a:t>– at all levels</a:t>
            </a:r>
            <a:endParaRPr lang="en-GB" sz="2800" dirty="0">
              <a:latin typeface="Calibri" pitchFamily="34" charset="0"/>
            </a:endParaRP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en-GB" sz="2800" dirty="0">
                <a:latin typeface="Calibri" pitchFamily="34" charset="0"/>
              </a:rPr>
              <a:t>How to change academic mind-sets towards WBL pedagogy and employer engagement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en-GB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smtClean="0"/>
              <a:t>Key opportunities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50" y="1285875"/>
            <a:ext cx="8858250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+mn-lt"/>
              </a:rPr>
              <a:t>Need to focus on </a:t>
            </a:r>
            <a:r>
              <a:rPr lang="en-GB" sz="2800" u="sng" dirty="0">
                <a:latin typeface="+mn-lt"/>
              </a:rPr>
              <a:t>transformation</a:t>
            </a:r>
            <a:r>
              <a:rPr lang="en-GB" sz="2800" dirty="0">
                <a:latin typeface="+mn-lt"/>
              </a:rPr>
              <a:t> as well as </a:t>
            </a:r>
            <a:r>
              <a:rPr lang="en-GB" sz="2800" u="sng" dirty="0">
                <a:latin typeface="+mn-lt"/>
              </a:rPr>
              <a:t>innovation: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Innovations in HE-specific change &amp; embedding processes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Shared approaches towards a better understanding of impact, costs &amp; </a:t>
            </a:r>
            <a:r>
              <a:rPr lang="en-GB" sz="2800" dirty="0" smtClean="0">
                <a:latin typeface="+mn-lt"/>
              </a:rPr>
              <a:t>benefits &amp; development of models</a:t>
            </a: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800" dirty="0">
                <a:latin typeface="+mn-lt"/>
              </a:rPr>
              <a:t>Developing sustainable sector </a:t>
            </a:r>
            <a:r>
              <a:rPr lang="en-GB" sz="2800" dirty="0" smtClean="0">
                <a:latin typeface="+mn-lt"/>
              </a:rPr>
              <a:t>“smart” partnerships</a:t>
            </a: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r>
              <a:rPr lang="en-GB" smtClean="0"/>
              <a:t>Innovations in HE-specific change &amp; embedding processes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3000" y="1285860"/>
            <a:ext cx="7000875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/>
              <a:t> Examples: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2000" dirty="0"/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/>
              <a:t>CABLE Process – University of Hertfordshire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>
                <a:solidFill>
                  <a:schemeClr val="accent5">
                    <a:lumMod val="75000"/>
                  </a:schemeClr>
                </a:solidFill>
              </a:rPr>
              <a:t>a local model of change within Schools </a:t>
            </a:r>
            <a:endParaRPr lang="en-GB" sz="2000" dirty="0">
              <a:solidFill>
                <a:schemeClr val="accent5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/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/>
              <a:t>CABLE – Transfer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>
                <a:solidFill>
                  <a:schemeClr val="accent5">
                    <a:lumMod val="75000"/>
                  </a:schemeClr>
                </a:solidFill>
              </a:rPr>
              <a:t>Transferring the CABLE Process to the HE Sector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/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/>
              <a:t>Change Management Simulation </a:t>
            </a:r>
          </a:p>
          <a:p>
            <a:pPr marL="635000" lvl="1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>
                <a:solidFill>
                  <a:schemeClr val="accent5">
                    <a:lumMod val="75000"/>
                  </a:schemeClr>
                </a:solidFill>
              </a:rPr>
              <a:t>(JISC/</a:t>
            </a:r>
            <a:r>
              <a:rPr lang="en-GB" sz="2000" i="1" dirty="0" err="1">
                <a:solidFill>
                  <a:schemeClr val="accent5">
                    <a:lumMod val="75000"/>
                  </a:schemeClr>
                </a:solidFill>
              </a:rPr>
              <a:t>Insead</a:t>
            </a:r>
            <a:r>
              <a:rPr lang="en-GB" sz="2000" i="1" dirty="0">
                <a:solidFill>
                  <a:schemeClr val="accent5">
                    <a:lumMod val="75000"/>
                  </a:schemeClr>
                </a:solidFill>
              </a:rPr>
              <a:t> simulation toolkit)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/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/>
              <a:t>Scenario Planning </a:t>
            </a:r>
            <a:endParaRPr lang="en-GB" sz="2000" dirty="0" smtClean="0"/>
          </a:p>
          <a:p>
            <a:pPr marL="635000" lvl="1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sz="2000" i="1" dirty="0">
                <a:solidFill>
                  <a:schemeClr val="accent5">
                    <a:lumMod val="75000"/>
                  </a:schemeClr>
                </a:solidFill>
              </a:rPr>
              <a:t>JISC toolkit</a:t>
            </a:r>
            <a:r>
              <a:rPr lang="en-GB" sz="2000" i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1092200" lvl="2" indent="-1778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2000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2000" dirty="0"/>
              <a:t>Collaborative benchmarking in WBL/e-learning</a:t>
            </a:r>
          </a:p>
          <a:p>
            <a:pPr marL="635000" lvl="1" indent="-177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 smtClean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GB" sz="2000" i="1" dirty="0" smtClean="0">
                <a:solidFill>
                  <a:schemeClr val="accent5">
                    <a:lumMod val="75000"/>
                  </a:schemeClr>
                </a:solidFill>
              </a:rPr>
              <a:t>benchmarking toolkits)</a:t>
            </a:r>
            <a:endParaRPr lang="en-GB" sz="2000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4313" y="71438"/>
            <a:ext cx="8715375" cy="796925"/>
          </a:xfrm>
        </p:spPr>
        <p:txBody>
          <a:bodyPr/>
          <a:lstStyle/>
          <a:p>
            <a:pPr eaLnBrk="1" hangingPunct="1"/>
            <a:r>
              <a:rPr lang="en-GB" smtClean="0"/>
              <a:t>CABLE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0063" y="1285875"/>
            <a:ext cx="8286750" cy="4754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latin typeface="+mn-lt"/>
              </a:rPr>
              <a:t>CABLE – Change Academy for Blended Learning Enhancement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i="1" dirty="0">
                <a:latin typeface="+mn-lt"/>
              </a:rPr>
              <a:t>a local model of change within Schools </a:t>
            </a: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defRPr/>
            </a:pPr>
            <a:endParaRPr lang="en-GB" dirty="0">
              <a:latin typeface="+mn-lt"/>
            </a:endParaRP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Develop effective teams across disciplines 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A focus on the strategic interests and needs of the participating Schools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Academic-led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Student involvement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Achieve transformative and sustainable change in blended learning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Develop partnerships between Schools and the Blended Learning Unit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Develop future change agents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Develop toolkit for future sustainable change projects</a:t>
            </a:r>
          </a:p>
          <a:p>
            <a:pPr marL="177800" indent="-177800" fontAlgn="auto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000" dirty="0">
                <a:latin typeface="+mn-lt"/>
              </a:rPr>
              <a:t>Develop curriculum design toolkit</a:t>
            </a:r>
          </a:p>
        </p:txBody>
      </p:sp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428875" y="6345238"/>
            <a:ext cx="67865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  <a:hlinkClick r:id="rId2"/>
              </a:rPr>
              <a:t>http://www.herts.ac.uk/about-us/learning-and-teaching/cable.cfm</a:t>
            </a:r>
            <a:r>
              <a:rPr lang="en-GB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</TotalTime>
  <Words>1296</Words>
  <Application>Microsoft Office PowerPoint</Application>
  <PresentationFormat>On-screen Show (4:3)</PresentationFormat>
  <Paragraphs>247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ALPS Conference 2010 Work-based Learning and Assessment for the Next Decade</vt:lpstr>
      <vt:lpstr>Sustaining and embedding innovations</vt:lpstr>
      <vt:lpstr>Relationship between innovation and transformation in HE</vt:lpstr>
      <vt:lpstr>Transformation is cyclic, not linear</vt:lpstr>
      <vt:lpstr>Why?</vt:lpstr>
      <vt:lpstr>Challenges</vt:lpstr>
      <vt:lpstr>Key opportunities</vt:lpstr>
      <vt:lpstr>Innovations in HE-specific change &amp; embedding processes</vt:lpstr>
      <vt:lpstr>CABLE </vt:lpstr>
      <vt:lpstr>CABLE Process</vt:lpstr>
      <vt:lpstr>CABLE Techniques (1)</vt:lpstr>
      <vt:lpstr>CABLE Techniques (2)</vt:lpstr>
      <vt:lpstr>Slide 13</vt:lpstr>
      <vt:lpstr>Slide 14</vt:lpstr>
      <vt:lpstr>Slide 15</vt:lpstr>
      <vt:lpstr>Slide 16</vt:lpstr>
      <vt:lpstr>Slide 17</vt:lpstr>
      <vt:lpstr>CABLE Transfer</vt:lpstr>
      <vt:lpstr>Change Management Simulation</vt:lpstr>
      <vt:lpstr>Simulation overview</vt:lpstr>
      <vt:lpstr>Scenario Planning</vt:lpstr>
      <vt:lpstr>Collaborative benchmarking for WBL/e-learning</vt:lpstr>
      <vt:lpstr>Shared approaches towards a better understanding of  impact, costs and benefits</vt:lpstr>
      <vt:lpstr>Developing sustainable sector “smart” partnerships</vt:lpstr>
      <vt:lpstr>Key opportunities - summary</vt:lpstr>
      <vt:lpstr>New overseas opportunities???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Chatterton</dc:creator>
  <cp:lastModifiedBy>Peter Chatterton</cp:lastModifiedBy>
  <cp:revision>119</cp:revision>
  <dcterms:created xsi:type="dcterms:W3CDTF">2010-03-14T08:50:35Z</dcterms:created>
  <dcterms:modified xsi:type="dcterms:W3CDTF">2010-03-17T08:24:14Z</dcterms:modified>
</cp:coreProperties>
</file>