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4" r:id="rId2"/>
    <p:sldId id="270" r:id="rId3"/>
    <p:sldId id="258" r:id="rId4"/>
    <p:sldId id="257" r:id="rId5"/>
    <p:sldId id="260" r:id="rId6"/>
    <p:sldId id="302" r:id="rId7"/>
    <p:sldId id="261" r:id="rId8"/>
    <p:sldId id="303" r:id="rId9"/>
    <p:sldId id="259" r:id="rId10"/>
    <p:sldId id="269" r:id="rId11"/>
    <p:sldId id="263" r:id="rId12"/>
    <p:sldId id="271" r:id="rId13"/>
    <p:sldId id="265" r:id="rId14"/>
    <p:sldId id="282" r:id="rId15"/>
    <p:sldId id="273" r:id="rId16"/>
    <p:sldId id="277" r:id="rId17"/>
    <p:sldId id="283" r:id="rId18"/>
    <p:sldId id="266" r:id="rId19"/>
    <p:sldId id="284" r:id="rId20"/>
    <p:sldId id="285" r:id="rId21"/>
    <p:sldId id="286" r:id="rId22"/>
    <p:sldId id="287" r:id="rId23"/>
    <p:sldId id="299" r:id="rId24"/>
    <p:sldId id="298" r:id="rId25"/>
    <p:sldId id="288" r:id="rId26"/>
    <p:sldId id="289" r:id="rId27"/>
    <p:sldId id="267" r:id="rId28"/>
    <p:sldId id="275" r:id="rId29"/>
    <p:sldId id="295" r:id="rId30"/>
    <p:sldId id="290" r:id="rId31"/>
    <p:sldId id="256" r:id="rId32"/>
    <p:sldId id="294" r:id="rId33"/>
    <p:sldId id="300" r:id="rId34"/>
    <p:sldId id="301" r:id="rId35"/>
  </p:sldIdLst>
  <p:sldSz cx="9144000" cy="6858000" type="screen4x3"/>
  <p:notesSz cx="6834188" cy="9979025"/>
  <p:custDataLst>
    <p:tags r:id="rId38"/>
  </p:custDataLst>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4" autoAdjust="0"/>
    <p:restoredTop sz="90929"/>
  </p:normalViewPr>
  <p:slideViewPr>
    <p:cSldViewPr>
      <p:cViewPr varScale="1">
        <p:scale>
          <a:sx n="68" d="100"/>
          <a:sy n="68" d="100"/>
        </p:scale>
        <p:origin x="-6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0BB2B9D4-FA04-4E09-AB4E-CCC8DD7AFEBF}" type="datetimeFigureOut">
              <a:rPr lang="en-US" smtClean="0"/>
              <a:pPr/>
              <a:t>3/5/2010</a:t>
            </a:fld>
            <a:endParaRPr lang="en-GB"/>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2B696013-CE6A-463C-AAB3-2D5CBFF2087E}"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EC636C0E-10DF-944B-B582-B38B622C1F66}" type="datetimeFigureOut">
              <a:rPr lang="en-US" smtClean="0"/>
              <a:pPr/>
              <a:t>3/5/2010</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B60FF2E6-3E30-CA40-B2D0-0C3BBB4936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33450" y="755650"/>
            <a:ext cx="4967288" cy="3727450"/>
          </a:xfrm>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a:lstStyle/>
          <a:p>
            <a:pPr eaLnBrk="1" hangingPunct="1">
              <a:spcBef>
                <a:spcPct val="0"/>
              </a:spcBef>
            </a:pPr>
            <a:r>
              <a:rPr lang="en-GB"/>
              <a:t>Learning needs to be structured. Discovery learning is OK in some situations but not in nursing where patient care is affected and you have to achieve competence in a given period of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933450" y="755650"/>
            <a:ext cx="4967288" cy="372745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33450" y="755650"/>
            <a:ext cx="4967288" cy="3727450"/>
          </a:xfrm>
          <a:ln/>
        </p:spPr>
      </p:sp>
      <p:sp>
        <p:nvSpPr>
          <p:cNvPr id="34819" name="Rectangle 3"/>
          <p:cNvSpPr>
            <a:spLocks noGrp="1" noChangeArrowheads="1"/>
          </p:cNvSpPr>
          <p:nvPr>
            <p:ph type="body" idx="1"/>
          </p:nvPr>
        </p:nvSpPr>
        <p:spPr>
          <a:noFill/>
          <a:ln w="9525"/>
        </p:spPr>
        <p:txBody>
          <a:bodyPr/>
          <a:lstStyle/>
          <a:p>
            <a:r>
              <a:rPr lang="en-GB"/>
              <a:t>Students can learn at their own pace, not a pace imposed by patient need or ward routines. Students who lack confidence often hang back and miss lots of opportunities often without busy mentors noticing.</a:t>
            </a:r>
          </a:p>
          <a:p>
            <a:r>
              <a:rPr lang="en-GB"/>
              <a:t>Experiencing what it feels like is powerful learning that is not possible in real practice. (Wheelchair races at night are not allowed now!)</a:t>
            </a:r>
          </a:p>
          <a:p>
            <a:r>
              <a:rPr lang="en-GB"/>
              <a:t>Male student asking about menstruation</a:t>
            </a:r>
          </a:p>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33450" y="755650"/>
            <a:ext cx="4967288" cy="3727450"/>
          </a:xfrm>
          <a:ln/>
        </p:spPr>
      </p:sp>
      <p:sp>
        <p:nvSpPr>
          <p:cNvPr id="31747" name="Rectangle 3"/>
          <p:cNvSpPr>
            <a:spLocks noGrp="1" noChangeArrowheads="1"/>
          </p:cNvSpPr>
          <p:nvPr>
            <p:ph type="body" idx="1"/>
          </p:nvPr>
        </p:nvSpPr>
        <p:spPr>
          <a:noFill/>
          <a:ln w="9525"/>
        </p:spPr>
        <p:txBody>
          <a:bodyPr/>
          <a:lstStyle/>
          <a:p>
            <a:r>
              <a:rPr lang="en-GB" dirty="0"/>
              <a:t>I would argue that simulation with feedback (human or video) is better than just ‘being there’ in practice. We have all heard of creative placements for students to ease the pressure of large numbers. I am not saying that you will not learn anything by going to </a:t>
            </a:r>
            <a:r>
              <a:rPr lang="en-GB" dirty="0" err="1"/>
              <a:t>Sainsburys</a:t>
            </a:r>
            <a:r>
              <a:rPr lang="en-GB" dirty="0"/>
              <a:t> but it would not be clinical skills.</a:t>
            </a:r>
          </a:p>
          <a:p>
            <a:r>
              <a:rPr lang="en-GB" dirty="0"/>
              <a:t>Unsupervised clinical practice can be ‘muddling through’ doing the best you can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933450" y="755650"/>
            <a:ext cx="4967288" cy="3727450"/>
          </a:xfrm>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fld id="{0B25D8EE-083A-0E41-9169-42B39438D046}" type="slidenum">
              <a:rPr lang="en-GB"/>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B629BEA-EB47-7840-965B-6F25E675BE4F}" type="slidenum">
              <a:rPr lang="en-GB"/>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1143000"/>
            <a:ext cx="1943100" cy="4648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11430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4BAE453F-E838-2D49-BDBC-33F06F11E1D5}" type="slidenum">
              <a:rPr lang="en-GB"/>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28638" y="1214438"/>
            <a:ext cx="7772400" cy="6858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28638" y="1905000"/>
            <a:ext cx="3810000" cy="426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91038" y="1905000"/>
            <a:ext cx="3810000" cy="426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995C7B3-E9A4-DE4E-83A9-9C798E1D766F}" type="slidenum">
              <a:rPr lang="en-GB"/>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CB45A5CE-8724-474A-AF5B-39D95601C8EB}" type="slidenum">
              <a:rPr lang="en-GB"/>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B990F7B-62C5-7342-BACC-DA641CDB729A}" type="slidenum">
              <a:rPr lang="en-GB"/>
              <a:pPr/>
              <a:t>‹#›</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6106BA64-F81A-684A-B17E-B456FF49ED41}" type="slidenum">
              <a:rPr lang="en-GB"/>
              <a:pPr/>
              <a:t>‹#›</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A4798E3C-EBE9-5344-9F87-91073C9DD3C7}" type="slidenum">
              <a:rPr lang="en-GB"/>
              <a:pPr/>
              <a:t>‹#›</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3618EFA-F8F0-E244-A422-4BB8C410C8E2}" type="slidenum">
              <a:rPr lang="en-GB"/>
              <a:pPr/>
              <a:t>‹#›</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86025DE-B2CC-8C46-B756-4C836946BC3B}" type="slidenum">
              <a:rPr lang="en-GB"/>
              <a:pPr/>
              <a:t>‹#›</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498180E-2A7D-E14A-B4ED-D2D76FE70A17}" type="slidenum">
              <a:rPr lang="en-GB"/>
              <a:pPr/>
              <a:t>‹#›</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7" name="Picture 7" descr="N:\purpline.gif"/>
          <p:cNvPicPr>
            <a:picLocks noChangeAspect="1" noChangeArrowheads="1"/>
          </p:cNvPicPr>
          <p:nvPr userDrawn="1"/>
        </p:nvPicPr>
        <p:blipFill>
          <a:blip r:embed="rId14"/>
          <a:srcRect/>
          <a:stretch>
            <a:fillRect/>
          </a:stretch>
        </p:blipFill>
        <p:spPr bwMode="auto">
          <a:xfrm>
            <a:off x="0" y="685800"/>
            <a:ext cx="9144000" cy="92075"/>
          </a:xfrm>
          <a:prstGeom prst="rect">
            <a:avLst/>
          </a:prstGeom>
          <a:noFill/>
          <a:ln w="9525">
            <a:noFill/>
            <a:miter lim="800000"/>
            <a:headEnd/>
            <a:tailEnd/>
          </a:ln>
        </p:spPr>
      </p:pic>
      <p:pic>
        <p:nvPicPr>
          <p:cNvPr id="1028" name="Picture 8" descr="N:\header_logo.jpe"/>
          <p:cNvPicPr>
            <a:picLocks noChangeAspect="1" noChangeArrowheads="1"/>
          </p:cNvPicPr>
          <p:nvPr userDrawn="1"/>
        </p:nvPicPr>
        <p:blipFill>
          <a:blip r:embed="rId15"/>
          <a:srcRect/>
          <a:stretch>
            <a:fillRect/>
          </a:stretch>
        </p:blipFill>
        <p:spPr bwMode="auto">
          <a:xfrm>
            <a:off x="0" y="0"/>
            <a:ext cx="2492375" cy="708025"/>
          </a:xfrm>
          <a:prstGeom prst="rect">
            <a:avLst/>
          </a:prstGeom>
          <a:noFill/>
          <a:ln w="9525">
            <a:noFill/>
            <a:miter lim="800000"/>
            <a:headEnd/>
            <a:tailEnd/>
          </a:ln>
        </p:spPr>
      </p:pic>
      <p:pic>
        <p:nvPicPr>
          <p:cNvPr id="1029" name="Picture 9" descr="N:\strip.gif"/>
          <p:cNvPicPr>
            <a:picLocks noChangeAspect="1" noChangeArrowheads="1"/>
          </p:cNvPicPr>
          <p:nvPr userDrawn="1"/>
        </p:nvPicPr>
        <p:blipFill>
          <a:blip r:embed="rId16"/>
          <a:srcRect/>
          <a:stretch>
            <a:fillRect/>
          </a:stretch>
        </p:blipFill>
        <p:spPr bwMode="auto">
          <a:xfrm>
            <a:off x="0" y="762000"/>
            <a:ext cx="9144000" cy="457200"/>
          </a:xfrm>
          <a:prstGeom prst="rect">
            <a:avLst/>
          </a:prstGeom>
          <a:noFill/>
          <a:ln w="9525">
            <a:noFill/>
            <a:miter lim="800000"/>
            <a:headEnd/>
            <a:tailEnd/>
          </a:ln>
        </p:spPr>
      </p:pic>
      <p:pic>
        <p:nvPicPr>
          <p:cNvPr id="1030" name="Picture 10" descr="N:\invertstrip.gif"/>
          <p:cNvPicPr>
            <a:picLocks noChangeAspect="1" noChangeArrowheads="1"/>
          </p:cNvPicPr>
          <p:nvPr userDrawn="1"/>
        </p:nvPicPr>
        <p:blipFill>
          <a:blip r:embed="rId17"/>
          <a:srcRect/>
          <a:stretch>
            <a:fillRect/>
          </a:stretch>
        </p:blipFill>
        <p:spPr bwMode="auto">
          <a:xfrm>
            <a:off x="0" y="6400800"/>
            <a:ext cx="9144000" cy="457200"/>
          </a:xfrm>
          <a:prstGeom prst="rect">
            <a:avLst/>
          </a:prstGeom>
          <a:noFill/>
          <a:ln w="9525">
            <a:noFill/>
            <a:miter lim="800000"/>
            <a:headEnd/>
            <a:tailEnd/>
          </a:ln>
        </p:spPr>
      </p:pic>
      <p:pic>
        <p:nvPicPr>
          <p:cNvPr id="1031" name="Picture 11" descr="L:\Marketing\SHARED\James\enrolment presentation\departments\header.jpg"/>
          <p:cNvPicPr>
            <a:picLocks noChangeAspect="1" noChangeArrowheads="1"/>
          </p:cNvPicPr>
          <p:nvPr userDrawn="1"/>
        </p:nvPicPr>
        <p:blipFill>
          <a:blip r:embed="rId18"/>
          <a:srcRect/>
          <a:stretch>
            <a:fillRect/>
          </a:stretch>
        </p:blipFill>
        <p:spPr bwMode="auto">
          <a:xfrm>
            <a:off x="2471738" y="0"/>
            <a:ext cx="6672262" cy="708025"/>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6553200" y="6019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8B9051-1D4D-9D41-9DFF-B6565A7C3326}" type="slidenum">
              <a:rPr lang="en-GB"/>
              <a:pPr/>
              <a:t>‹#›</a:t>
            </a:fld>
            <a:endParaRPr lang="en-GB"/>
          </a:p>
        </p:txBody>
      </p:sp>
      <p:sp>
        <p:nvSpPr>
          <p:cNvPr id="3" name="Rectangle 5"/>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4" name="Rectangle 4"/>
          <p:cNvSpPr>
            <a:spLocks noGrp="1" noChangeArrowheads="1"/>
          </p:cNvSpPr>
          <p:nvPr>
            <p:ph type="dt" sz="half" idx="2"/>
          </p:nvPr>
        </p:nvSpPr>
        <p:spPr bwMode="auto">
          <a:xfrm>
            <a:off x="685800" y="6019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35" name="Rectangle 2"/>
          <p:cNvSpPr>
            <a:spLocks noGrp="1" noChangeArrowheads="1"/>
          </p:cNvSpPr>
          <p:nvPr>
            <p:ph type="title"/>
          </p:nvPr>
        </p:nvSpPr>
        <p:spPr bwMode="auto">
          <a:xfrm>
            <a:off x="685800" y="11430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4000">
    <p:fade/>
  </p:transition>
  <p:txStyles>
    <p:titleStyle>
      <a:lvl1pPr algn="l" rtl="0" eaLnBrk="0" fontAlgn="base" hangingPunct="0">
        <a:spcBef>
          <a:spcPct val="0"/>
        </a:spcBef>
        <a:spcAft>
          <a:spcPct val="0"/>
        </a:spcAft>
        <a:defRPr sz="2800" b="1" i="1">
          <a:solidFill>
            <a:srgbClr val="990099"/>
          </a:solidFill>
          <a:latin typeface="+mj-lt"/>
          <a:ea typeface="+mj-ea"/>
          <a:cs typeface="+mj-cs"/>
        </a:defRPr>
      </a:lvl1pPr>
      <a:lvl2pPr algn="l" rtl="0" eaLnBrk="0" fontAlgn="base" hangingPunct="0">
        <a:spcBef>
          <a:spcPct val="0"/>
        </a:spcBef>
        <a:spcAft>
          <a:spcPct val="0"/>
        </a:spcAft>
        <a:defRPr sz="2800" b="1" i="1">
          <a:solidFill>
            <a:srgbClr val="990099"/>
          </a:solidFill>
          <a:latin typeface="Verdana" pitchFamily="34" charset="0"/>
        </a:defRPr>
      </a:lvl2pPr>
      <a:lvl3pPr algn="l" rtl="0" eaLnBrk="0" fontAlgn="base" hangingPunct="0">
        <a:spcBef>
          <a:spcPct val="0"/>
        </a:spcBef>
        <a:spcAft>
          <a:spcPct val="0"/>
        </a:spcAft>
        <a:defRPr sz="2800" b="1" i="1">
          <a:solidFill>
            <a:srgbClr val="990099"/>
          </a:solidFill>
          <a:latin typeface="Verdana" pitchFamily="34" charset="0"/>
        </a:defRPr>
      </a:lvl3pPr>
      <a:lvl4pPr algn="l" rtl="0" eaLnBrk="0" fontAlgn="base" hangingPunct="0">
        <a:spcBef>
          <a:spcPct val="0"/>
        </a:spcBef>
        <a:spcAft>
          <a:spcPct val="0"/>
        </a:spcAft>
        <a:defRPr sz="2800" b="1" i="1">
          <a:solidFill>
            <a:srgbClr val="990099"/>
          </a:solidFill>
          <a:latin typeface="Verdana" pitchFamily="34" charset="0"/>
        </a:defRPr>
      </a:lvl4pPr>
      <a:lvl5pPr algn="l" rtl="0" eaLnBrk="0" fontAlgn="base" hangingPunct="0">
        <a:spcBef>
          <a:spcPct val="0"/>
        </a:spcBef>
        <a:spcAft>
          <a:spcPct val="0"/>
        </a:spcAft>
        <a:defRPr sz="2800" b="1" i="1">
          <a:solidFill>
            <a:srgbClr val="990099"/>
          </a:solidFill>
          <a:latin typeface="Verdana" pitchFamily="34" charset="0"/>
        </a:defRPr>
      </a:lvl5pPr>
      <a:lvl6pPr marL="457200" algn="l" rtl="0" fontAlgn="base">
        <a:spcBef>
          <a:spcPct val="0"/>
        </a:spcBef>
        <a:spcAft>
          <a:spcPct val="0"/>
        </a:spcAft>
        <a:defRPr sz="2800" b="1" i="1">
          <a:solidFill>
            <a:srgbClr val="990099"/>
          </a:solidFill>
          <a:latin typeface="Verdana" pitchFamily="34" charset="0"/>
        </a:defRPr>
      </a:lvl6pPr>
      <a:lvl7pPr marL="914400" algn="l" rtl="0" fontAlgn="base">
        <a:spcBef>
          <a:spcPct val="0"/>
        </a:spcBef>
        <a:spcAft>
          <a:spcPct val="0"/>
        </a:spcAft>
        <a:defRPr sz="2800" b="1" i="1">
          <a:solidFill>
            <a:srgbClr val="990099"/>
          </a:solidFill>
          <a:latin typeface="Verdana" pitchFamily="34" charset="0"/>
        </a:defRPr>
      </a:lvl7pPr>
      <a:lvl8pPr marL="1371600" algn="l" rtl="0" fontAlgn="base">
        <a:spcBef>
          <a:spcPct val="0"/>
        </a:spcBef>
        <a:spcAft>
          <a:spcPct val="0"/>
        </a:spcAft>
        <a:defRPr sz="2800" b="1" i="1">
          <a:solidFill>
            <a:srgbClr val="990099"/>
          </a:solidFill>
          <a:latin typeface="Verdana" pitchFamily="34" charset="0"/>
        </a:defRPr>
      </a:lvl8pPr>
      <a:lvl9pPr marL="1828800" algn="l" rtl="0" fontAlgn="base">
        <a:spcBef>
          <a:spcPct val="0"/>
        </a:spcBef>
        <a:spcAft>
          <a:spcPct val="0"/>
        </a:spcAft>
        <a:defRPr sz="2800" b="1" i="1">
          <a:solidFill>
            <a:srgbClr val="990099"/>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rgbClr val="99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localhost\Users\MickHarper\Work\PhD%20February_2010\Conference_ALPS\presentation%20pics\Anaphylaxis\Anaphylaxis%20-%20Tripod%20Camera.m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TRANSFORMING THE STUDENT EXPERIENCE:</a:t>
            </a:r>
            <a:endParaRPr lang="en-US" dirty="0"/>
          </a:p>
        </p:txBody>
      </p:sp>
      <p:sp>
        <p:nvSpPr>
          <p:cNvPr id="5" name="Subtitle 4"/>
          <p:cNvSpPr>
            <a:spLocks noGrp="1"/>
          </p:cNvSpPr>
          <p:nvPr>
            <p:ph type="subTitle" idx="1"/>
          </p:nvPr>
        </p:nvSpPr>
        <p:spPr/>
        <p:txBody>
          <a:bodyPr/>
          <a:lstStyle/>
          <a:p>
            <a:r>
              <a:rPr lang="en-US" dirty="0" smtClean="0"/>
              <a:t>Learning through simulation?</a:t>
            </a:r>
            <a:endParaRPr lang="en-US" dirty="0"/>
          </a:p>
        </p:txBody>
      </p:sp>
    </p:spTree>
  </p:cSld>
  <p:clrMapOvr>
    <a:masterClrMapping/>
  </p:clrMapOvr>
  <p:transition advTm="4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2590800"/>
            <a:ext cx="5537200" cy="3785977"/>
          </a:xfrm>
          <a:prstGeom prst="rect">
            <a:avLst/>
          </a:prstGeom>
        </p:spPr>
      </p:pic>
    </p:spTree>
  </p:cSld>
  <p:clrMapOvr>
    <a:masterClrMapping/>
  </p:clrMapOvr>
  <p:transition advClick="0" advTm="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EXPERT 7 RS.jpg"/>
          <p:cNvPicPr>
            <a:picLocks noChangeAspect="1"/>
          </p:cNvPicPr>
          <p:nvPr/>
        </p:nvPicPr>
        <p:blipFill>
          <a:blip r:embed="rId2"/>
          <a:srcRect/>
          <a:stretch>
            <a:fillRect/>
          </a:stretch>
        </p:blipFill>
        <p:spPr bwMode="auto">
          <a:xfrm>
            <a:off x="0" y="784225"/>
            <a:ext cx="9144000" cy="6073775"/>
          </a:xfrm>
          <a:prstGeom prst="rect">
            <a:avLst/>
          </a:prstGeom>
          <a:noFill/>
          <a:ln w="9525">
            <a:noFill/>
            <a:miter lim="800000"/>
            <a:headEnd/>
            <a:tailEnd/>
          </a:ln>
        </p:spPr>
      </p:pic>
    </p:spTree>
  </p:cSld>
  <p:clrMapOvr>
    <a:masterClrMapping/>
  </p:clrMapOvr>
  <p:transition advTm="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14375" y="1428750"/>
            <a:ext cx="7772400" cy="685800"/>
          </a:xfrm>
        </p:spPr>
        <p:txBody>
          <a:bodyPr/>
          <a:lstStyle/>
          <a:p>
            <a:r>
              <a:rPr lang="en-GB"/>
              <a:t>History and context of medical education</a:t>
            </a:r>
            <a:br>
              <a:rPr lang="en-GB"/>
            </a:br>
            <a:endParaRPr lang="en-GB"/>
          </a:p>
        </p:txBody>
      </p:sp>
      <p:pic>
        <p:nvPicPr>
          <p:cNvPr id="5123" name="Content Placeholder 3" descr="Rembrandt_Harmensz._van_Rijn_007"/>
          <p:cNvPicPr>
            <a:picLocks noGrp="1" noChangeAspect="1"/>
          </p:cNvPicPr>
          <p:nvPr>
            <p:ph idx="1"/>
          </p:nvPr>
        </p:nvPicPr>
        <p:blipFill>
          <a:blip r:embed="rId2"/>
          <a:srcRect/>
          <a:stretch>
            <a:fillRect/>
          </a:stretch>
        </p:blipFill>
        <p:spPr>
          <a:xfrm>
            <a:off x="1981200" y="1981200"/>
            <a:ext cx="5181600" cy="3886200"/>
          </a:xfrm>
        </p:spPr>
      </p:pic>
      <p:sp>
        <p:nvSpPr>
          <p:cNvPr id="5124" name="Rectangle 3"/>
          <p:cNvSpPr>
            <a:spLocks noChangeArrowheads="1"/>
          </p:cNvSpPr>
          <p:nvPr/>
        </p:nvSpPr>
        <p:spPr bwMode="auto">
          <a:xfrm>
            <a:off x="214313" y="5857875"/>
            <a:ext cx="8786812" cy="615553"/>
          </a:xfrm>
          <a:prstGeom prst="rect">
            <a:avLst/>
          </a:prstGeom>
          <a:noFill/>
          <a:ln w="9525">
            <a:noFill/>
            <a:miter lim="800000"/>
            <a:headEnd/>
            <a:tailEnd/>
          </a:ln>
        </p:spPr>
        <p:txBody>
          <a:bodyPr>
            <a:prstTxWarp prst="textNoShape">
              <a:avLst/>
            </a:prstTxWarp>
            <a:spAutoFit/>
          </a:bodyPr>
          <a:lstStyle/>
          <a:p>
            <a:r>
              <a:rPr lang="en-GB" sz="1600" dirty="0">
                <a:latin typeface="Poor Richard" pitchFamily="18" charset="0"/>
              </a:rPr>
              <a:t>The Anatomy Act did clearly establish to whom a dead body belongs. Until relatively recently, the principle that the 'only lawful possessor of the dead body is the earth' prevailed in the UK</a:t>
            </a:r>
            <a:r>
              <a:rPr lang="en-GB" sz="1800" dirty="0">
                <a:latin typeface="Poor Richard" pitchFamily="18" charset="0"/>
              </a:rPr>
              <a:t>.</a:t>
            </a:r>
          </a:p>
        </p:txBody>
      </p:sp>
      <p:graphicFrame>
        <p:nvGraphicFramePr>
          <p:cNvPr id="5" name="Table 4"/>
          <p:cNvGraphicFramePr>
            <a:graphicFrameLocks noGrp="1"/>
          </p:cNvGraphicFramePr>
          <p:nvPr/>
        </p:nvGraphicFramePr>
        <p:xfrm>
          <a:off x="7215188" y="2000250"/>
          <a:ext cx="1000125" cy="792480"/>
        </p:xfrm>
        <a:graphic>
          <a:graphicData uri="http://schemas.openxmlformats.org/drawingml/2006/table">
            <a:tbl>
              <a:tblPr/>
              <a:tblGrid>
                <a:gridCol w="1000125"/>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1" u="none" strike="noStrike" cap="none" normalizeH="0" baseline="0">
                          <a:ln>
                            <a:noFill/>
                          </a:ln>
                          <a:solidFill>
                            <a:srgbClr val="595959"/>
                          </a:solidFill>
                          <a:effectLst/>
                          <a:latin typeface="Verdana" charset="0"/>
                        </a:rPr>
                        <a:t>The Anatomy Lesson of Dr. Nicolaes Tulp</a:t>
                      </a:r>
                      <a:endParaRPr kumimoji="0" lang="en-GB" sz="800" b="0" i="0" u="none" strike="noStrike" cap="none" normalizeH="0" baseline="0">
                        <a:ln>
                          <a:noFill/>
                        </a:ln>
                        <a:solidFill>
                          <a:srgbClr val="595959"/>
                        </a:solidFill>
                        <a:effectLst/>
                        <a:latin typeface="Verdana" charset="0"/>
                      </a:endParaRPr>
                    </a:p>
                  </a:txBody>
                  <a:tcPr anchor="ctr" horzOverflow="overflow">
                    <a:lnL>
                      <a:noFill/>
                    </a:lnL>
                    <a:lnR>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595959"/>
                          </a:solidFill>
                          <a:effectLst/>
                          <a:latin typeface="Verdana" charset="0"/>
                        </a:rPr>
                        <a:t>Rembrant</a:t>
                      </a:r>
                      <a:r>
                        <a:rPr kumimoji="0" lang="en-GB" sz="800" b="0" i="0" u="none" strike="noStrike" cap="none" normalizeH="0" baseline="0">
                          <a:ln>
                            <a:noFill/>
                          </a:ln>
                          <a:solidFill>
                            <a:srgbClr val="595959"/>
                          </a:solidFill>
                          <a:effectLst/>
                          <a:latin typeface="Verdana" charset="0"/>
                        </a:rPr>
                        <a:t>, 1632</a:t>
                      </a:r>
                    </a:p>
                  </a:txBody>
                  <a:tcPr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advTm="9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to clinical education for Allied Health Professionals (</a:t>
            </a:r>
            <a:r>
              <a:rPr lang="en-US" dirty="0" err="1" smtClean="0"/>
              <a:t>AHPs</a:t>
            </a:r>
            <a:r>
              <a:rPr lang="en-US" dirty="0" smtClean="0"/>
              <a:t>)</a:t>
            </a:r>
            <a:endParaRPr lang="en-US" dirty="0"/>
          </a:p>
        </p:txBody>
      </p:sp>
      <p:sp>
        <p:nvSpPr>
          <p:cNvPr id="5" name="Content Placeholder 4"/>
          <p:cNvSpPr>
            <a:spLocks noGrp="1"/>
          </p:cNvSpPr>
          <p:nvPr>
            <p:ph idx="1"/>
          </p:nvPr>
        </p:nvSpPr>
        <p:spPr/>
        <p:txBody>
          <a:bodyPr/>
          <a:lstStyle/>
          <a:p>
            <a:endParaRPr lang="en-US" sz="3200" dirty="0" smtClean="0"/>
          </a:p>
          <a:p>
            <a:r>
              <a:rPr lang="en-US" sz="3200" dirty="0" smtClean="0"/>
              <a:t>Apprenticeship</a:t>
            </a:r>
          </a:p>
          <a:p>
            <a:endParaRPr lang="en-US" sz="3200" dirty="0" smtClean="0"/>
          </a:p>
          <a:p>
            <a:endParaRPr lang="en-US" sz="3200" dirty="0" smtClean="0"/>
          </a:p>
          <a:p>
            <a:r>
              <a:rPr lang="en-US" sz="3200" dirty="0" smtClean="0"/>
              <a:t>Socialisation</a:t>
            </a:r>
          </a:p>
          <a:p>
            <a:endParaRPr lang="en-US" sz="3200" dirty="0" smtClean="0"/>
          </a:p>
          <a:p>
            <a:endParaRPr lang="en-US" sz="3200" dirty="0" smtClean="0"/>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t>Apprenticeship</a:t>
            </a:r>
          </a:p>
        </p:txBody>
      </p:sp>
      <p:sp>
        <p:nvSpPr>
          <p:cNvPr id="10243" name="Content Placeholder 2"/>
          <p:cNvSpPr>
            <a:spLocks noGrp="1"/>
          </p:cNvSpPr>
          <p:nvPr>
            <p:ph idx="1"/>
          </p:nvPr>
        </p:nvSpPr>
        <p:spPr/>
        <p:txBody>
          <a:bodyPr/>
          <a:lstStyle/>
          <a:p>
            <a:r>
              <a:rPr lang="en-GB">
                <a:solidFill>
                  <a:schemeClr val="tx1"/>
                </a:solidFill>
              </a:rPr>
              <a:t>Historical model of education</a:t>
            </a:r>
          </a:p>
          <a:p>
            <a:endParaRPr lang="en-GB">
              <a:solidFill>
                <a:schemeClr val="tx1"/>
              </a:solidFill>
            </a:endParaRPr>
          </a:p>
          <a:p>
            <a:r>
              <a:rPr lang="en-GB">
                <a:solidFill>
                  <a:schemeClr val="tx1"/>
                </a:solidFill>
              </a:rPr>
              <a:t>Alder Hey / Bristol enquiry highlighted problems</a:t>
            </a:r>
          </a:p>
          <a:p>
            <a:endParaRPr lang="en-GB">
              <a:solidFill>
                <a:schemeClr val="tx1"/>
              </a:solidFill>
            </a:endParaRPr>
          </a:p>
          <a:p>
            <a:r>
              <a:rPr lang="en-GB">
                <a:solidFill>
                  <a:schemeClr val="tx1"/>
                </a:solidFill>
              </a:rPr>
              <a:t>Teaching belies absolute patient care</a:t>
            </a:r>
          </a:p>
          <a:p>
            <a:endParaRPr lang="en-GB">
              <a:solidFill>
                <a:schemeClr val="tx1"/>
              </a:solidFill>
            </a:endParaRPr>
          </a:p>
          <a:p>
            <a:r>
              <a:rPr lang="en-GB">
                <a:solidFill>
                  <a:schemeClr val="tx1"/>
                </a:solidFill>
              </a:rPr>
              <a:t>Disparity between what the mentor “wants” to teach and what the student “needs” to  learn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smtClean="0"/>
              <a:t>Socialisation of students: Situated </a:t>
            </a:r>
            <a:r>
              <a:rPr lang="en-GB" dirty="0"/>
              <a:t>learning </a:t>
            </a:r>
            <a:r>
              <a:rPr lang="en-GB" sz="1800" dirty="0"/>
              <a:t>(One theoretical perspective)</a:t>
            </a:r>
            <a:endParaRPr lang="en-GB" dirty="0"/>
          </a:p>
        </p:txBody>
      </p:sp>
      <p:sp>
        <p:nvSpPr>
          <p:cNvPr id="11267" name="Content Placeholder 2"/>
          <p:cNvSpPr>
            <a:spLocks noGrp="1"/>
          </p:cNvSpPr>
          <p:nvPr>
            <p:ph idx="1"/>
          </p:nvPr>
        </p:nvSpPr>
        <p:spPr>
          <a:xfrm>
            <a:off x="685800" y="1981200"/>
            <a:ext cx="7772400" cy="4376738"/>
          </a:xfrm>
        </p:spPr>
        <p:txBody>
          <a:bodyPr/>
          <a:lstStyle/>
          <a:p>
            <a:r>
              <a:rPr lang="en-GB" dirty="0">
                <a:solidFill>
                  <a:schemeClr val="tx1"/>
                </a:solidFill>
              </a:rPr>
              <a:t>Shared repertoire / joint enterprise (policy)</a:t>
            </a:r>
          </a:p>
          <a:p>
            <a:endParaRPr lang="en-GB" dirty="0">
              <a:solidFill>
                <a:schemeClr val="tx1"/>
              </a:solidFill>
            </a:endParaRPr>
          </a:p>
          <a:p>
            <a:r>
              <a:rPr lang="en-GB" dirty="0">
                <a:solidFill>
                  <a:schemeClr val="tx1"/>
                </a:solidFill>
              </a:rPr>
              <a:t>Community of practice</a:t>
            </a:r>
          </a:p>
          <a:p>
            <a:endParaRPr lang="en-GB" dirty="0">
              <a:solidFill>
                <a:schemeClr val="tx1"/>
              </a:solidFill>
            </a:endParaRPr>
          </a:p>
          <a:p>
            <a:r>
              <a:rPr lang="en-GB" dirty="0">
                <a:solidFill>
                  <a:schemeClr val="tx1"/>
                </a:solidFill>
              </a:rPr>
              <a:t>Mutual engagement (care of patient)</a:t>
            </a:r>
          </a:p>
          <a:p>
            <a:endParaRPr lang="en-GB" dirty="0">
              <a:solidFill>
                <a:schemeClr val="tx1"/>
              </a:solidFill>
            </a:endParaRPr>
          </a:p>
          <a:p>
            <a:r>
              <a:rPr lang="en-US" dirty="0">
                <a:solidFill>
                  <a:schemeClr val="tx1"/>
                </a:solidFill>
              </a:rPr>
              <a:t>The stronger students are usually accepted into the community either through excellent knowledge and skill demonstration or pure belligerence</a:t>
            </a:r>
            <a:endParaRPr lang="en-GB" dirty="0">
              <a:solidFill>
                <a:schemeClr val="tx1"/>
              </a:solidFill>
            </a:endParaRPr>
          </a:p>
          <a:p>
            <a:endParaRPr lang="en-GB" dirty="0"/>
          </a:p>
          <a:p>
            <a:endParaRPr lang="en-GB" dirty="0"/>
          </a:p>
          <a:p>
            <a:endParaRPr lang="en-GB" dirty="0"/>
          </a:p>
          <a:p>
            <a:endParaRPr lang="en-GB" dirty="0"/>
          </a:p>
          <a:p>
            <a:endParaRPr lang="en-GB" dirty="0"/>
          </a:p>
          <a:p>
            <a:endParaRPr lang="en-GB"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d10070_"/>
          <p:cNvPicPr>
            <a:picLocks noChangeAspect="1" noChangeArrowheads="1"/>
          </p:cNvPicPr>
          <p:nvPr/>
        </p:nvPicPr>
        <p:blipFill>
          <a:blip r:embed="rId3"/>
          <a:srcRect/>
          <a:stretch>
            <a:fillRect/>
          </a:stretch>
        </p:blipFill>
        <p:spPr bwMode="auto">
          <a:xfrm>
            <a:off x="250825" y="1557338"/>
            <a:ext cx="3881438" cy="5040312"/>
          </a:xfrm>
          <a:prstGeom prst="rect">
            <a:avLst/>
          </a:prstGeom>
          <a:noFill/>
          <a:ln w="9525">
            <a:noFill/>
            <a:miter lim="800000"/>
            <a:headEnd/>
            <a:tailEnd/>
          </a:ln>
        </p:spPr>
      </p:pic>
      <p:sp>
        <p:nvSpPr>
          <p:cNvPr id="92163" name="Rectangle 3"/>
          <p:cNvSpPr>
            <a:spLocks noChangeArrowheads="1"/>
          </p:cNvSpPr>
          <p:nvPr/>
        </p:nvSpPr>
        <p:spPr bwMode="auto">
          <a:xfrm>
            <a:off x="3348038" y="2132013"/>
            <a:ext cx="5545137" cy="504825"/>
          </a:xfrm>
          <a:prstGeom prst="rect">
            <a:avLst/>
          </a:prstGeom>
          <a:noFill/>
          <a:ln w="12700">
            <a:noFill/>
            <a:miter lim="800000"/>
            <a:headEnd/>
            <a:tailEnd/>
          </a:ln>
        </p:spPr>
        <p:txBody>
          <a:bodyPr wrap="none" anchor="ctr">
            <a:prstTxWarp prst="textNoShape">
              <a:avLst/>
            </a:prstTxWarp>
          </a:bodyPr>
          <a:lstStyle/>
          <a:p>
            <a:pPr>
              <a:buFont typeface="Wingdings" charset="2"/>
              <a:buChar char="§"/>
            </a:pPr>
            <a:r>
              <a:rPr lang="en-GB" sz="2000" dirty="0">
                <a:latin typeface="Verdana" charset="0"/>
              </a:rPr>
              <a:t>Social learning- sometimes poor teaching</a:t>
            </a:r>
            <a:endParaRPr lang="en-GB" sz="2000" dirty="0">
              <a:solidFill>
                <a:srgbClr val="FFFFFF"/>
              </a:solidFill>
              <a:latin typeface="Verdana" charset="0"/>
            </a:endParaRPr>
          </a:p>
        </p:txBody>
      </p:sp>
      <p:sp>
        <p:nvSpPr>
          <p:cNvPr id="30724" name="Text Box 5"/>
          <p:cNvSpPr txBox="1">
            <a:spLocks noChangeArrowheads="1"/>
          </p:cNvSpPr>
          <p:nvPr/>
        </p:nvSpPr>
        <p:spPr bwMode="auto">
          <a:xfrm>
            <a:off x="3348038" y="5373688"/>
            <a:ext cx="4752975" cy="457200"/>
          </a:xfrm>
          <a:prstGeom prst="rect">
            <a:avLst/>
          </a:prstGeom>
          <a:noFill/>
          <a:ln w="12700">
            <a:noFill/>
            <a:miter lim="800000"/>
            <a:headEnd/>
            <a:tailEnd/>
          </a:ln>
        </p:spPr>
        <p:txBody>
          <a:bodyPr>
            <a:prstTxWarp prst="textNoShape">
              <a:avLst/>
            </a:prstTxWarp>
            <a:spAutoFit/>
          </a:bodyPr>
          <a:lstStyle/>
          <a:p>
            <a:pPr>
              <a:spcBef>
                <a:spcPct val="50000"/>
              </a:spcBef>
            </a:pPr>
            <a:endParaRPr lang="en-US"/>
          </a:p>
        </p:txBody>
      </p:sp>
      <p:sp>
        <p:nvSpPr>
          <p:cNvPr id="92167" name="Text Box 7"/>
          <p:cNvSpPr txBox="1">
            <a:spLocks noChangeArrowheads="1"/>
          </p:cNvSpPr>
          <p:nvPr/>
        </p:nvSpPr>
        <p:spPr bwMode="auto">
          <a:xfrm>
            <a:off x="3500438" y="3929063"/>
            <a:ext cx="5184775" cy="708025"/>
          </a:xfrm>
          <a:prstGeom prst="rect">
            <a:avLst/>
          </a:prstGeom>
          <a:noFill/>
          <a:ln w="12700">
            <a:noFill/>
            <a:miter lim="800000"/>
            <a:headEnd/>
            <a:tailEnd/>
          </a:ln>
        </p:spPr>
        <p:txBody>
          <a:bodyPr>
            <a:prstTxWarp prst="textNoShape">
              <a:avLst/>
            </a:prstTxWarp>
            <a:spAutoFit/>
          </a:bodyPr>
          <a:lstStyle/>
          <a:p>
            <a:pPr>
              <a:spcBef>
                <a:spcPct val="50000"/>
              </a:spcBef>
            </a:pPr>
            <a:r>
              <a:rPr lang="en-GB" sz="2000" dirty="0">
                <a:latin typeface="Verdana" charset="0"/>
              </a:rPr>
              <a:t>Self-directed practise – reinforcing  </a:t>
            </a:r>
            <a:br>
              <a:rPr lang="en-GB" sz="2000" dirty="0">
                <a:latin typeface="Verdana" charset="0"/>
              </a:rPr>
            </a:br>
            <a:r>
              <a:rPr lang="en-GB" sz="2000" dirty="0">
                <a:latin typeface="Verdana" charset="0"/>
              </a:rPr>
              <a:t>   poor techniques if unsupervised</a:t>
            </a:r>
          </a:p>
        </p:txBody>
      </p:sp>
      <p:sp>
        <p:nvSpPr>
          <p:cNvPr id="30726" name="Text Box 9"/>
          <p:cNvSpPr txBox="1">
            <a:spLocks noChangeArrowheads="1"/>
          </p:cNvSpPr>
          <p:nvPr/>
        </p:nvSpPr>
        <p:spPr bwMode="auto">
          <a:xfrm>
            <a:off x="4067175" y="3429000"/>
            <a:ext cx="4537075" cy="457200"/>
          </a:xfrm>
          <a:prstGeom prst="rect">
            <a:avLst/>
          </a:prstGeom>
          <a:noFill/>
          <a:ln w="12700">
            <a:noFill/>
            <a:miter lim="800000"/>
            <a:headEnd/>
            <a:tailEnd/>
          </a:ln>
        </p:spPr>
        <p:txBody>
          <a:bodyPr>
            <a:prstTxWarp prst="textNoShape">
              <a:avLst/>
            </a:prstTxWarp>
            <a:spAutoFit/>
          </a:bodyPr>
          <a:lstStyle/>
          <a:p>
            <a:pPr>
              <a:spcBef>
                <a:spcPct val="50000"/>
              </a:spcBef>
            </a:pPr>
            <a:endParaRPr lang="en-US"/>
          </a:p>
        </p:txBody>
      </p:sp>
      <p:sp>
        <p:nvSpPr>
          <p:cNvPr id="92171" name="Text Box 11"/>
          <p:cNvSpPr txBox="1">
            <a:spLocks noChangeArrowheads="1"/>
          </p:cNvSpPr>
          <p:nvPr/>
        </p:nvSpPr>
        <p:spPr bwMode="auto">
          <a:xfrm>
            <a:off x="3500438" y="2857500"/>
            <a:ext cx="5148262" cy="1016000"/>
          </a:xfrm>
          <a:prstGeom prst="rect">
            <a:avLst/>
          </a:prstGeom>
          <a:noFill/>
          <a:ln w="12700">
            <a:noFill/>
            <a:miter lim="800000"/>
            <a:headEnd/>
            <a:tailEnd/>
          </a:ln>
        </p:spPr>
        <p:txBody>
          <a:bodyPr>
            <a:prstTxWarp prst="textNoShape">
              <a:avLst/>
            </a:prstTxWarp>
            <a:spAutoFit/>
          </a:bodyPr>
          <a:lstStyle/>
          <a:p>
            <a:pPr>
              <a:spcBef>
                <a:spcPct val="50000"/>
              </a:spcBef>
            </a:pPr>
            <a:r>
              <a:rPr lang="en-GB" sz="2000" dirty="0">
                <a:latin typeface="Verdana" charset="0"/>
              </a:rPr>
              <a:t>Unstructured learning unsupervised performance –learning by osmosis</a:t>
            </a:r>
            <a:br>
              <a:rPr lang="en-GB" sz="2000" dirty="0">
                <a:latin typeface="Verdana" charset="0"/>
              </a:rPr>
            </a:br>
            <a:endParaRPr lang="en-GB" sz="2000" dirty="0">
              <a:latin typeface="Verdana" charset="0"/>
            </a:endParaRPr>
          </a:p>
        </p:txBody>
      </p:sp>
      <p:sp>
        <p:nvSpPr>
          <p:cNvPr id="30728" name="Rectangle 12"/>
          <p:cNvSpPr>
            <a:spLocks noGrp="1" noChangeArrowheads="1"/>
          </p:cNvSpPr>
          <p:nvPr>
            <p:ph type="title"/>
          </p:nvPr>
        </p:nvSpPr>
        <p:spPr>
          <a:xfrm>
            <a:off x="528638" y="1125538"/>
            <a:ext cx="7772400" cy="685800"/>
          </a:xfrm>
        </p:spPr>
        <p:txBody>
          <a:bodyPr/>
          <a:lstStyle/>
          <a:p>
            <a:r>
              <a:rPr lang="en-GB" dirty="0"/>
              <a:t>Learning in </a:t>
            </a:r>
            <a:r>
              <a:rPr lang="en-GB" dirty="0" smtClean="0"/>
              <a:t>placements?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216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217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2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7" grpId="0"/>
      <p:bldP spid="92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What is simulation?</a:t>
            </a:r>
          </a:p>
        </p:txBody>
      </p:sp>
      <p:sp>
        <p:nvSpPr>
          <p:cNvPr id="15363" name="Content Placeholder 2"/>
          <p:cNvSpPr>
            <a:spLocks noGrp="1"/>
          </p:cNvSpPr>
          <p:nvPr>
            <p:ph idx="1"/>
          </p:nvPr>
        </p:nvSpPr>
        <p:spPr/>
        <p:txBody>
          <a:bodyPr/>
          <a:lstStyle/>
          <a:p>
            <a:r>
              <a:rPr lang="en-US"/>
              <a:t>Simulation is defined as a:</a:t>
            </a:r>
          </a:p>
          <a:p>
            <a:endParaRPr lang="en-US"/>
          </a:p>
          <a:p>
            <a:pPr>
              <a:buFontTx/>
              <a:buNone/>
            </a:pPr>
            <a:r>
              <a:rPr lang="en-US" sz="1800" i="1">
                <a:solidFill>
                  <a:schemeClr val="tx1"/>
                </a:solidFill>
              </a:rPr>
              <a:t>“real world event that that represents a referent which then draws its essential meaning from that referent”</a:t>
            </a:r>
          </a:p>
          <a:p>
            <a:pPr>
              <a:buFontTx/>
              <a:buNone/>
            </a:pPr>
            <a:endParaRPr lang="en-US" sz="1800" i="1">
              <a:solidFill>
                <a:schemeClr val="tx1"/>
              </a:solidFill>
            </a:endParaRPr>
          </a:p>
          <a:p>
            <a:pPr>
              <a:buFontTx/>
              <a:buNone/>
            </a:pPr>
            <a:endParaRPr lang="en-GB" sz="700"/>
          </a:p>
          <a:p>
            <a:r>
              <a:rPr lang="en-GB"/>
              <a:t>Unlike a simulator:</a:t>
            </a:r>
          </a:p>
          <a:p>
            <a:pPr>
              <a:buFontTx/>
              <a:buNone/>
            </a:pPr>
            <a:r>
              <a:rPr lang="en-GB" sz="1800">
                <a:solidFill>
                  <a:schemeClr val="tx1"/>
                </a:solidFill>
              </a:rPr>
              <a:t>“</a:t>
            </a:r>
            <a:r>
              <a:rPr lang="en-GB" sz="1800" i="1">
                <a:solidFill>
                  <a:schemeClr val="tx1"/>
                </a:solidFill>
              </a:rPr>
              <a:t>a simulator is comparable to a genetic code, and a simulation to the  realization of that code into the living organism”</a:t>
            </a:r>
          </a:p>
          <a:p>
            <a:pPr>
              <a:buFontTx/>
              <a:buNone/>
            </a:pPr>
            <a:endParaRPr lang="en-GB" sz="1800" i="1">
              <a:solidFill>
                <a:schemeClr val="tx1"/>
              </a:solidFill>
            </a:endParaRPr>
          </a:p>
          <a:p>
            <a:pPr>
              <a:buFontTx/>
              <a:buNone/>
            </a:pPr>
            <a:r>
              <a:rPr lang="en-GB" sz="800"/>
              <a:t>Crookhall, Oxford and Saunders (1987) </a:t>
            </a:r>
          </a:p>
          <a:p>
            <a:pPr>
              <a:buFontTx/>
              <a:buNone/>
            </a:pPr>
            <a:endParaRPr lang="en-US" sz="180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of simulation</a:t>
            </a:r>
            <a:br>
              <a:rPr lang="en-US" dirty="0" smtClean="0"/>
            </a:br>
            <a:endParaRPr lang="en-US" dirty="0"/>
          </a:p>
        </p:txBody>
      </p:sp>
      <p:sp>
        <p:nvSpPr>
          <p:cNvPr id="5" name="Content Placeholder 4"/>
          <p:cNvSpPr>
            <a:spLocks noGrp="1"/>
          </p:cNvSpPr>
          <p:nvPr>
            <p:ph idx="1"/>
          </p:nvPr>
        </p:nvSpPr>
        <p:spPr/>
        <p:txBody>
          <a:bodyPr/>
          <a:lstStyle/>
          <a:p>
            <a:r>
              <a:rPr lang="en-US" dirty="0" smtClean="0"/>
              <a:t>Jousting, chess, war-gaming, military exercise, Aviation</a:t>
            </a:r>
          </a:p>
          <a:p>
            <a:r>
              <a:rPr lang="en-US" dirty="0" smtClean="0"/>
              <a:t>1832 – Anatomy Act</a:t>
            </a:r>
          </a:p>
          <a:p>
            <a:r>
              <a:rPr lang="en-US" dirty="0" smtClean="0"/>
              <a:t>1960’s – </a:t>
            </a:r>
            <a:r>
              <a:rPr lang="en-US" dirty="0" err="1" smtClean="0"/>
              <a:t>SimONE</a:t>
            </a:r>
            <a:endParaRPr lang="en-US" dirty="0" smtClean="0"/>
          </a:p>
          <a:p>
            <a:r>
              <a:rPr lang="en-US" dirty="0" smtClean="0"/>
              <a:t>1980’s –GAS </a:t>
            </a:r>
          </a:p>
          <a:p>
            <a:r>
              <a:rPr lang="en-US" dirty="0" smtClean="0"/>
              <a:t>1990’s – Surgical </a:t>
            </a:r>
            <a:r>
              <a:rPr lang="en-US" dirty="0" err="1" smtClean="0"/>
              <a:t>haptic</a:t>
            </a:r>
            <a:r>
              <a:rPr lang="en-US" dirty="0" smtClean="0"/>
              <a:t> simulators</a:t>
            </a:r>
          </a:p>
          <a:p>
            <a:r>
              <a:rPr lang="en-US" dirty="0" smtClean="0"/>
              <a:t>2000’s – HPS/ECS</a:t>
            </a:r>
          </a:p>
          <a:p>
            <a:r>
              <a:rPr lang="en-US" dirty="0" smtClean="0"/>
              <a:t>2010 – 3G/iStan</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8625" y="1500188"/>
            <a:ext cx="8229600" cy="560387"/>
          </a:xfrm>
        </p:spPr>
        <p:txBody>
          <a:bodyPr/>
          <a:lstStyle/>
          <a:p>
            <a:r>
              <a:rPr lang="en-GB"/>
              <a:t>Defining simulation types</a:t>
            </a:r>
            <a:br>
              <a:rPr lang="en-GB"/>
            </a:br>
            <a:endParaRPr lang="en-GB"/>
          </a:p>
        </p:txBody>
      </p:sp>
      <p:sp>
        <p:nvSpPr>
          <p:cNvPr id="16387" name="Content Placeholder 4"/>
          <p:cNvSpPr>
            <a:spLocks noGrp="1"/>
          </p:cNvSpPr>
          <p:nvPr>
            <p:ph sz="half" idx="2"/>
          </p:nvPr>
        </p:nvSpPr>
        <p:spPr/>
        <p:txBody>
          <a:bodyPr/>
          <a:lstStyle/>
          <a:p>
            <a:r>
              <a:rPr lang="en-GB">
                <a:solidFill>
                  <a:schemeClr val="tx1"/>
                </a:solidFill>
              </a:rPr>
              <a:t>Wargaming</a:t>
            </a:r>
          </a:p>
          <a:p>
            <a:endParaRPr lang="en-GB">
              <a:solidFill>
                <a:schemeClr val="tx1"/>
              </a:solidFill>
            </a:endParaRPr>
          </a:p>
          <a:p>
            <a:r>
              <a:rPr lang="en-GB">
                <a:solidFill>
                  <a:schemeClr val="tx1"/>
                </a:solidFill>
              </a:rPr>
              <a:t>Aviation</a:t>
            </a:r>
          </a:p>
          <a:p>
            <a:endParaRPr lang="en-GB">
              <a:solidFill>
                <a:schemeClr val="tx1"/>
              </a:solidFill>
            </a:endParaRPr>
          </a:p>
          <a:p>
            <a:r>
              <a:rPr lang="en-GB">
                <a:solidFill>
                  <a:schemeClr val="tx1"/>
                </a:solidFill>
              </a:rPr>
              <a:t>Nuclear industry</a:t>
            </a:r>
          </a:p>
          <a:p>
            <a:endParaRPr lang="en-GB">
              <a:solidFill>
                <a:schemeClr val="tx1"/>
              </a:solidFill>
            </a:endParaRPr>
          </a:p>
          <a:p>
            <a:r>
              <a:rPr lang="en-GB">
                <a:solidFill>
                  <a:schemeClr val="tx1"/>
                </a:solidFill>
              </a:rPr>
              <a:t>Space programme</a:t>
            </a:r>
          </a:p>
          <a:p>
            <a:endParaRPr lang="en-GB">
              <a:solidFill>
                <a:schemeClr val="tx1"/>
              </a:solidFill>
            </a:endParaRPr>
          </a:p>
          <a:p>
            <a:r>
              <a:rPr lang="en-GB">
                <a:solidFill>
                  <a:schemeClr val="tx1"/>
                </a:solidFill>
              </a:rPr>
              <a:t>Tribal dancing</a:t>
            </a:r>
          </a:p>
        </p:txBody>
      </p:sp>
      <p:sp>
        <p:nvSpPr>
          <p:cNvPr id="16388" name="Text Placeholder 5"/>
          <p:cNvSpPr>
            <a:spLocks noGrp="1"/>
          </p:cNvSpPr>
          <p:nvPr>
            <p:ph type="body" sz="quarter" idx="3"/>
          </p:nvPr>
        </p:nvSpPr>
        <p:spPr>
          <a:xfrm>
            <a:off x="7643813" y="1535113"/>
            <a:ext cx="1042987" cy="639762"/>
          </a:xfrm>
        </p:spPr>
        <p:txBody>
          <a:bodyPr/>
          <a:lstStyle/>
          <a:p>
            <a:endParaRPr lang="en-US"/>
          </a:p>
        </p:txBody>
      </p:sp>
      <p:sp>
        <p:nvSpPr>
          <p:cNvPr id="16389" name="Content Placeholder 6"/>
          <p:cNvSpPr>
            <a:spLocks noGrp="1"/>
          </p:cNvSpPr>
          <p:nvPr>
            <p:ph sz="quarter" idx="4"/>
          </p:nvPr>
        </p:nvSpPr>
        <p:spPr/>
        <p:txBody>
          <a:bodyPr/>
          <a:lstStyle/>
          <a:p>
            <a:r>
              <a:rPr lang="en-GB">
                <a:solidFill>
                  <a:schemeClr val="tx1"/>
                </a:solidFill>
              </a:rPr>
              <a:t>Military training</a:t>
            </a:r>
          </a:p>
          <a:p>
            <a:endParaRPr lang="en-GB">
              <a:solidFill>
                <a:schemeClr val="tx1"/>
              </a:solidFill>
            </a:endParaRPr>
          </a:p>
          <a:p>
            <a:r>
              <a:rPr lang="en-GB">
                <a:solidFill>
                  <a:schemeClr val="tx1"/>
                </a:solidFill>
              </a:rPr>
              <a:t>Jousting</a:t>
            </a:r>
          </a:p>
          <a:p>
            <a:endParaRPr lang="en-GB">
              <a:solidFill>
                <a:schemeClr val="tx1"/>
              </a:solidFill>
            </a:endParaRPr>
          </a:p>
          <a:p>
            <a:r>
              <a:rPr lang="en-GB">
                <a:solidFill>
                  <a:schemeClr val="tx1"/>
                </a:solidFill>
              </a:rPr>
              <a:t>Chess</a:t>
            </a:r>
          </a:p>
          <a:p>
            <a:endParaRPr lang="en-GB">
              <a:solidFill>
                <a:schemeClr val="tx1"/>
              </a:solidFill>
            </a:endParaRPr>
          </a:p>
          <a:p>
            <a:r>
              <a:rPr lang="en-GB">
                <a:solidFill>
                  <a:schemeClr val="tx1"/>
                </a:solidFill>
              </a:rPr>
              <a:t>Emergency services</a:t>
            </a:r>
          </a:p>
          <a:p>
            <a:endParaRPr lang="en-GB">
              <a:solidFill>
                <a:schemeClr val="tx1"/>
              </a:solidFill>
            </a:endParaRPr>
          </a:p>
          <a:p>
            <a:r>
              <a:rPr lang="en-GB">
                <a:solidFill>
                  <a:schemeClr val="tx1"/>
                </a:solidFill>
              </a:rPr>
              <a:t>Forensics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Background to clinical education for Allied Health Professionals (</a:t>
            </a:r>
            <a:r>
              <a:rPr lang="en-US" dirty="0" err="1" smtClean="0"/>
              <a:t>AHPs</a:t>
            </a:r>
            <a:r>
              <a:rPr lang="en-US" dirty="0" smtClean="0"/>
              <a:t>)</a:t>
            </a:r>
          </a:p>
          <a:p>
            <a:r>
              <a:rPr lang="en-US" dirty="0" smtClean="0"/>
              <a:t>History of simulation</a:t>
            </a:r>
          </a:p>
          <a:p>
            <a:r>
              <a:rPr lang="en-US" dirty="0" smtClean="0"/>
              <a:t>Simulation as an adjunct?</a:t>
            </a:r>
          </a:p>
          <a:p>
            <a:r>
              <a:rPr lang="en-US" dirty="0" smtClean="0"/>
              <a:t>Example</a:t>
            </a:r>
          </a:p>
          <a:p>
            <a:r>
              <a:rPr lang="en-US" dirty="0" smtClean="0"/>
              <a:t>Future</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642938"/>
            <a:ext cx="8229600" cy="1143000"/>
          </a:xfrm>
        </p:spPr>
        <p:txBody>
          <a:bodyPr/>
          <a:lstStyle/>
          <a:p>
            <a:r>
              <a:rPr lang="en-US"/>
              <a:t>Simulation as a concept</a:t>
            </a:r>
          </a:p>
        </p:txBody>
      </p:sp>
      <p:sp>
        <p:nvSpPr>
          <p:cNvPr id="17411" name="Content Placeholder 2"/>
          <p:cNvSpPr>
            <a:spLocks noGrp="1"/>
          </p:cNvSpPr>
          <p:nvPr>
            <p:ph sz="half" idx="2"/>
          </p:nvPr>
        </p:nvSpPr>
        <p:spPr/>
        <p:txBody>
          <a:bodyPr/>
          <a:lstStyle/>
          <a:p>
            <a:r>
              <a:rPr lang="en-US">
                <a:solidFill>
                  <a:schemeClr val="tx1"/>
                </a:solidFill>
              </a:rPr>
              <a:t>Low fidelity manikin</a:t>
            </a:r>
          </a:p>
          <a:p>
            <a:endParaRPr lang="en-US">
              <a:solidFill>
                <a:schemeClr val="tx1"/>
              </a:solidFill>
            </a:endParaRPr>
          </a:p>
          <a:p>
            <a:r>
              <a:rPr lang="en-US">
                <a:solidFill>
                  <a:schemeClr val="tx1"/>
                </a:solidFill>
              </a:rPr>
              <a:t>Hi Fidelity manikin</a:t>
            </a:r>
          </a:p>
          <a:p>
            <a:endParaRPr lang="en-US">
              <a:solidFill>
                <a:schemeClr val="tx1"/>
              </a:solidFill>
            </a:endParaRPr>
          </a:p>
          <a:p>
            <a:r>
              <a:rPr lang="en-US">
                <a:solidFill>
                  <a:schemeClr val="tx1"/>
                </a:solidFill>
              </a:rPr>
              <a:t>Part task trainers</a:t>
            </a:r>
          </a:p>
          <a:p>
            <a:endParaRPr lang="en-US">
              <a:solidFill>
                <a:schemeClr val="tx1"/>
              </a:solidFill>
            </a:endParaRPr>
          </a:p>
          <a:p>
            <a:r>
              <a:rPr lang="en-US">
                <a:solidFill>
                  <a:schemeClr val="tx1"/>
                </a:solidFill>
              </a:rPr>
              <a:t>Games (driving rehearsal)</a:t>
            </a:r>
          </a:p>
        </p:txBody>
      </p:sp>
      <p:sp>
        <p:nvSpPr>
          <p:cNvPr id="17412" name="Text Placeholder 4"/>
          <p:cNvSpPr>
            <a:spLocks noGrp="1"/>
          </p:cNvSpPr>
          <p:nvPr>
            <p:ph type="body" sz="quarter" idx="3"/>
          </p:nvPr>
        </p:nvSpPr>
        <p:spPr/>
        <p:txBody>
          <a:bodyPr/>
          <a:lstStyle/>
          <a:p>
            <a:endParaRPr lang="en-US"/>
          </a:p>
        </p:txBody>
      </p:sp>
      <p:sp>
        <p:nvSpPr>
          <p:cNvPr id="17413" name="Content Placeholder 5"/>
          <p:cNvSpPr>
            <a:spLocks noGrp="1"/>
          </p:cNvSpPr>
          <p:nvPr>
            <p:ph sz="quarter" idx="4"/>
          </p:nvPr>
        </p:nvSpPr>
        <p:spPr/>
        <p:txBody>
          <a:bodyPr/>
          <a:lstStyle/>
          <a:p>
            <a:r>
              <a:rPr lang="en-GB">
                <a:solidFill>
                  <a:schemeClr val="tx1"/>
                </a:solidFill>
              </a:rPr>
              <a:t>Haptic systems</a:t>
            </a:r>
          </a:p>
          <a:p>
            <a:endParaRPr lang="en-GB">
              <a:solidFill>
                <a:schemeClr val="tx1"/>
              </a:solidFill>
            </a:endParaRPr>
          </a:p>
          <a:p>
            <a:r>
              <a:rPr lang="en-GB">
                <a:solidFill>
                  <a:schemeClr val="tx1"/>
                </a:solidFill>
              </a:rPr>
              <a:t>VR</a:t>
            </a:r>
          </a:p>
          <a:p>
            <a:endParaRPr lang="en-GB">
              <a:solidFill>
                <a:schemeClr val="tx1"/>
              </a:solidFill>
            </a:endParaRPr>
          </a:p>
          <a:p>
            <a:r>
              <a:rPr lang="en-GB">
                <a:solidFill>
                  <a:schemeClr val="tx1"/>
                </a:solidFill>
              </a:rPr>
              <a:t>Simulated patients</a:t>
            </a:r>
          </a:p>
          <a:p>
            <a:endParaRPr lang="en-GB">
              <a:solidFill>
                <a:schemeClr val="tx1"/>
              </a:solidFill>
            </a:endParaRPr>
          </a:p>
          <a:p>
            <a:r>
              <a:rPr lang="en-GB">
                <a:solidFill>
                  <a:schemeClr val="tx1"/>
                </a:solidFill>
              </a:rPr>
              <a:t>Multimedia </a:t>
            </a:r>
          </a:p>
        </p:txBody>
      </p:sp>
      <p:sp>
        <p:nvSpPr>
          <p:cNvPr id="17414" name="Text Placeholder 6"/>
          <p:cNvSpPr>
            <a:spLocks noGrp="1"/>
          </p:cNvSpPr>
          <p:nvPr>
            <p:ph type="body" idx="1"/>
          </p:nvPr>
        </p:nvSpPr>
        <p:spPr>
          <a:xfrm>
            <a:off x="457200" y="1535113"/>
            <a:ext cx="8329613" cy="639762"/>
          </a:xfrm>
        </p:spPr>
        <p:txBody>
          <a:bodyPr/>
          <a:lstStyle/>
          <a:p>
            <a:r>
              <a:rPr lang="en-GB" sz="2000"/>
              <a:t>There are many terms that are afforded the term simulation, including:</a:t>
            </a:r>
            <a:endParaRPr lang="en-GB"/>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Hi fidelity simulation advantages</a:t>
            </a:r>
          </a:p>
        </p:txBody>
      </p:sp>
      <p:sp>
        <p:nvSpPr>
          <p:cNvPr id="19459" name="Content Placeholder 7"/>
          <p:cNvSpPr>
            <a:spLocks noGrp="1"/>
          </p:cNvSpPr>
          <p:nvPr>
            <p:ph idx="1"/>
          </p:nvPr>
        </p:nvSpPr>
        <p:spPr/>
        <p:txBody>
          <a:bodyPr/>
          <a:lstStyle/>
          <a:p>
            <a:r>
              <a:rPr lang="en-GB">
                <a:solidFill>
                  <a:schemeClr val="tx1"/>
                </a:solidFill>
              </a:rPr>
              <a:t>Draws referent from clinical practice (context)</a:t>
            </a:r>
          </a:p>
          <a:p>
            <a:endParaRPr lang="en-GB">
              <a:solidFill>
                <a:schemeClr val="tx1"/>
              </a:solidFill>
            </a:endParaRPr>
          </a:p>
          <a:p>
            <a:r>
              <a:rPr lang="en-GB">
                <a:solidFill>
                  <a:schemeClr val="tx1"/>
                </a:solidFill>
              </a:rPr>
              <a:t>Aims to facilitate suspension of disbelief</a:t>
            </a:r>
          </a:p>
          <a:p>
            <a:endParaRPr lang="en-GB">
              <a:solidFill>
                <a:schemeClr val="tx1"/>
              </a:solidFill>
            </a:endParaRPr>
          </a:p>
          <a:p>
            <a:r>
              <a:rPr lang="en-GB">
                <a:solidFill>
                  <a:schemeClr val="tx1"/>
                </a:solidFill>
              </a:rPr>
              <a:t>Allows for 4D teaching (time)</a:t>
            </a:r>
          </a:p>
          <a:p>
            <a:endParaRPr lang="en-GB">
              <a:solidFill>
                <a:schemeClr val="tx1"/>
              </a:solidFill>
            </a:endParaRPr>
          </a:p>
          <a:p>
            <a:r>
              <a:rPr lang="en-GB">
                <a:solidFill>
                  <a:schemeClr val="tx1"/>
                </a:solidFill>
              </a:rPr>
              <a:t>Allows for repetition and rehearsal</a:t>
            </a:r>
          </a:p>
          <a:p>
            <a:endParaRPr lang="en-GB">
              <a:solidFill>
                <a:schemeClr val="tx1"/>
              </a:solidFill>
            </a:endParaRPr>
          </a:p>
          <a:p>
            <a:r>
              <a:rPr lang="en-GB">
                <a:solidFill>
                  <a:schemeClr val="tx1"/>
                </a:solidFill>
              </a:rPr>
              <a:t>Stress innoculation (covert sensitisation)</a:t>
            </a:r>
          </a:p>
          <a:p>
            <a:endParaRPr lang="en-GB"/>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6" descr="j0313994"/>
          <p:cNvPicPr>
            <a:picLocks noGrp="1" noChangeAspect="1" noChangeArrowheads="1"/>
          </p:cNvPicPr>
          <p:nvPr>
            <p:ph sz="half" idx="1"/>
          </p:nvPr>
        </p:nvPicPr>
        <p:blipFill>
          <a:blip r:embed="rId3"/>
          <a:srcRect/>
          <a:stretch>
            <a:fillRect/>
          </a:stretch>
        </p:blipFill>
        <p:spPr>
          <a:xfrm>
            <a:off x="323850" y="2060575"/>
            <a:ext cx="4103688" cy="4103688"/>
          </a:xfrm>
        </p:spPr>
      </p:pic>
      <p:sp>
        <p:nvSpPr>
          <p:cNvPr id="20482" name="Rectangle 2"/>
          <p:cNvSpPr>
            <a:spLocks noGrp="1" noChangeArrowheads="1"/>
          </p:cNvSpPr>
          <p:nvPr>
            <p:ph type="title"/>
          </p:nvPr>
        </p:nvSpPr>
        <p:spPr/>
        <p:txBody>
          <a:bodyPr/>
          <a:lstStyle/>
          <a:p>
            <a:r>
              <a:rPr lang="en-GB"/>
              <a:t>Benefits of simulation</a:t>
            </a:r>
          </a:p>
        </p:txBody>
      </p:sp>
      <p:sp>
        <p:nvSpPr>
          <p:cNvPr id="100355" name="Rectangle 3"/>
          <p:cNvSpPr>
            <a:spLocks noGrp="1" noChangeArrowheads="1"/>
          </p:cNvSpPr>
          <p:nvPr>
            <p:ph type="body" sz="half" idx="2"/>
          </p:nvPr>
        </p:nvSpPr>
        <p:spPr>
          <a:xfrm>
            <a:off x="4572000" y="2187575"/>
            <a:ext cx="4257675" cy="4265613"/>
          </a:xfrm>
        </p:spPr>
        <p:txBody>
          <a:bodyPr/>
          <a:lstStyle/>
          <a:p>
            <a:r>
              <a:rPr lang="en-GB" sz="2000" dirty="0">
                <a:solidFill>
                  <a:schemeClr val="tx1"/>
                </a:solidFill>
              </a:rPr>
              <a:t>Patients are not exposed to complete novices</a:t>
            </a:r>
          </a:p>
          <a:p>
            <a:r>
              <a:rPr lang="en-GB" sz="2000" dirty="0">
                <a:solidFill>
                  <a:schemeClr val="tx1"/>
                </a:solidFill>
              </a:rPr>
              <a:t>Safe environment where mistakes become learning opportunities</a:t>
            </a:r>
          </a:p>
          <a:p>
            <a:r>
              <a:rPr lang="en-GB" sz="2000" dirty="0">
                <a:solidFill>
                  <a:schemeClr val="tx1"/>
                </a:solidFill>
              </a:rPr>
              <a:t>Complexity can be altered according to the needs of the student</a:t>
            </a:r>
          </a:p>
          <a:p>
            <a:r>
              <a:rPr lang="en-GB" sz="2000" dirty="0">
                <a:solidFill>
                  <a:schemeClr val="tx1"/>
                </a:solidFill>
              </a:rPr>
              <a:t>Self efficacy can be built before contact with real patients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GB"/>
              <a:t>Benefits of simulation</a:t>
            </a:r>
          </a:p>
        </p:txBody>
      </p:sp>
      <p:sp>
        <p:nvSpPr>
          <p:cNvPr id="147461" name="Rectangle 5"/>
          <p:cNvSpPr>
            <a:spLocks noGrp="1" noChangeArrowheads="1"/>
          </p:cNvSpPr>
          <p:nvPr>
            <p:ph type="body" sz="half" idx="2"/>
          </p:nvPr>
        </p:nvSpPr>
        <p:spPr>
          <a:xfrm>
            <a:off x="4067175" y="1905000"/>
            <a:ext cx="4537075" cy="4265613"/>
          </a:xfrm>
        </p:spPr>
        <p:txBody>
          <a:bodyPr/>
          <a:lstStyle/>
          <a:p>
            <a:pPr>
              <a:buFontTx/>
              <a:buNone/>
            </a:pPr>
            <a:r>
              <a:rPr lang="en-GB" sz="2000"/>
              <a:t>Students can:</a:t>
            </a:r>
          </a:p>
          <a:p>
            <a:r>
              <a:rPr lang="en-GB" sz="2000"/>
              <a:t>repeat the skill as often as necessary to develop confidence</a:t>
            </a:r>
          </a:p>
          <a:p>
            <a:r>
              <a:rPr lang="en-GB" sz="2000"/>
              <a:t>learn at their own pace</a:t>
            </a:r>
          </a:p>
          <a:p>
            <a:r>
              <a:rPr lang="en-GB" sz="2000"/>
              <a:t>experience being ‘on the receiving end’ </a:t>
            </a:r>
          </a:p>
          <a:p>
            <a:r>
              <a:rPr lang="en-GB" sz="2000"/>
              <a:t>express their fears and ask ‘difficult’ questions</a:t>
            </a:r>
          </a:p>
          <a:p>
            <a:r>
              <a:rPr lang="en-GB" sz="2000"/>
              <a:t>make mistakes and appreciate the consequences without harm to the patient</a:t>
            </a:r>
          </a:p>
          <a:p>
            <a:endParaRPr lang="en-GB" sz="2000"/>
          </a:p>
        </p:txBody>
      </p:sp>
      <p:pic>
        <p:nvPicPr>
          <p:cNvPr id="12292" name="Picture 12" descr="j0321063"/>
          <p:cNvPicPr>
            <a:picLocks noGrp="1" noChangeAspect="1" noChangeArrowheads="1"/>
          </p:cNvPicPr>
          <p:nvPr>
            <p:ph sz="half" idx="1"/>
          </p:nvPr>
        </p:nvPicPr>
        <p:blipFill>
          <a:blip r:embed="rId3"/>
          <a:srcRect/>
          <a:stretch>
            <a:fillRect/>
          </a:stretch>
        </p:blipFill>
        <p:spPr>
          <a:xfrm>
            <a:off x="900113" y="2062163"/>
            <a:ext cx="2792412" cy="36718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746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746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746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746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4746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7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GB"/>
              <a:t>Hierarchy of skills learning</a:t>
            </a:r>
          </a:p>
        </p:txBody>
      </p:sp>
      <p:sp>
        <p:nvSpPr>
          <p:cNvPr id="9219" name="Rectangle 5"/>
          <p:cNvSpPr>
            <a:spLocks noChangeArrowheads="1"/>
          </p:cNvSpPr>
          <p:nvPr/>
        </p:nvSpPr>
        <p:spPr bwMode="auto">
          <a:xfrm>
            <a:off x="7812088" y="1484313"/>
            <a:ext cx="720725" cy="5040312"/>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118790" name="AutoShape 6"/>
          <p:cNvSpPr>
            <a:spLocks noChangeArrowheads="1"/>
          </p:cNvSpPr>
          <p:nvPr/>
        </p:nvSpPr>
        <p:spPr bwMode="auto">
          <a:xfrm rot="10800000">
            <a:off x="1403350" y="1700213"/>
            <a:ext cx="6264275" cy="792162"/>
          </a:xfrm>
          <a:prstGeom prst="leftArrow">
            <a:avLst>
              <a:gd name="adj1" fmla="val 50000"/>
              <a:gd name="adj2" fmla="val 197696"/>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118791" name="AutoShape 7"/>
          <p:cNvSpPr>
            <a:spLocks noChangeArrowheads="1"/>
          </p:cNvSpPr>
          <p:nvPr/>
        </p:nvSpPr>
        <p:spPr bwMode="auto">
          <a:xfrm rot="10800000">
            <a:off x="1403350" y="2781300"/>
            <a:ext cx="6264275" cy="792163"/>
          </a:xfrm>
          <a:prstGeom prst="leftArrow">
            <a:avLst>
              <a:gd name="adj1" fmla="val 50000"/>
              <a:gd name="adj2" fmla="val 197695"/>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18792" name="AutoShape 8"/>
          <p:cNvSpPr>
            <a:spLocks noChangeArrowheads="1"/>
          </p:cNvSpPr>
          <p:nvPr/>
        </p:nvSpPr>
        <p:spPr bwMode="auto">
          <a:xfrm rot="10800000">
            <a:off x="1403350" y="3789363"/>
            <a:ext cx="6264275" cy="792162"/>
          </a:xfrm>
          <a:prstGeom prst="leftArrow">
            <a:avLst>
              <a:gd name="adj1" fmla="val 50000"/>
              <a:gd name="adj2" fmla="val 197696"/>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118793" name="AutoShape 9"/>
          <p:cNvSpPr>
            <a:spLocks noChangeArrowheads="1"/>
          </p:cNvSpPr>
          <p:nvPr/>
        </p:nvSpPr>
        <p:spPr bwMode="auto">
          <a:xfrm rot="10800000">
            <a:off x="1403350" y="4797425"/>
            <a:ext cx="6264275" cy="792163"/>
          </a:xfrm>
          <a:prstGeom prst="leftArrow">
            <a:avLst>
              <a:gd name="adj1" fmla="val 50000"/>
              <a:gd name="adj2" fmla="val 197695"/>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118794" name="AutoShape 10"/>
          <p:cNvSpPr>
            <a:spLocks noChangeArrowheads="1"/>
          </p:cNvSpPr>
          <p:nvPr/>
        </p:nvSpPr>
        <p:spPr bwMode="auto">
          <a:xfrm rot="10800000">
            <a:off x="1403350" y="5805488"/>
            <a:ext cx="6264275" cy="792162"/>
          </a:xfrm>
          <a:prstGeom prst="leftArrow">
            <a:avLst>
              <a:gd name="adj1" fmla="val 50000"/>
              <a:gd name="adj2" fmla="val 197696"/>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9225" name="Text Box 11"/>
          <p:cNvSpPr txBox="1">
            <a:spLocks noChangeArrowheads="1"/>
          </p:cNvSpPr>
          <p:nvPr/>
        </p:nvSpPr>
        <p:spPr bwMode="auto">
          <a:xfrm>
            <a:off x="7885113" y="1484313"/>
            <a:ext cx="503237" cy="4968875"/>
          </a:xfrm>
          <a:prstGeom prst="rect">
            <a:avLst/>
          </a:prstGeom>
          <a:noFill/>
          <a:ln w="12700">
            <a:noFill/>
            <a:miter lim="800000"/>
            <a:headEnd/>
            <a:tailEnd/>
          </a:ln>
        </p:spPr>
        <p:txBody>
          <a:bodyPr>
            <a:prstTxWarp prst="textNoShape">
              <a:avLst/>
            </a:prstTxWarp>
            <a:spAutoFit/>
          </a:bodyPr>
          <a:lstStyle/>
          <a:p>
            <a:pPr>
              <a:spcBef>
                <a:spcPct val="50000"/>
              </a:spcBef>
            </a:pPr>
            <a:r>
              <a:rPr lang="en-GB" sz="2000">
                <a:solidFill>
                  <a:srgbClr val="FFFFFF"/>
                </a:solidFill>
              </a:rPr>
              <a:t>10</a:t>
            </a:r>
          </a:p>
          <a:p>
            <a:pPr>
              <a:spcBef>
                <a:spcPct val="50000"/>
              </a:spcBef>
            </a:pPr>
            <a:r>
              <a:rPr lang="en-GB" sz="2000">
                <a:solidFill>
                  <a:srgbClr val="FFFFFF"/>
                </a:solidFill>
              </a:rPr>
              <a:t>9</a:t>
            </a:r>
          </a:p>
          <a:p>
            <a:pPr>
              <a:spcBef>
                <a:spcPct val="50000"/>
              </a:spcBef>
            </a:pPr>
            <a:r>
              <a:rPr lang="en-GB" sz="2000">
                <a:solidFill>
                  <a:srgbClr val="FFFFFF"/>
                </a:solidFill>
              </a:rPr>
              <a:t>8</a:t>
            </a:r>
          </a:p>
          <a:p>
            <a:pPr>
              <a:spcBef>
                <a:spcPct val="50000"/>
              </a:spcBef>
            </a:pPr>
            <a:r>
              <a:rPr lang="en-GB" sz="2000">
                <a:solidFill>
                  <a:srgbClr val="FFFFFF"/>
                </a:solidFill>
              </a:rPr>
              <a:t>7</a:t>
            </a:r>
          </a:p>
          <a:p>
            <a:pPr>
              <a:spcBef>
                <a:spcPct val="50000"/>
              </a:spcBef>
            </a:pPr>
            <a:r>
              <a:rPr lang="en-GB" sz="2000">
                <a:solidFill>
                  <a:srgbClr val="FFFFFF"/>
                </a:solidFill>
              </a:rPr>
              <a:t>6</a:t>
            </a:r>
          </a:p>
          <a:p>
            <a:pPr>
              <a:spcBef>
                <a:spcPct val="50000"/>
              </a:spcBef>
            </a:pPr>
            <a:r>
              <a:rPr lang="en-GB" sz="2000">
                <a:solidFill>
                  <a:srgbClr val="FFFFFF"/>
                </a:solidFill>
              </a:rPr>
              <a:t>5</a:t>
            </a:r>
          </a:p>
          <a:p>
            <a:pPr>
              <a:spcBef>
                <a:spcPct val="50000"/>
              </a:spcBef>
            </a:pPr>
            <a:r>
              <a:rPr lang="en-GB" sz="2000">
                <a:solidFill>
                  <a:srgbClr val="FFFFFF"/>
                </a:solidFill>
              </a:rPr>
              <a:t>4</a:t>
            </a:r>
          </a:p>
          <a:p>
            <a:pPr>
              <a:spcBef>
                <a:spcPct val="50000"/>
              </a:spcBef>
            </a:pPr>
            <a:r>
              <a:rPr lang="en-GB" sz="2000">
                <a:solidFill>
                  <a:srgbClr val="FFFFFF"/>
                </a:solidFill>
              </a:rPr>
              <a:t>3</a:t>
            </a:r>
          </a:p>
          <a:p>
            <a:pPr>
              <a:spcBef>
                <a:spcPct val="50000"/>
              </a:spcBef>
            </a:pPr>
            <a:r>
              <a:rPr lang="en-GB" sz="2000">
                <a:solidFill>
                  <a:srgbClr val="FFFFFF"/>
                </a:solidFill>
              </a:rPr>
              <a:t>2</a:t>
            </a:r>
          </a:p>
          <a:p>
            <a:pPr>
              <a:spcBef>
                <a:spcPct val="50000"/>
              </a:spcBef>
            </a:pPr>
            <a:r>
              <a:rPr lang="en-GB" sz="2000">
                <a:solidFill>
                  <a:srgbClr val="FFFFFF"/>
                </a:solidFill>
              </a:rPr>
              <a:t>1</a:t>
            </a:r>
          </a:p>
          <a:p>
            <a:pPr>
              <a:spcBef>
                <a:spcPct val="50000"/>
              </a:spcBef>
            </a:pPr>
            <a:r>
              <a:rPr lang="en-GB" sz="2000">
                <a:solidFill>
                  <a:srgbClr val="FFFFFF"/>
                </a:solidFill>
              </a:rPr>
              <a:t>0</a:t>
            </a:r>
          </a:p>
        </p:txBody>
      </p:sp>
      <p:sp>
        <p:nvSpPr>
          <p:cNvPr id="118800" name="Text Box 16"/>
          <p:cNvSpPr txBox="1">
            <a:spLocks noChangeArrowheads="1"/>
          </p:cNvSpPr>
          <p:nvPr/>
        </p:nvSpPr>
        <p:spPr bwMode="auto">
          <a:xfrm>
            <a:off x="1403350" y="5949950"/>
            <a:ext cx="5040313" cy="457200"/>
          </a:xfrm>
          <a:prstGeom prst="rect">
            <a:avLst/>
          </a:prstGeom>
          <a:noFill/>
          <a:ln w="12700">
            <a:noFill/>
            <a:miter lim="800000"/>
            <a:headEnd/>
            <a:tailEnd/>
          </a:ln>
        </p:spPr>
        <p:txBody>
          <a:bodyPr>
            <a:prstTxWarp prst="textNoShape">
              <a:avLst/>
            </a:prstTxWarp>
            <a:spAutoFit/>
          </a:bodyPr>
          <a:lstStyle/>
          <a:p>
            <a:pPr algn="l">
              <a:spcBef>
                <a:spcPct val="50000"/>
              </a:spcBef>
            </a:pPr>
            <a:r>
              <a:rPr lang="en-GB">
                <a:solidFill>
                  <a:srgbClr val="FFFFFF"/>
                </a:solidFill>
              </a:rPr>
              <a:t>Manuals and books</a:t>
            </a:r>
          </a:p>
        </p:txBody>
      </p:sp>
      <p:sp>
        <p:nvSpPr>
          <p:cNvPr id="118801" name="Text Box 17"/>
          <p:cNvSpPr txBox="1">
            <a:spLocks noChangeArrowheads="1"/>
          </p:cNvSpPr>
          <p:nvPr/>
        </p:nvSpPr>
        <p:spPr bwMode="auto">
          <a:xfrm>
            <a:off x="1403350" y="4976813"/>
            <a:ext cx="5040313" cy="457200"/>
          </a:xfrm>
          <a:prstGeom prst="rect">
            <a:avLst/>
          </a:prstGeom>
          <a:noFill/>
          <a:ln w="12700">
            <a:noFill/>
            <a:miter lim="800000"/>
            <a:headEnd/>
            <a:tailEnd/>
          </a:ln>
        </p:spPr>
        <p:txBody>
          <a:bodyPr>
            <a:prstTxWarp prst="textNoShape">
              <a:avLst/>
            </a:prstTxWarp>
            <a:spAutoFit/>
          </a:bodyPr>
          <a:lstStyle/>
          <a:p>
            <a:pPr algn="l">
              <a:spcBef>
                <a:spcPct val="50000"/>
              </a:spcBef>
            </a:pPr>
            <a:r>
              <a:rPr lang="en-GB">
                <a:solidFill>
                  <a:srgbClr val="FFFFFF"/>
                </a:solidFill>
              </a:rPr>
              <a:t>Demonstrations &amp; DVDs</a:t>
            </a:r>
          </a:p>
        </p:txBody>
      </p:sp>
      <p:sp>
        <p:nvSpPr>
          <p:cNvPr id="9228" name="Text Box 18"/>
          <p:cNvSpPr txBox="1">
            <a:spLocks noChangeArrowheads="1"/>
          </p:cNvSpPr>
          <p:nvPr/>
        </p:nvSpPr>
        <p:spPr bwMode="auto">
          <a:xfrm>
            <a:off x="3203575" y="4076700"/>
            <a:ext cx="3313113" cy="457200"/>
          </a:xfrm>
          <a:prstGeom prst="rect">
            <a:avLst/>
          </a:prstGeom>
          <a:noFill/>
          <a:ln w="12700">
            <a:noFill/>
            <a:miter lim="800000"/>
            <a:headEnd/>
            <a:tailEnd/>
          </a:ln>
        </p:spPr>
        <p:txBody>
          <a:bodyPr>
            <a:prstTxWarp prst="textNoShape">
              <a:avLst/>
            </a:prstTxWarp>
            <a:spAutoFit/>
          </a:bodyPr>
          <a:lstStyle/>
          <a:p>
            <a:pPr>
              <a:spcBef>
                <a:spcPct val="50000"/>
              </a:spcBef>
            </a:pPr>
            <a:endParaRPr lang="en-US"/>
          </a:p>
        </p:txBody>
      </p:sp>
      <p:sp>
        <p:nvSpPr>
          <p:cNvPr id="118803" name="Text Box 19"/>
          <p:cNvSpPr txBox="1">
            <a:spLocks noChangeArrowheads="1"/>
          </p:cNvSpPr>
          <p:nvPr/>
        </p:nvSpPr>
        <p:spPr bwMode="auto">
          <a:xfrm>
            <a:off x="1403350" y="3933825"/>
            <a:ext cx="4967288" cy="457200"/>
          </a:xfrm>
          <a:prstGeom prst="rect">
            <a:avLst/>
          </a:prstGeom>
          <a:noFill/>
          <a:ln w="12700">
            <a:noFill/>
            <a:miter lim="800000"/>
            <a:headEnd/>
            <a:tailEnd/>
          </a:ln>
        </p:spPr>
        <p:txBody>
          <a:bodyPr>
            <a:prstTxWarp prst="textNoShape">
              <a:avLst/>
            </a:prstTxWarp>
            <a:spAutoFit/>
          </a:bodyPr>
          <a:lstStyle/>
          <a:p>
            <a:pPr algn="l">
              <a:spcBef>
                <a:spcPct val="50000"/>
              </a:spcBef>
            </a:pPr>
            <a:r>
              <a:rPr lang="en-GB" dirty="0">
                <a:solidFill>
                  <a:srgbClr val="FFFFFF"/>
                </a:solidFill>
              </a:rPr>
              <a:t>Unsupervised clinical practice</a:t>
            </a:r>
          </a:p>
        </p:txBody>
      </p:sp>
      <p:sp>
        <p:nvSpPr>
          <p:cNvPr id="9230" name="Text Box 20"/>
          <p:cNvSpPr txBox="1">
            <a:spLocks noChangeArrowheads="1"/>
          </p:cNvSpPr>
          <p:nvPr/>
        </p:nvSpPr>
        <p:spPr bwMode="auto">
          <a:xfrm>
            <a:off x="2411413" y="2997200"/>
            <a:ext cx="3889375" cy="457200"/>
          </a:xfrm>
          <a:prstGeom prst="rect">
            <a:avLst/>
          </a:prstGeom>
          <a:noFill/>
          <a:ln w="12700">
            <a:noFill/>
            <a:miter lim="800000"/>
            <a:headEnd/>
            <a:tailEnd/>
          </a:ln>
        </p:spPr>
        <p:txBody>
          <a:bodyPr>
            <a:prstTxWarp prst="textNoShape">
              <a:avLst/>
            </a:prstTxWarp>
            <a:spAutoFit/>
          </a:bodyPr>
          <a:lstStyle/>
          <a:p>
            <a:pPr algn="l">
              <a:spcBef>
                <a:spcPct val="50000"/>
              </a:spcBef>
            </a:pPr>
            <a:endParaRPr lang="en-US"/>
          </a:p>
        </p:txBody>
      </p:sp>
      <p:sp>
        <p:nvSpPr>
          <p:cNvPr id="118805" name="Text Box 21"/>
          <p:cNvSpPr txBox="1">
            <a:spLocks noChangeArrowheads="1"/>
          </p:cNvSpPr>
          <p:nvPr/>
        </p:nvSpPr>
        <p:spPr bwMode="auto">
          <a:xfrm>
            <a:off x="1403350" y="2924175"/>
            <a:ext cx="5329238" cy="457200"/>
          </a:xfrm>
          <a:prstGeom prst="rect">
            <a:avLst/>
          </a:prstGeom>
          <a:noFill/>
          <a:ln w="12700">
            <a:noFill/>
            <a:miter lim="800000"/>
            <a:headEnd/>
            <a:tailEnd/>
          </a:ln>
        </p:spPr>
        <p:txBody>
          <a:bodyPr>
            <a:prstTxWarp prst="textNoShape">
              <a:avLst/>
            </a:prstTxWarp>
            <a:spAutoFit/>
          </a:bodyPr>
          <a:lstStyle/>
          <a:p>
            <a:pPr algn="l">
              <a:spcBef>
                <a:spcPct val="50000"/>
              </a:spcBef>
            </a:pPr>
            <a:r>
              <a:rPr lang="en-GB" b="1">
                <a:solidFill>
                  <a:schemeClr val="accent1"/>
                </a:solidFill>
              </a:rPr>
              <a:t>Learning in simulation with feedback</a:t>
            </a:r>
          </a:p>
        </p:txBody>
      </p:sp>
      <p:sp>
        <p:nvSpPr>
          <p:cNvPr id="9232" name="Text Box 22"/>
          <p:cNvSpPr txBox="1">
            <a:spLocks noChangeArrowheads="1"/>
          </p:cNvSpPr>
          <p:nvPr/>
        </p:nvSpPr>
        <p:spPr bwMode="auto">
          <a:xfrm>
            <a:off x="2411413" y="1989138"/>
            <a:ext cx="3960812" cy="457200"/>
          </a:xfrm>
          <a:prstGeom prst="rect">
            <a:avLst/>
          </a:prstGeom>
          <a:noFill/>
          <a:ln w="12700">
            <a:noFill/>
            <a:miter lim="800000"/>
            <a:headEnd/>
            <a:tailEnd/>
          </a:ln>
        </p:spPr>
        <p:txBody>
          <a:bodyPr>
            <a:prstTxWarp prst="textNoShape">
              <a:avLst/>
            </a:prstTxWarp>
            <a:spAutoFit/>
          </a:bodyPr>
          <a:lstStyle/>
          <a:p>
            <a:pPr>
              <a:spcBef>
                <a:spcPct val="50000"/>
              </a:spcBef>
            </a:pPr>
            <a:endParaRPr lang="en-US"/>
          </a:p>
        </p:txBody>
      </p:sp>
      <p:sp>
        <p:nvSpPr>
          <p:cNvPr id="118807" name="Text Box 23"/>
          <p:cNvSpPr txBox="1">
            <a:spLocks noChangeArrowheads="1"/>
          </p:cNvSpPr>
          <p:nvPr/>
        </p:nvSpPr>
        <p:spPr bwMode="auto">
          <a:xfrm>
            <a:off x="1403350" y="1844675"/>
            <a:ext cx="5543550" cy="457200"/>
          </a:xfrm>
          <a:prstGeom prst="rect">
            <a:avLst/>
          </a:prstGeom>
          <a:noFill/>
          <a:ln w="12700">
            <a:noFill/>
            <a:miter lim="800000"/>
            <a:headEnd/>
            <a:tailEnd/>
          </a:ln>
        </p:spPr>
        <p:txBody>
          <a:bodyPr>
            <a:prstTxWarp prst="textNoShape">
              <a:avLst/>
            </a:prstTxWarp>
            <a:spAutoFit/>
          </a:bodyPr>
          <a:lstStyle/>
          <a:p>
            <a:pPr algn="l">
              <a:spcBef>
                <a:spcPct val="50000"/>
              </a:spcBef>
            </a:pPr>
            <a:r>
              <a:rPr lang="en-GB">
                <a:solidFill>
                  <a:srgbClr val="FFFFFF"/>
                </a:solidFill>
              </a:rPr>
              <a:t>Supervised clinical practice with feedback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7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880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879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880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879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880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1879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1880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879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18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P spid="118791" grpId="0" animBg="1"/>
      <p:bldP spid="118792" grpId="0" animBg="1"/>
      <p:bldP spid="118793" grpId="0" animBg="1"/>
      <p:bldP spid="118794" grpId="0" animBg="1"/>
      <p:bldP spid="118800" grpId="0"/>
      <p:bldP spid="118801" grpId="0"/>
      <p:bldP spid="118803" grpId="0"/>
      <p:bldP spid="118805" grpId="0"/>
      <p:bldP spid="1188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Hi fidelity simulation disadvantages</a:t>
            </a:r>
            <a:endParaRPr lang="en-GB"/>
          </a:p>
        </p:txBody>
      </p:sp>
      <p:sp>
        <p:nvSpPr>
          <p:cNvPr id="21507" name="Content Placeholder 2"/>
          <p:cNvSpPr>
            <a:spLocks noGrp="1"/>
          </p:cNvSpPr>
          <p:nvPr>
            <p:ph idx="1"/>
          </p:nvPr>
        </p:nvSpPr>
        <p:spPr/>
        <p:txBody>
          <a:bodyPr/>
          <a:lstStyle/>
          <a:p>
            <a:r>
              <a:rPr lang="en-GB">
                <a:solidFill>
                  <a:schemeClr val="tx1"/>
                </a:solidFill>
              </a:rPr>
              <a:t>Adrenaline gap</a:t>
            </a:r>
          </a:p>
          <a:p>
            <a:endParaRPr lang="en-GB">
              <a:solidFill>
                <a:schemeClr val="tx1"/>
              </a:solidFill>
            </a:endParaRPr>
          </a:p>
          <a:p>
            <a:r>
              <a:rPr lang="en-GB">
                <a:solidFill>
                  <a:schemeClr val="tx1"/>
                </a:solidFill>
              </a:rPr>
              <a:t>Uncanny valley</a:t>
            </a:r>
          </a:p>
          <a:p>
            <a:endParaRPr lang="en-GB">
              <a:solidFill>
                <a:schemeClr val="tx1"/>
              </a:solidFill>
            </a:endParaRPr>
          </a:p>
          <a:p>
            <a:r>
              <a:rPr lang="en-GB">
                <a:solidFill>
                  <a:schemeClr val="tx1"/>
                </a:solidFill>
              </a:rPr>
              <a:t>Fear / upset</a:t>
            </a:r>
          </a:p>
          <a:p>
            <a:endParaRPr lang="en-GB">
              <a:solidFill>
                <a:schemeClr val="tx1"/>
              </a:solidFill>
            </a:endParaRPr>
          </a:p>
          <a:p>
            <a:r>
              <a:rPr lang="en-GB">
                <a:solidFill>
                  <a:schemeClr val="tx1"/>
                </a:solidFill>
              </a:rPr>
              <a:t>Manpower hours</a:t>
            </a:r>
          </a:p>
          <a:p>
            <a:endParaRPr lang="en-GB"/>
          </a:p>
          <a:p>
            <a:endParaRPr lang="en-GB"/>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28638" y="1214438"/>
            <a:ext cx="7772400" cy="269875"/>
          </a:xfrm>
        </p:spPr>
        <p:txBody>
          <a:bodyPr/>
          <a:lstStyle/>
          <a:p>
            <a:endParaRPr lang="en-US"/>
          </a:p>
        </p:txBody>
      </p:sp>
      <p:sp>
        <p:nvSpPr>
          <p:cNvPr id="93187" name="Rectangle 3"/>
          <p:cNvSpPr>
            <a:spLocks noGrp="1" noChangeArrowheads="1"/>
          </p:cNvSpPr>
          <p:nvPr>
            <p:ph type="body" idx="1"/>
          </p:nvPr>
        </p:nvSpPr>
        <p:spPr>
          <a:xfrm>
            <a:off x="528638" y="1341438"/>
            <a:ext cx="7772400" cy="4829175"/>
          </a:xfrm>
        </p:spPr>
        <p:txBody>
          <a:bodyPr/>
          <a:lstStyle/>
          <a:p>
            <a:pPr algn="ctr">
              <a:buFontTx/>
              <a:buNone/>
            </a:pPr>
            <a:endParaRPr lang="en-GB" sz="3200" dirty="0"/>
          </a:p>
          <a:p>
            <a:pPr algn="ctr">
              <a:buFontTx/>
              <a:buNone/>
            </a:pPr>
            <a:r>
              <a:rPr lang="en-GB" sz="3200" dirty="0"/>
              <a:t>Practise makes perfect </a:t>
            </a:r>
          </a:p>
          <a:p>
            <a:pPr algn="ctr">
              <a:buFontTx/>
              <a:buNone/>
            </a:pPr>
            <a:r>
              <a:rPr lang="en-GB" sz="3200" dirty="0">
                <a:solidFill>
                  <a:schemeClr val="tx1"/>
                </a:solidFill>
              </a:rPr>
              <a:t>Practise makes permanent!</a:t>
            </a:r>
          </a:p>
          <a:p>
            <a:pPr algn="ctr">
              <a:buFontTx/>
              <a:buNone/>
            </a:pPr>
            <a:endParaRPr lang="en-GB" sz="3200" dirty="0">
              <a:solidFill>
                <a:schemeClr val="tx1"/>
              </a:solidFill>
            </a:endParaRPr>
          </a:p>
          <a:p>
            <a:pPr algn="ctr">
              <a:buFontTx/>
              <a:buNone/>
            </a:pPr>
            <a:r>
              <a:rPr lang="en-GB" sz="3200" dirty="0">
                <a:solidFill>
                  <a:schemeClr val="tx1"/>
                </a:solidFill>
              </a:rPr>
              <a:t>Only well supervised practise with </a:t>
            </a:r>
            <a:br>
              <a:rPr lang="en-GB" sz="3200" dirty="0">
                <a:solidFill>
                  <a:schemeClr val="tx1"/>
                </a:solidFill>
              </a:rPr>
            </a:br>
            <a:r>
              <a:rPr lang="en-GB" sz="3200" dirty="0">
                <a:solidFill>
                  <a:schemeClr val="tx1"/>
                </a:solidFill>
              </a:rPr>
              <a:t>constructive feedback </a:t>
            </a:r>
            <a:br>
              <a:rPr lang="en-GB" sz="3200" dirty="0">
                <a:solidFill>
                  <a:schemeClr val="tx1"/>
                </a:solidFill>
              </a:rPr>
            </a:br>
            <a:r>
              <a:rPr lang="en-GB" sz="3200" dirty="0">
                <a:solidFill>
                  <a:schemeClr val="tx1"/>
                </a:solidFill>
              </a:rPr>
              <a:t>makes perfect</a:t>
            </a:r>
          </a:p>
        </p:txBody>
      </p:sp>
      <p:sp>
        <p:nvSpPr>
          <p:cNvPr id="93191" name="Line 7"/>
          <p:cNvSpPr>
            <a:spLocks noChangeShapeType="1"/>
          </p:cNvSpPr>
          <p:nvPr/>
        </p:nvSpPr>
        <p:spPr bwMode="auto">
          <a:xfrm>
            <a:off x="2087563" y="2276475"/>
            <a:ext cx="4968875" cy="0"/>
          </a:xfrm>
          <a:prstGeom prst="line">
            <a:avLst/>
          </a:prstGeom>
          <a:noFill/>
          <a:ln w="28575">
            <a:solidFill>
              <a:schemeClr val="tx2"/>
            </a:solidFill>
            <a:round/>
            <a:headEnd/>
            <a:tailEnd/>
          </a:ln>
        </p:spPr>
        <p:txBody>
          <a:bodyPr>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319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as an accepted adjunct to learning?</a:t>
            </a:r>
            <a:endParaRPr lang="en-US" dirty="0"/>
          </a:p>
        </p:txBody>
      </p:sp>
      <p:sp>
        <p:nvSpPr>
          <p:cNvPr id="3" name="Content Placeholder 2"/>
          <p:cNvSpPr>
            <a:spLocks noGrp="1"/>
          </p:cNvSpPr>
          <p:nvPr>
            <p:ph idx="1"/>
          </p:nvPr>
        </p:nvSpPr>
        <p:spPr/>
        <p:txBody>
          <a:bodyPr/>
          <a:lstStyle/>
          <a:p>
            <a:r>
              <a:rPr lang="en-US" dirty="0" smtClean="0"/>
              <a:t>Bristol Enquiry 2002</a:t>
            </a:r>
          </a:p>
          <a:p>
            <a:r>
              <a:rPr lang="en-US" dirty="0" smtClean="0"/>
              <a:t>NMC</a:t>
            </a:r>
          </a:p>
          <a:p>
            <a:r>
              <a:rPr lang="en-US" dirty="0" smtClean="0"/>
              <a:t>CODP</a:t>
            </a:r>
          </a:p>
          <a:p>
            <a:r>
              <a:rPr lang="en-US" dirty="0" err="1" smtClean="0"/>
              <a:t>CoP</a:t>
            </a:r>
            <a:endParaRPr lang="en-US" dirty="0" smtClean="0"/>
          </a:p>
          <a:p>
            <a:r>
              <a:rPr lang="en-US" dirty="0" smtClean="0"/>
              <a:t>HEFCE </a:t>
            </a:r>
            <a:r>
              <a:rPr lang="en-US" dirty="0" err="1" smtClean="0"/>
              <a:t>CeTL’s</a:t>
            </a:r>
            <a:r>
              <a:rPr lang="en-US" dirty="0" smtClean="0"/>
              <a:t> 2005</a:t>
            </a:r>
          </a:p>
          <a:p>
            <a:r>
              <a:rPr lang="en-US" dirty="0" smtClean="0"/>
              <a:t>2008 CMO report</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CMO report 2008</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5800" y="1981200"/>
            <a:ext cx="6286500" cy="2971800"/>
          </a:xfrm>
          <a:prstGeom prst="rect">
            <a:avLst/>
          </a:prstGeom>
        </p:spPr>
      </p:pic>
    </p:spTree>
  </p:cSld>
  <p:clrMapOvr>
    <a:masterClrMapping/>
  </p:clrMapOvr>
  <p:transition advTm="4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 simulation</a:t>
            </a:r>
            <a:endParaRPr lang="en-US" dirty="0"/>
          </a:p>
        </p:txBody>
      </p:sp>
      <p:pic>
        <p:nvPicPr>
          <p:cNvPr id="4" name="Anaphylaxis - Tripod Camera.mov">
            <a:hlinkClick r:id="" action="ppaction://media"/>
          </p:cNvPr>
          <p:cNvPicPr>
            <a:picLocks noGrp="1"/>
          </p:cNvPicPr>
          <p:nvPr>
            <p:ph idx="1"/>
            <a:videoFile r:link="rId1"/>
          </p:nvPr>
        </p:nvPicPr>
        <p:blipFill>
          <a:blip r:embed="rId3"/>
          <a:stretch>
            <a:fillRect/>
          </a:stretch>
        </p:blipFill>
        <p:spPr>
          <a:xfrm>
            <a:off x="2190750" y="1981200"/>
            <a:ext cx="4762500" cy="3810000"/>
          </a:xfr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ECS14.jpg"/>
          <p:cNvPicPr>
            <a:picLocks noChangeAspect="1"/>
          </p:cNvPicPr>
          <p:nvPr/>
        </p:nvPicPr>
        <p:blipFill>
          <a:blip r:embed="rId2"/>
          <a:srcRect/>
          <a:stretch>
            <a:fillRect/>
          </a:stretch>
        </p:blipFill>
        <p:spPr bwMode="auto">
          <a:xfrm>
            <a:off x="785813" y="1214438"/>
            <a:ext cx="6553200" cy="4767262"/>
          </a:xfrm>
          <a:prstGeom prst="rect">
            <a:avLst/>
          </a:prstGeom>
          <a:noFill/>
          <a:ln w="9525">
            <a:noFill/>
            <a:miter lim="800000"/>
            <a:headEnd/>
            <a:tailEnd/>
          </a:ln>
        </p:spPr>
      </p:pic>
    </p:spTree>
  </p:cSld>
  <p:clrMapOvr>
    <a:masterClrMapping/>
  </p:clrMapOvr>
  <p:transition advTm="1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42938" y="1143000"/>
            <a:ext cx="7772400" cy="685800"/>
          </a:xfrm>
        </p:spPr>
        <p:txBody>
          <a:bodyPr/>
          <a:lstStyle/>
          <a:p>
            <a:r>
              <a:rPr lang="en-GB"/>
              <a:t>Theory – practice dichotomy</a:t>
            </a:r>
            <a:br>
              <a:rPr lang="en-GB"/>
            </a:br>
            <a:endParaRPr lang="en-GB"/>
          </a:p>
        </p:txBody>
      </p:sp>
      <p:sp>
        <p:nvSpPr>
          <p:cNvPr id="25603" name="Content Placeholder 2"/>
          <p:cNvSpPr>
            <a:spLocks noGrp="1"/>
          </p:cNvSpPr>
          <p:nvPr>
            <p:ph idx="1"/>
          </p:nvPr>
        </p:nvSpPr>
        <p:spPr/>
        <p:txBody>
          <a:bodyPr/>
          <a:lstStyle/>
          <a:p>
            <a:r>
              <a:rPr lang="en-US">
                <a:solidFill>
                  <a:schemeClr val="tx1"/>
                </a:solidFill>
              </a:rPr>
              <a:t>If used correctly simulation will facilitate classical conditioning (2</a:t>
            </a:r>
            <a:r>
              <a:rPr lang="en-US" baseline="30000">
                <a:solidFill>
                  <a:schemeClr val="tx1"/>
                </a:solidFill>
              </a:rPr>
              <a:t>nd</a:t>
            </a:r>
            <a:r>
              <a:rPr lang="en-US">
                <a:solidFill>
                  <a:schemeClr val="tx1"/>
                </a:solidFill>
              </a:rPr>
              <a:t> nature)</a:t>
            </a:r>
          </a:p>
          <a:p>
            <a:endParaRPr lang="en-US">
              <a:solidFill>
                <a:schemeClr val="tx1"/>
              </a:solidFill>
            </a:endParaRPr>
          </a:p>
          <a:p>
            <a:r>
              <a:rPr lang="en-US">
                <a:solidFill>
                  <a:schemeClr val="tx1"/>
                </a:solidFill>
              </a:rPr>
              <a:t>Objective outcome measurement (Anne vs iStan)</a:t>
            </a:r>
          </a:p>
          <a:p>
            <a:endParaRPr lang="en-US">
              <a:solidFill>
                <a:schemeClr val="tx1"/>
              </a:solidFill>
            </a:endParaRPr>
          </a:p>
          <a:p>
            <a:r>
              <a:rPr lang="en-US">
                <a:solidFill>
                  <a:schemeClr val="tx1"/>
                </a:solidFill>
              </a:rPr>
              <a:t>Development of communication and psychomotor domains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urdle2.png"/>
          <p:cNvPicPr>
            <a:picLocks noChangeAspect="1"/>
          </p:cNvPicPr>
          <p:nvPr/>
        </p:nvPicPr>
        <p:blipFill>
          <a:blip r:embed="rId2"/>
          <a:srcRect/>
          <a:stretch>
            <a:fillRect/>
          </a:stretch>
        </p:blipFill>
        <p:spPr bwMode="auto">
          <a:xfrm>
            <a:off x="576263" y="900113"/>
            <a:ext cx="7991475" cy="5057775"/>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GB" dirty="0"/>
          </a:p>
        </p:txBody>
      </p:sp>
      <p:pic>
        <p:nvPicPr>
          <p:cNvPr id="5" name="Content Placeholder 4" descr="wurdle.png"/>
          <p:cNvPicPr>
            <a:picLocks noGrp="1" noChangeAspect="1"/>
          </p:cNvPicPr>
          <p:nvPr>
            <p:ph idx="1"/>
          </p:nvPr>
        </p:nvPicPr>
        <p:blipFill>
          <a:blip r:embed="rId2"/>
          <a:stretch>
            <a:fillRect/>
          </a:stretch>
        </p:blipFill>
        <p:spPr>
          <a:xfrm>
            <a:off x="571472" y="1071546"/>
            <a:ext cx="8001056" cy="5209768"/>
          </a:xfr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2 wordle.png"/>
          <p:cNvPicPr>
            <a:picLocks noGrp="1" noChangeAspect="1"/>
          </p:cNvPicPr>
          <p:nvPr>
            <p:ph idx="1"/>
          </p:nvPr>
        </p:nvPicPr>
        <p:blipFill>
          <a:blip r:embed="rId2"/>
          <a:stretch>
            <a:fillRect/>
          </a:stretch>
        </p:blipFill>
        <p:spPr>
          <a:xfrm>
            <a:off x="571472" y="1142984"/>
            <a:ext cx="7929618" cy="5159488"/>
          </a:xfrm>
        </p:spPr>
      </p:pic>
    </p:spTree>
  </p:cSld>
  <p:clrMapOvr>
    <a:masterClrMapping/>
  </p:clrMapOvr>
  <p:transition advTm="4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ransition advTm="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ECS6.jpg"/>
          <p:cNvPicPr>
            <a:picLocks noChangeAspect="1"/>
          </p:cNvPicPr>
          <p:nvPr/>
        </p:nvPicPr>
        <p:blipFill>
          <a:blip r:embed="rId2"/>
          <a:srcRect/>
          <a:stretch>
            <a:fillRect/>
          </a:stretch>
        </p:blipFill>
        <p:spPr bwMode="auto">
          <a:xfrm>
            <a:off x="785813" y="1214438"/>
            <a:ext cx="6673850" cy="4437062"/>
          </a:xfrm>
          <a:prstGeom prst="rect">
            <a:avLst/>
          </a:prstGeom>
          <a:noFill/>
          <a:ln w="9525">
            <a:noFill/>
            <a:miter lim="800000"/>
            <a:headEnd/>
            <a:tailEnd/>
          </a:ln>
        </p:spPr>
      </p:pic>
    </p:spTree>
  </p:cSld>
  <p:clrMapOvr>
    <a:masterClrMapping/>
  </p:clrMapOvr>
  <p:transition advTm="1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ExPERT 057.jpg"/>
          <p:cNvPicPr>
            <a:picLocks noChangeAspect="1"/>
          </p:cNvPicPr>
          <p:nvPr/>
        </p:nvPicPr>
        <p:blipFill>
          <a:blip r:embed="rId2"/>
          <a:srcRect/>
          <a:stretch>
            <a:fillRect/>
          </a:stretch>
        </p:blipFill>
        <p:spPr bwMode="auto">
          <a:xfrm>
            <a:off x="0" y="777875"/>
            <a:ext cx="9144000" cy="6080125"/>
          </a:xfrm>
          <a:prstGeom prst="rect">
            <a:avLst/>
          </a:prstGeom>
          <a:noFill/>
          <a:ln w="9525">
            <a:noFill/>
            <a:miter lim="800000"/>
            <a:headEnd/>
            <a:tailEnd/>
          </a:ln>
        </p:spPr>
      </p:pic>
    </p:spTree>
  </p:cSld>
  <p:clrMapOvr>
    <a:masterClrMapping/>
  </p:clrMapOvr>
  <p:transition advTm="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1.jpg"/>
          <p:cNvPicPr>
            <a:picLocks noChangeAspect="1"/>
          </p:cNvPicPr>
          <p:nvPr/>
        </p:nvPicPr>
        <p:blipFill>
          <a:blip r:embed="rId2"/>
          <a:stretch>
            <a:fillRect/>
          </a:stretch>
        </p:blipFill>
        <p:spPr>
          <a:xfrm>
            <a:off x="285750" y="571500"/>
            <a:ext cx="8572500" cy="5715000"/>
          </a:xfrm>
          <a:prstGeom prst="rect">
            <a:avLst/>
          </a:prstGeom>
        </p:spPr>
      </p:pic>
    </p:spTree>
  </p:cSld>
  <p:clrMapOvr>
    <a:masterClrMapping/>
  </p:clrMapOvr>
  <p:transition advClick="0" advTm="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IMG_1022.JPG"/>
          <p:cNvPicPr>
            <a:picLocks noChangeAspect="1"/>
          </p:cNvPicPr>
          <p:nvPr/>
        </p:nvPicPr>
        <p:blipFill>
          <a:blip r:embed="rId2"/>
          <a:srcRect/>
          <a:stretch>
            <a:fillRect/>
          </a:stretch>
        </p:blipFill>
        <p:spPr bwMode="auto">
          <a:xfrm>
            <a:off x="1143000" y="1000125"/>
            <a:ext cx="7334250" cy="5500688"/>
          </a:xfrm>
          <a:prstGeom prst="rect">
            <a:avLst/>
          </a:prstGeom>
          <a:noFill/>
          <a:ln w="9525">
            <a:noFill/>
            <a:miter lim="800000"/>
            <a:headEnd/>
            <a:tailEnd/>
          </a:ln>
        </p:spPr>
      </p:pic>
    </p:spTree>
  </p:cSld>
  <p:clrMapOvr>
    <a:masterClrMapping/>
  </p:clrMapOvr>
  <p:transition advTm="1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rd bay.jpg"/>
          <p:cNvPicPr>
            <a:picLocks noChangeAspect="1"/>
          </p:cNvPicPr>
          <p:nvPr/>
        </p:nvPicPr>
        <p:blipFill>
          <a:blip r:embed="rId2"/>
          <a:stretch>
            <a:fillRect/>
          </a:stretch>
        </p:blipFill>
        <p:spPr>
          <a:xfrm>
            <a:off x="283040" y="571481"/>
            <a:ext cx="8575240" cy="5713254"/>
          </a:xfrm>
          <a:prstGeom prst="rect">
            <a:avLst/>
          </a:prstGeom>
        </p:spPr>
      </p:pic>
      <p:pic>
        <p:nvPicPr>
          <p:cNvPr id="2" name="Picture 1" descr="ward1.jpg"/>
          <p:cNvPicPr>
            <a:picLocks noChangeAspect="1"/>
          </p:cNvPicPr>
          <p:nvPr/>
        </p:nvPicPr>
        <p:blipFill>
          <a:blip r:embed="rId3"/>
          <a:stretch>
            <a:fillRect/>
          </a:stretch>
        </p:blipFill>
        <p:spPr>
          <a:xfrm>
            <a:off x="285750" y="571500"/>
            <a:ext cx="8572530" cy="5715000"/>
          </a:xfrm>
          <a:prstGeom prst="rect">
            <a:avLst/>
          </a:prstGeom>
        </p:spPr>
      </p:pic>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EXPERT 4 RS.jpg"/>
          <p:cNvPicPr>
            <a:picLocks noChangeAspect="1"/>
          </p:cNvPicPr>
          <p:nvPr/>
        </p:nvPicPr>
        <p:blipFill>
          <a:blip r:embed="rId2"/>
          <a:srcRect/>
          <a:stretch>
            <a:fillRect/>
          </a:stretch>
        </p:blipFill>
        <p:spPr bwMode="auto">
          <a:xfrm>
            <a:off x="0" y="392113"/>
            <a:ext cx="9144000" cy="6073775"/>
          </a:xfrm>
          <a:prstGeom prst="rect">
            <a:avLst/>
          </a:prstGeom>
          <a:noFill/>
          <a:ln w="9525">
            <a:noFill/>
            <a:miter lim="800000"/>
            <a:headEnd/>
            <a:tailEnd/>
          </a:ln>
        </p:spPr>
      </p:pic>
    </p:spTree>
  </p:cSld>
  <p:clrMapOvr>
    <a:masterClrMapping/>
  </p:clrMapOvr>
  <p:transition advTm="1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775</Words>
  <Application>Microsoft Office PowerPoint</Application>
  <PresentationFormat>On-screen Show (4:3)</PresentationFormat>
  <Paragraphs>170</Paragraphs>
  <Slides>34</Slides>
  <Notes>5</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TRANSFORMING THE STUDENT EXPERIENCE:</vt:lpstr>
      <vt:lpstr>Agenda</vt:lpstr>
      <vt:lpstr>Slide 3</vt:lpstr>
      <vt:lpstr>Slide 4</vt:lpstr>
      <vt:lpstr>Slide 5</vt:lpstr>
      <vt:lpstr>Slide 6</vt:lpstr>
      <vt:lpstr>Slide 7</vt:lpstr>
      <vt:lpstr>Slide 8</vt:lpstr>
      <vt:lpstr>Slide 9</vt:lpstr>
      <vt:lpstr>Slide 10</vt:lpstr>
      <vt:lpstr>Slide 11</vt:lpstr>
      <vt:lpstr>History and context of medical education </vt:lpstr>
      <vt:lpstr>Background to clinical education for Allied Health Professionals (AHPs)</vt:lpstr>
      <vt:lpstr>Apprenticeship</vt:lpstr>
      <vt:lpstr>Socialisation of students: Situated learning (One theoretical perspective)</vt:lpstr>
      <vt:lpstr>Learning in placements?</vt:lpstr>
      <vt:lpstr>What is simulation?</vt:lpstr>
      <vt:lpstr>History of simulation </vt:lpstr>
      <vt:lpstr>Defining simulation types </vt:lpstr>
      <vt:lpstr>Simulation as a concept</vt:lpstr>
      <vt:lpstr>Hi fidelity simulation advantages</vt:lpstr>
      <vt:lpstr>Benefits of simulation</vt:lpstr>
      <vt:lpstr>Benefits of simulation</vt:lpstr>
      <vt:lpstr>Hierarchy of skills learning</vt:lpstr>
      <vt:lpstr>Hi fidelity simulation disadvantages</vt:lpstr>
      <vt:lpstr>Slide 26</vt:lpstr>
      <vt:lpstr>Simulation as an accepted adjunct to learning?</vt:lpstr>
      <vt:lpstr>CMO report 2008</vt:lpstr>
      <vt:lpstr>Anaphylaxis simulation</vt:lpstr>
      <vt:lpstr>Theory – practice dichotomy </vt:lpstr>
      <vt:lpstr>Slide 31</vt:lpstr>
      <vt:lpstr>Slide 32</vt:lpstr>
      <vt:lpstr>Slide 33</vt:lpstr>
      <vt:lpstr>Future??</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MellorJ</dc:creator>
  <cp:lastModifiedBy>medkmu</cp:lastModifiedBy>
  <cp:revision>19</cp:revision>
  <dcterms:created xsi:type="dcterms:W3CDTF">2010-02-25T09:10:18Z</dcterms:created>
  <dcterms:modified xsi:type="dcterms:W3CDTF">2010-03-05T12:55:35Z</dcterms:modified>
</cp:coreProperties>
</file>