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0" r:id="rId2"/>
    <p:sldId id="261" r:id="rId3"/>
    <p:sldId id="273" r:id="rId4"/>
    <p:sldId id="279" r:id="rId5"/>
    <p:sldId id="274" r:id="rId6"/>
    <p:sldId id="280" r:id="rId7"/>
    <p:sldId id="281" r:id="rId8"/>
    <p:sldId id="262" r:id="rId9"/>
    <p:sldId id="275" r:id="rId10"/>
    <p:sldId id="263" r:id="rId11"/>
    <p:sldId id="277" r:id="rId12"/>
    <p:sldId id="265" r:id="rId13"/>
    <p:sldId id="282" r:id="rId14"/>
    <p:sldId id="283" r:id="rId15"/>
    <p:sldId id="284" r:id="rId16"/>
    <p:sldId id="271" r:id="rId17"/>
    <p:sldId id="266" r:id="rId18"/>
    <p:sldId id="267" r:id="rId19"/>
    <p:sldId id="270" r:id="rId20"/>
    <p:sldId id="269" r:id="rId21"/>
    <p:sldId id="278" r:id="rId22"/>
    <p:sldId id="268" r:id="rId23"/>
  </p:sldIdLst>
  <p:sldSz cx="9144000" cy="6858000" type="overhead"/>
  <p:notesSz cx="6858000" cy="9144000"/>
  <p:defaultTextStyle>
    <a:defPPr>
      <a:defRPr lang="en-GB"/>
    </a:defPPr>
    <a:lvl1pPr algn="l" rtl="0" fontAlgn="base">
      <a:spcBef>
        <a:spcPct val="0"/>
      </a:spcBef>
      <a:spcAft>
        <a:spcPct val="0"/>
      </a:spcAft>
      <a:defRPr sz="2400" b="1" kern="1200">
        <a:solidFill>
          <a:schemeClr val="tx1"/>
        </a:solidFill>
        <a:latin typeface="Arial" charset="0"/>
        <a:ea typeface="+mn-ea"/>
        <a:cs typeface="Arial" charset="0"/>
      </a:defRPr>
    </a:lvl1pPr>
    <a:lvl2pPr marL="457200" algn="l" rtl="0" fontAlgn="base">
      <a:spcBef>
        <a:spcPct val="0"/>
      </a:spcBef>
      <a:spcAft>
        <a:spcPct val="0"/>
      </a:spcAft>
      <a:defRPr sz="2400" b="1" kern="1200">
        <a:solidFill>
          <a:schemeClr val="tx1"/>
        </a:solidFill>
        <a:latin typeface="Arial" charset="0"/>
        <a:ea typeface="+mn-ea"/>
        <a:cs typeface="Arial" charset="0"/>
      </a:defRPr>
    </a:lvl2pPr>
    <a:lvl3pPr marL="914400" algn="l" rtl="0" fontAlgn="base">
      <a:spcBef>
        <a:spcPct val="0"/>
      </a:spcBef>
      <a:spcAft>
        <a:spcPct val="0"/>
      </a:spcAft>
      <a:defRPr sz="2400" b="1" kern="1200">
        <a:solidFill>
          <a:schemeClr val="tx1"/>
        </a:solidFill>
        <a:latin typeface="Arial" charset="0"/>
        <a:ea typeface="+mn-ea"/>
        <a:cs typeface="Arial" charset="0"/>
      </a:defRPr>
    </a:lvl3pPr>
    <a:lvl4pPr marL="1371600" algn="l" rtl="0" fontAlgn="base">
      <a:spcBef>
        <a:spcPct val="0"/>
      </a:spcBef>
      <a:spcAft>
        <a:spcPct val="0"/>
      </a:spcAft>
      <a:defRPr sz="2400" b="1" kern="1200">
        <a:solidFill>
          <a:schemeClr val="tx1"/>
        </a:solidFill>
        <a:latin typeface="Arial" charset="0"/>
        <a:ea typeface="+mn-ea"/>
        <a:cs typeface="Arial" charset="0"/>
      </a:defRPr>
    </a:lvl4pPr>
    <a:lvl5pPr marL="1828800" algn="l" rtl="0" fontAlgn="base">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99"/>
    <a:srgbClr val="CCFF33"/>
    <a:srgbClr val="FFFF66"/>
    <a:srgbClr val="FFCC00"/>
    <a:srgbClr val="94004A"/>
    <a:srgbClr val="CC0066"/>
    <a:srgbClr val="993333"/>
    <a:srgbClr val="99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1" d="100"/>
          <a:sy n="71" d="100"/>
        </p:scale>
        <p:origin x="-8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6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1966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966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1966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36B85B1-6112-4F28-AB18-F701B01388A6}"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727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27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27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727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269F5852-5279-4AA7-9F72-1F1BB247F15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 would say if we applied all of this we would have to have </a:t>
            </a:r>
            <a:r>
              <a:rPr lang="en-GB" dirty="0" err="1" smtClean="0"/>
              <a:t>ipa</a:t>
            </a:r>
            <a:r>
              <a:rPr lang="en-GB" dirty="0" smtClean="0"/>
              <a:t> as an integral element</a:t>
            </a:r>
            <a:endParaRPr lang="en-GB" dirty="0"/>
          </a:p>
        </p:txBody>
      </p:sp>
      <p:sp>
        <p:nvSpPr>
          <p:cNvPr id="4" name="Slide Number Placeholder 3"/>
          <p:cNvSpPr>
            <a:spLocks noGrp="1"/>
          </p:cNvSpPr>
          <p:nvPr>
            <p:ph type="sldNum" sz="quarter" idx="10"/>
          </p:nvPr>
        </p:nvSpPr>
        <p:spPr/>
        <p:txBody>
          <a:bodyPr/>
          <a:lstStyle/>
          <a:p>
            <a:pPr>
              <a:defRPr/>
            </a:pPr>
            <a:fld id="{269F5852-5279-4AA7-9F72-1F1BB247F15F}" type="slidenum">
              <a:rPr lang="en-GB" smtClean="0"/>
              <a:pPr>
                <a:defRPr/>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Differences</a:t>
            </a:r>
            <a:r>
              <a:rPr lang="en-GB" baseline="0" dirty="0" smtClean="0"/>
              <a:t> in cultures (epistemologies) were evident from the outset.  By their 3</a:t>
            </a:r>
            <a:r>
              <a:rPr lang="en-GB" baseline="30000" dirty="0" smtClean="0"/>
              <a:t>rd</a:t>
            </a:r>
            <a:r>
              <a:rPr lang="en-GB" baseline="0" dirty="0" smtClean="0"/>
              <a:t> year, students had distinct difficulty in stepping back from this and were protective of it.  Academic staff and assessors were defensive of their own culture and territorial in defending it</a:t>
            </a:r>
          </a:p>
          <a:p>
            <a:r>
              <a:rPr lang="en-GB" baseline="0" dirty="0" smtClean="0"/>
              <a:t>Assessment differences.  Different professions assessed their knowledge in different ways.  What was particularly evident was the difference between radiography and other disciplines.  Radiography clearly assessed the science of knowledge and practice based on knowledge.  Other disciplines placed greater emphasis on knowledge in practice.  Academic and practice staff as well as 3</a:t>
            </a:r>
            <a:r>
              <a:rPr lang="en-GB" baseline="30000" dirty="0" smtClean="0"/>
              <a:t>rd</a:t>
            </a:r>
            <a:r>
              <a:rPr lang="en-GB" baseline="0" dirty="0" smtClean="0"/>
              <a:t> year students had become defensive in protecting what they saw their own unique body of knowledge and the ability of others to assess this </a:t>
            </a:r>
          </a:p>
          <a:p>
            <a:r>
              <a:rPr lang="en-GB" baseline="0" dirty="0" smtClean="0"/>
              <a:t>Time differences.  These were particularly evident over the 3 years of students interviewed with students by their 3</a:t>
            </a:r>
            <a:r>
              <a:rPr lang="en-GB" baseline="30000" dirty="0" smtClean="0"/>
              <a:t>rd</a:t>
            </a:r>
            <a:r>
              <a:rPr lang="en-GB" baseline="0" dirty="0" smtClean="0"/>
              <a:t> year having fully taken on the identity of their chosen profession</a:t>
            </a:r>
          </a:p>
          <a:p>
            <a:endParaRPr lang="en-GB" dirty="0"/>
          </a:p>
        </p:txBody>
      </p:sp>
      <p:sp>
        <p:nvSpPr>
          <p:cNvPr id="4" name="Slide Number Placeholder 3"/>
          <p:cNvSpPr>
            <a:spLocks noGrp="1"/>
          </p:cNvSpPr>
          <p:nvPr>
            <p:ph type="sldNum" sz="quarter" idx="10"/>
          </p:nvPr>
        </p:nvSpPr>
        <p:spPr/>
        <p:txBody>
          <a:bodyPr/>
          <a:lstStyle/>
          <a:p>
            <a:pPr>
              <a:defRPr/>
            </a:pPr>
            <a:fld id="{269F5852-5279-4AA7-9F72-1F1BB247F15F}" type="slidenum">
              <a:rPr lang="en-GB" smtClean="0"/>
              <a:pPr>
                <a:defRPr/>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399B625-6CE6-41BC-8D47-2D75080A8B6B}" type="slidenum">
              <a:rPr lang="en-GB"/>
              <a:pPr>
                <a:defRPr/>
              </a:pPr>
              <a:t>‹#›</a:t>
            </a:fld>
            <a:endParaRPr lang="en-GB"/>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E38CA7B-DDFD-4E2A-9896-9CFECDBFCC3D}" type="slidenum">
              <a:rPr lang="en-GB"/>
              <a:pPr>
                <a:defRPr/>
              </a:pPr>
              <a:t>‹#›</a:t>
            </a:fld>
            <a:endParaRPr lang="en-GB"/>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B06F1DA-252B-4F16-8080-BE87FCFF1A6F}" type="slidenum">
              <a:rPr lang="en-GB"/>
              <a:pPr>
                <a:defRPr/>
              </a:pPr>
              <a:t>‹#›</a:t>
            </a:fld>
            <a:endParaRPr lang="en-GB"/>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F51098A-BFD4-4A77-B9AA-C7B62DF75A8F}" type="slidenum">
              <a:rPr lang="en-GB"/>
              <a:pPr>
                <a:defRPr/>
              </a:pPr>
              <a:t>‹#›</a:t>
            </a:fld>
            <a:endParaRPr lang="en-GB"/>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3013276-3F71-4103-8F91-C983591580B8}" type="slidenum">
              <a:rPr lang="en-GB"/>
              <a:pPr>
                <a:defRPr/>
              </a:pPr>
              <a:t>‹#›</a:t>
            </a:fld>
            <a:endParaRPr lang="en-GB"/>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60A670-60FB-4D3F-8F3C-E2B58017A3AE}" type="slidenum">
              <a:rPr lang="en-GB"/>
              <a:pPr>
                <a:defRPr/>
              </a:pPr>
              <a:t>‹#›</a:t>
            </a:fld>
            <a:endParaRPr lang="en-GB"/>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BC53C85-5A57-4B8E-935B-03FC5A8346C6}" type="slidenum">
              <a:rPr lang="en-GB"/>
              <a:pPr>
                <a:defRPr/>
              </a:pPr>
              <a:t>‹#›</a:t>
            </a:fld>
            <a:endParaRPr lang="en-GB"/>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4A51022-9589-4C0E-920F-42DD31977CF9}" type="slidenum">
              <a:rPr lang="en-GB"/>
              <a:pPr>
                <a:defRPr/>
              </a:pPr>
              <a:t>‹#›</a:t>
            </a:fld>
            <a:endParaRPr lang="en-GB"/>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0AC46AF-E853-4D0E-B3EA-B0AFA90CDF02}" type="slidenum">
              <a:rPr lang="en-GB"/>
              <a:pPr>
                <a:defRPr/>
              </a:pPr>
              <a:t>‹#›</a:t>
            </a:fld>
            <a:endParaRPr lang="en-GB"/>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917380D-4DED-4180-9CFF-CAE25F593B90}" type="slidenum">
              <a:rPr lang="en-GB"/>
              <a:pPr>
                <a:defRPr/>
              </a:pPr>
              <a:t>‹#›</a:t>
            </a:fld>
            <a:endParaRPr lang="en-GB"/>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99AE77A-CD6C-41D5-9A60-0E6CEFDAD851}" type="slidenum">
              <a:rPr lang="en-GB"/>
              <a:pPr>
                <a:defRPr/>
              </a:pPr>
              <a:t>‹#›</a:t>
            </a:fld>
            <a:endParaRPr lang="en-GB"/>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cs typeface="+mn-cs"/>
              </a:defRPr>
            </a:lvl1pPr>
          </a:lstStyle>
          <a:p>
            <a:pPr>
              <a:defRPr/>
            </a:pPr>
            <a:fld id="{83A0E607-8C7C-4805-9FC1-6EC85129346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219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sp>
        <p:nvSpPr>
          <p:cNvPr id="2051" name="Rectangle 3"/>
          <p:cNvSpPr>
            <a:spLocks noChangeArrowheads="1"/>
          </p:cNvSpPr>
          <p:nvPr/>
        </p:nvSpPr>
        <p:spPr bwMode="auto">
          <a:xfrm>
            <a:off x="0" y="6324600"/>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2052" name="Text Box 4"/>
          <p:cNvSpPr txBox="1">
            <a:spLocks noChangeArrowheads="1"/>
          </p:cNvSpPr>
          <p:nvPr/>
        </p:nvSpPr>
        <p:spPr bwMode="auto">
          <a:xfrm>
            <a:off x="0" y="6553200"/>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2053" name="Rectangle 5"/>
          <p:cNvSpPr>
            <a:spLocks noChangeArrowheads="1"/>
          </p:cNvSpPr>
          <p:nvPr/>
        </p:nvSpPr>
        <p:spPr bwMode="auto">
          <a:xfrm>
            <a:off x="785813" y="1643063"/>
            <a:ext cx="7548562" cy="5000625"/>
          </a:xfrm>
          <a:prstGeom prst="rect">
            <a:avLst/>
          </a:prstGeom>
          <a:noFill/>
          <a:ln w="9525">
            <a:noFill/>
            <a:miter lim="800000"/>
            <a:headEnd/>
            <a:tailEnd/>
          </a:ln>
        </p:spPr>
        <p:txBody>
          <a:bodyPr lIns="92075" tIns="46038" rIns="92075" bIns="46038" anchor="b"/>
          <a:lstStyle/>
          <a:p>
            <a:pPr algn="ctr" eaLnBrk="0" hangingPunct="0"/>
            <a:r>
              <a:rPr lang="en-GB" sz="3200" dirty="0"/>
              <a:t>Beliefs, Knowledge and Knowing: Exploring their relationship with inter-professional assessment</a:t>
            </a:r>
          </a:p>
          <a:p>
            <a:pPr algn="ctr" eaLnBrk="0" hangingPunct="0"/>
            <a:endParaRPr lang="en-GB" sz="3200" dirty="0"/>
          </a:p>
          <a:p>
            <a:pPr algn="ctr" eaLnBrk="0" hangingPunct="0"/>
            <a:r>
              <a:rPr lang="en-GB" sz="3200" dirty="0" smtClean="0"/>
              <a:t>Melissa Owens</a:t>
            </a:r>
          </a:p>
          <a:p>
            <a:pPr algn="ctr" eaLnBrk="0" hangingPunct="0"/>
            <a:r>
              <a:rPr lang="en-GB" sz="3200" dirty="0" smtClean="0"/>
              <a:t>Chris Dearnley</a:t>
            </a:r>
          </a:p>
          <a:p>
            <a:pPr algn="ctr" eaLnBrk="0" hangingPunct="0"/>
            <a:endParaRPr lang="en-GB" sz="3200" dirty="0"/>
          </a:p>
          <a:p>
            <a:pPr algn="ctr" eaLnBrk="0" hangingPunct="0"/>
            <a:endParaRPr lang="en-GB" sz="3200" dirty="0"/>
          </a:p>
          <a:p>
            <a:pPr algn="r" eaLnBrk="0" hangingPunct="0"/>
            <a:endParaRPr lang="en-GB" sz="1400" b="0" dirty="0"/>
          </a:p>
          <a:p>
            <a:pPr algn="r" eaLnBrk="0" hangingPunct="0"/>
            <a:endParaRPr lang="en-GB" dirty="0"/>
          </a:p>
          <a:p>
            <a:pPr eaLnBrk="0" hangingPunct="0"/>
            <a:endParaRPr lang="en-US" sz="4400" b="0" dirty="0"/>
          </a:p>
        </p:txBody>
      </p:sp>
      <p:pic>
        <p:nvPicPr>
          <p:cNvPr id="2054" name="Picture 6" descr="C:\Documents and Settings\csgibbo1\My Documents\logo"/>
          <p:cNvPicPr>
            <a:picLocks noChangeAspect="1" noChangeArrowheads="1"/>
          </p:cNvPicPr>
          <p:nvPr/>
        </p:nvPicPr>
        <p:blipFill>
          <a:blip r:embed="rId2" cstate="print"/>
          <a:srcRect/>
          <a:stretch>
            <a:fillRect/>
          </a:stretch>
        </p:blipFill>
        <p:spPr bwMode="auto">
          <a:xfrm>
            <a:off x="152400" y="152400"/>
            <a:ext cx="3429000" cy="103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6147"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6148"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6149"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6150"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6151" name="TextBox 7"/>
          <p:cNvSpPr txBox="1">
            <a:spLocks noChangeArrowheads="1"/>
          </p:cNvSpPr>
          <p:nvPr/>
        </p:nvSpPr>
        <p:spPr bwMode="auto">
          <a:xfrm>
            <a:off x="285750" y="1285875"/>
            <a:ext cx="8572500" cy="3908425"/>
          </a:xfrm>
          <a:prstGeom prst="rect">
            <a:avLst/>
          </a:prstGeom>
          <a:noFill/>
          <a:ln w="9525">
            <a:noFill/>
            <a:miter lim="800000"/>
            <a:headEnd/>
            <a:tailEnd/>
          </a:ln>
        </p:spPr>
        <p:txBody>
          <a:bodyPr>
            <a:spAutoFit/>
          </a:bodyPr>
          <a:lstStyle/>
          <a:p>
            <a:pPr eaLnBrk="0" hangingPunct="0">
              <a:buFont typeface="Arial" charset="0"/>
              <a:buChar char="•"/>
            </a:pPr>
            <a:endParaRPr lang="en-GB" sz="3200"/>
          </a:p>
          <a:p>
            <a:pPr eaLnBrk="0" hangingPunct="0">
              <a:buFont typeface="Arial" charset="0"/>
              <a:buChar char="•"/>
            </a:pPr>
            <a:r>
              <a:rPr lang="en-GB" sz="2800" b="0"/>
              <a:t>Video-recorded</a:t>
            </a:r>
          </a:p>
          <a:p>
            <a:pPr lvl="1" eaLnBrk="0" hangingPunct="0">
              <a:buFont typeface="Arial" charset="0"/>
              <a:buChar char="•"/>
            </a:pPr>
            <a:r>
              <a:rPr lang="en-GB" sz="2800" b="0"/>
              <a:t>Non-participant observation and field  notes</a:t>
            </a:r>
          </a:p>
          <a:p>
            <a:pPr lvl="1" eaLnBrk="0" hangingPunct="0">
              <a:buFont typeface="Arial" charset="0"/>
              <a:buChar char="•"/>
            </a:pPr>
            <a:endParaRPr lang="en-GB" sz="2800" b="0"/>
          </a:p>
          <a:p>
            <a:pPr eaLnBrk="0" hangingPunct="0">
              <a:buFont typeface="Arial" charset="0"/>
              <a:buChar char="•"/>
            </a:pPr>
            <a:r>
              <a:rPr lang="en-GB" sz="2800" b="0"/>
              <a:t>Audio-recorded</a:t>
            </a:r>
          </a:p>
          <a:p>
            <a:pPr lvl="1" eaLnBrk="0" hangingPunct="0">
              <a:buFont typeface="Arial" charset="0"/>
              <a:buChar char="•"/>
            </a:pPr>
            <a:r>
              <a:rPr lang="en-GB" sz="2800" b="0"/>
              <a:t>Transcribed and analysed using NVivo8 and ‘template analysis’</a:t>
            </a:r>
          </a:p>
          <a:p>
            <a:pPr eaLnBrk="0" hangingPunct="0">
              <a:buFont typeface="Arial" charset="0"/>
              <a:buChar char="•"/>
            </a:pPr>
            <a:endParaRPr lang="en-GB"/>
          </a:p>
          <a:p>
            <a:pPr eaLnBrk="0" hangingPunct="0">
              <a:buFont typeface="Arial" charset="0"/>
              <a:buChar char="•"/>
            </a:pPr>
            <a:endParaRPr lang="en-GB"/>
          </a:p>
        </p:txBody>
      </p:sp>
      <p:sp>
        <p:nvSpPr>
          <p:cNvPr id="6152" name="TextBox 8"/>
          <p:cNvSpPr txBox="1">
            <a:spLocks noChangeArrowheads="1"/>
          </p:cNvSpPr>
          <p:nvPr/>
        </p:nvSpPr>
        <p:spPr bwMode="auto">
          <a:xfrm>
            <a:off x="3500438" y="357188"/>
            <a:ext cx="5357812" cy="523875"/>
          </a:xfrm>
          <a:prstGeom prst="rect">
            <a:avLst/>
          </a:prstGeom>
          <a:noFill/>
          <a:ln w="9525">
            <a:noFill/>
            <a:miter lim="800000"/>
            <a:headEnd/>
            <a:tailEnd/>
          </a:ln>
        </p:spPr>
        <p:txBody>
          <a:bodyPr>
            <a:spAutoFit/>
          </a:bodyPr>
          <a:lstStyle/>
          <a:p>
            <a:pPr eaLnBrk="0" hangingPunct="0"/>
            <a:r>
              <a:rPr lang="en-GB" sz="2800"/>
              <a:t>      Focus Group Analysis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6147" name="Picture 3" descr="C:\Documents and Settings\csgibbo1\My Documents\logo"/>
          <p:cNvPicPr>
            <a:picLocks noChangeAspect="1" noChangeArrowheads="1"/>
          </p:cNvPicPr>
          <p:nvPr/>
        </p:nvPicPr>
        <p:blipFill>
          <a:blip r:embed="rId3" cstate="print"/>
          <a:srcRect/>
          <a:stretch>
            <a:fillRect/>
          </a:stretch>
        </p:blipFill>
        <p:spPr bwMode="auto">
          <a:xfrm>
            <a:off x="152400" y="152400"/>
            <a:ext cx="2133600" cy="642938"/>
          </a:xfrm>
          <a:prstGeom prst="rect">
            <a:avLst/>
          </a:prstGeom>
          <a:noFill/>
          <a:ln w="9525">
            <a:noFill/>
            <a:miter lim="800000"/>
            <a:headEnd/>
            <a:tailEnd/>
          </a:ln>
        </p:spPr>
      </p:pic>
      <p:sp>
        <p:nvSpPr>
          <p:cNvPr id="6148"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6149"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6150"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6151" name="TextBox 7"/>
          <p:cNvSpPr txBox="1">
            <a:spLocks noChangeArrowheads="1"/>
          </p:cNvSpPr>
          <p:nvPr/>
        </p:nvSpPr>
        <p:spPr bwMode="auto">
          <a:xfrm>
            <a:off x="285750" y="1285875"/>
            <a:ext cx="8572500" cy="3477875"/>
          </a:xfrm>
          <a:prstGeom prst="rect">
            <a:avLst/>
          </a:prstGeom>
          <a:noFill/>
          <a:ln w="9525">
            <a:noFill/>
            <a:miter lim="800000"/>
            <a:headEnd/>
            <a:tailEnd/>
          </a:ln>
        </p:spPr>
        <p:txBody>
          <a:bodyPr>
            <a:spAutoFit/>
          </a:bodyPr>
          <a:lstStyle/>
          <a:p>
            <a:pPr eaLnBrk="0" hangingPunct="0">
              <a:buFont typeface="Arial" charset="0"/>
              <a:buChar char="•"/>
            </a:pPr>
            <a:endParaRPr lang="en-GB" sz="3200" dirty="0"/>
          </a:p>
          <a:p>
            <a:pPr eaLnBrk="0" hangingPunct="0">
              <a:buFont typeface="Arial" charset="0"/>
              <a:buChar char="•"/>
            </a:pPr>
            <a:r>
              <a:rPr lang="en-GB" sz="2800" b="0" dirty="0" smtClean="0"/>
              <a:t>Cultural differences</a:t>
            </a:r>
          </a:p>
          <a:p>
            <a:pPr eaLnBrk="0" hangingPunct="0">
              <a:buFont typeface="Arial" charset="0"/>
              <a:buChar char="•"/>
            </a:pPr>
            <a:endParaRPr lang="en-GB" sz="2800" b="0" dirty="0" smtClean="0"/>
          </a:p>
          <a:p>
            <a:pPr eaLnBrk="0" hangingPunct="0">
              <a:buFont typeface="Arial" charset="0"/>
              <a:buChar char="•"/>
            </a:pPr>
            <a:r>
              <a:rPr lang="en-GB" sz="2800" b="0" dirty="0" smtClean="0"/>
              <a:t>Assessment differences</a:t>
            </a:r>
          </a:p>
          <a:p>
            <a:pPr eaLnBrk="0" hangingPunct="0">
              <a:buFont typeface="Arial" charset="0"/>
              <a:buChar char="•"/>
            </a:pPr>
            <a:endParaRPr lang="en-GB" sz="2800" b="0" dirty="0" smtClean="0"/>
          </a:p>
          <a:p>
            <a:pPr eaLnBrk="0" hangingPunct="0">
              <a:buFont typeface="Arial" charset="0"/>
              <a:buChar char="•"/>
            </a:pPr>
            <a:r>
              <a:rPr lang="en-GB" sz="2800" b="0" dirty="0" smtClean="0"/>
              <a:t>Time differences</a:t>
            </a:r>
            <a:endParaRPr lang="en-GB" sz="2800" b="0" dirty="0"/>
          </a:p>
          <a:p>
            <a:pPr eaLnBrk="0" hangingPunct="0">
              <a:buFont typeface="Arial" charset="0"/>
              <a:buChar char="•"/>
            </a:pPr>
            <a:endParaRPr lang="en-GB" dirty="0"/>
          </a:p>
          <a:p>
            <a:pPr eaLnBrk="0" hangingPunct="0">
              <a:buFont typeface="Arial" charset="0"/>
              <a:buChar char="•"/>
            </a:pPr>
            <a:endParaRPr lang="en-GB" dirty="0"/>
          </a:p>
        </p:txBody>
      </p:sp>
      <p:sp>
        <p:nvSpPr>
          <p:cNvPr id="6152" name="TextBox 8"/>
          <p:cNvSpPr txBox="1">
            <a:spLocks noChangeArrowheads="1"/>
          </p:cNvSpPr>
          <p:nvPr/>
        </p:nvSpPr>
        <p:spPr bwMode="auto">
          <a:xfrm>
            <a:off x="5500694" y="357188"/>
            <a:ext cx="3357556" cy="523875"/>
          </a:xfrm>
          <a:prstGeom prst="rect">
            <a:avLst/>
          </a:prstGeom>
          <a:noFill/>
          <a:ln w="9525">
            <a:noFill/>
            <a:miter lim="800000"/>
            <a:headEnd/>
            <a:tailEnd/>
          </a:ln>
        </p:spPr>
        <p:txBody>
          <a:bodyPr wrap="square">
            <a:spAutoFit/>
          </a:bodyPr>
          <a:lstStyle/>
          <a:p>
            <a:pPr eaLnBrk="0" hangingPunct="0"/>
            <a:r>
              <a:rPr lang="en-GB" sz="2800" dirty="0"/>
              <a:t>      </a:t>
            </a:r>
            <a:r>
              <a:rPr lang="en-GB" sz="2800" dirty="0" smtClean="0"/>
              <a:t>Findings</a:t>
            </a:r>
            <a:endParaRPr lang="en-GB"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7171"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7172"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7173"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7174"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7175" name="Text Box 9"/>
          <p:cNvSpPr txBox="1">
            <a:spLocks noChangeArrowheads="1"/>
          </p:cNvSpPr>
          <p:nvPr/>
        </p:nvSpPr>
        <p:spPr bwMode="auto">
          <a:xfrm>
            <a:off x="1785938" y="285750"/>
            <a:ext cx="7200900"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Cultural Differences</a:t>
            </a:r>
            <a:endParaRPr lang="en-GB" dirty="0"/>
          </a:p>
        </p:txBody>
      </p:sp>
      <p:sp>
        <p:nvSpPr>
          <p:cNvPr id="7176" name="TextBox 8"/>
          <p:cNvSpPr txBox="1">
            <a:spLocks noChangeArrowheads="1"/>
          </p:cNvSpPr>
          <p:nvPr/>
        </p:nvSpPr>
        <p:spPr bwMode="auto">
          <a:xfrm>
            <a:off x="428625" y="1071563"/>
            <a:ext cx="8215313" cy="5570537"/>
          </a:xfrm>
          <a:prstGeom prst="rect">
            <a:avLst/>
          </a:prstGeom>
          <a:noFill/>
          <a:ln w="9525">
            <a:noFill/>
            <a:miter lim="800000"/>
            <a:headEnd/>
            <a:tailEnd/>
          </a:ln>
        </p:spPr>
        <p:txBody>
          <a:bodyPr>
            <a:spAutoFit/>
          </a:bodyPr>
          <a:lstStyle/>
          <a:p>
            <a:pPr eaLnBrk="0" hangingPunct="0"/>
            <a:endParaRPr lang="en-GB" sz="2800" b="0" dirty="0"/>
          </a:p>
          <a:p>
            <a:pPr eaLnBrk="0" hangingPunct="0"/>
            <a:r>
              <a:rPr lang="en-GB" sz="2800" b="0" dirty="0"/>
              <a:t>There were differences in cultures across professional programmes.  For example: ways of knowing</a:t>
            </a:r>
          </a:p>
          <a:p>
            <a:pPr eaLnBrk="0" hangingPunct="0"/>
            <a:endParaRPr lang="en-GB" sz="2800" b="0" dirty="0"/>
          </a:p>
          <a:p>
            <a:pPr eaLnBrk="0" hangingPunct="0"/>
            <a:r>
              <a:rPr lang="en-GB" b="0" i="1" dirty="0"/>
              <a:t>“I need to know why I’m doing things and the thinking behind it : we’re encouraged to do that very much and to question is so, so important”</a:t>
            </a:r>
            <a:r>
              <a:rPr lang="en-GB" b="0" dirty="0"/>
              <a:t> </a:t>
            </a:r>
          </a:p>
          <a:p>
            <a:pPr eaLnBrk="0" hangingPunct="0"/>
            <a:r>
              <a:rPr lang="en-GB" b="0" dirty="0"/>
              <a:t>                                                              </a:t>
            </a:r>
            <a:r>
              <a:rPr lang="en-GB" b="0" i="1" dirty="0"/>
              <a:t>      (MH1)</a:t>
            </a:r>
          </a:p>
          <a:p>
            <a:pPr eaLnBrk="0" hangingPunct="0"/>
            <a:endParaRPr lang="en-GB" b="0" dirty="0"/>
          </a:p>
          <a:p>
            <a:pPr eaLnBrk="0" hangingPunct="0"/>
            <a:r>
              <a:rPr lang="en-GB" b="0" i="1" dirty="0"/>
              <a:t>“I suppose we’ve got the support of our equipment to tell us if we’re doing something right or not”</a:t>
            </a:r>
          </a:p>
          <a:p>
            <a:pPr eaLnBrk="0" hangingPunct="0"/>
            <a:r>
              <a:rPr lang="en-GB" b="0" i="1" dirty="0"/>
              <a:t>                                                                    (RAD1)</a:t>
            </a:r>
          </a:p>
          <a:p>
            <a:pPr eaLnBrk="0" hangingPunct="0">
              <a:buFont typeface="Arial" charset="0"/>
              <a:buChar char="•"/>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7171"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7172"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7173"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7174"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7175" name="Text Box 9"/>
          <p:cNvSpPr txBox="1">
            <a:spLocks noChangeArrowheads="1"/>
          </p:cNvSpPr>
          <p:nvPr/>
        </p:nvSpPr>
        <p:spPr bwMode="auto">
          <a:xfrm>
            <a:off x="1785938" y="285750"/>
            <a:ext cx="7200900"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Cultural Differences</a:t>
            </a:r>
            <a:endParaRPr lang="en-GB" dirty="0"/>
          </a:p>
        </p:txBody>
      </p:sp>
      <p:sp>
        <p:nvSpPr>
          <p:cNvPr id="7176" name="TextBox 8"/>
          <p:cNvSpPr txBox="1">
            <a:spLocks noChangeArrowheads="1"/>
          </p:cNvSpPr>
          <p:nvPr/>
        </p:nvSpPr>
        <p:spPr bwMode="auto">
          <a:xfrm>
            <a:off x="428625" y="1071563"/>
            <a:ext cx="8215313" cy="5139869"/>
          </a:xfrm>
          <a:prstGeom prst="rect">
            <a:avLst/>
          </a:prstGeom>
          <a:noFill/>
          <a:ln w="9525">
            <a:noFill/>
            <a:miter lim="800000"/>
            <a:headEnd/>
            <a:tailEnd/>
          </a:ln>
        </p:spPr>
        <p:txBody>
          <a:bodyPr>
            <a:spAutoFit/>
          </a:bodyPr>
          <a:lstStyle/>
          <a:p>
            <a:pPr eaLnBrk="0" hangingPunct="0"/>
            <a:r>
              <a:rPr lang="en-GB" sz="2800" b="0" dirty="0" smtClean="0"/>
              <a:t>There </a:t>
            </a:r>
            <a:r>
              <a:rPr lang="en-GB" sz="2800" b="0" dirty="0"/>
              <a:t>were </a:t>
            </a:r>
            <a:r>
              <a:rPr lang="en-GB" sz="2800" b="0" dirty="0" smtClean="0"/>
              <a:t>perceived differences </a:t>
            </a:r>
            <a:r>
              <a:rPr lang="en-GB" sz="2800" b="0" dirty="0"/>
              <a:t>in </a:t>
            </a:r>
            <a:r>
              <a:rPr lang="en-GB" sz="2800" b="0" dirty="0" smtClean="0"/>
              <a:t>cultures and expectations </a:t>
            </a:r>
            <a:r>
              <a:rPr lang="en-GB" sz="2800" b="0" dirty="0"/>
              <a:t>across professional </a:t>
            </a:r>
            <a:r>
              <a:rPr lang="en-GB" sz="2800" b="0" dirty="0" smtClean="0"/>
              <a:t>programmes;</a:t>
            </a:r>
          </a:p>
          <a:p>
            <a:pPr eaLnBrk="0" hangingPunct="0"/>
            <a:r>
              <a:rPr lang="en-GB" sz="2800" b="0" dirty="0" smtClean="0"/>
              <a:t>e.g. a clinical assessor said:</a:t>
            </a:r>
          </a:p>
          <a:p>
            <a:pPr eaLnBrk="0" hangingPunct="0"/>
            <a:endParaRPr lang="en-GB" sz="2800" b="0" dirty="0" smtClean="0"/>
          </a:p>
          <a:p>
            <a:pPr eaLnBrk="0" hangingPunct="0"/>
            <a:r>
              <a:rPr lang="en-GB" b="0" i="1" dirty="0" smtClean="0"/>
              <a:t>“but ultimately as an XX you have to be able to do certain things for you to be able to pass a placement, </a:t>
            </a:r>
            <a:r>
              <a:rPr lang="en-GB" i="1" dirty="0" smtClean="0"/>
              <a:t>you have to be able to speak to people, </a:t>
            </a:r>
            <a:r>
              <a:rPr lang="en-GB" i="1" dirty="0" smtClean="0">
                <a:solidFill>
                  <a:schemeClr val="accent2">
                    <a:lumMod val="60000"/>
                    <a:lumOff val="40000"/>
                  </a:schemeClr>
                </a:solidFill>
              </a:rPr>
              <a:t>you have to be able to get information about what we are actually trying to assess for, </a:t>
            </a:r>
            <a:r>
              <a:rPr lang="en-GB" i="1" dirty="0" smtClean="0">
                <a:solidFill>
                  <a:schemeClr val="accent2"/>
                </a:solidFill>
              </a:rPr>
              <a:t>you have to be able to clinically reason about what you should do </a:t>
            </a:r>
            <a:r>
              <a:rPr lang="en-GB" i="1" dirty="0" smtClean="0"/>
              <a:t>or </a:t>
            </a:r>
            <a:r>
              <a:rPr lang="en-GB" i="1" dirty="0" smtClean="0">
                <a:solidFill>
                  <a:srgbClr val="00B0F0"/>
                </a:solidFill>
              </a:rPr>
              <a:t>identify who you should go to for advice</a:t>
            </a:r>
            <a:r>
              <a:rPr lang="en-GB" i="1" dirty="0" smtClean="0"/>
              <a:t> </a:t>
            </a:r>
            <a:r>
              <a:rPr lang="en-GB" b="0" i="1" dirty="0" smtClean="0"/>
              <a:t>with that so you would expect people to have those skills”  </a:t>
            </a:r>
          </a:p>
          <a:p>
            <a:pPr eaLnBrk="0" hangingPunct="0"/>
            <a:r>
              <a:rPr lang="en-GB" dirty="0" smtClean="0"/>
              <a:t>Which profession??</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7171"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7172"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7173"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7174"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7175" name="Text Box 9"/>
          <p:cNvSpPr txBox="1">
            <a:spLocks noChangeArrowheads="1"/>
          </p:cNvSpPr>
          <p:nvPr/>
        </p:nvSpPr>
        <p:spPr bwMode="auto">
          <a:xfrm>
            <a:off x="1785938" y="285750"/>
            <a:ext cx="7200900"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Cultural Differences</a:t>
            </a:r>
            <a:endParaRPr lang="en-GB" dirty="0"/>
          </a:p>
        </p:txBody>
      </p:sp>
      <p:sp>
        <p:nvSpPr>
          <p:cNvPr id="7176" name="TextBox 8"/>
          <p:cNvSpPr txBox="1">
            <a:spLocks noChangeArrowheads="1"/>
          </p:cNvSpPr>
          <p:nvPr/>
        </p:nvSpPr>
        <p:spPr bwMode="auto">
          <a:xfrm>
            <a:off x="428625" y="1071563"/>
            <a:ext cx="8215313" cy="6740307"/>
          </a:xfrm>
          <a:prstGeom prst="rect">
            <a:avLst/>
          </a:prstGeom>
          <a:noFill/>
          <a:ln w="9525">
            <a:noFill/>
            <a:miter lim="800000"/>
            <a:headEnd/>
            <a:tailEnd/>
          </a:ln>
        </p:spPr>
        <p:txBody>
          <a:bodyPr>
            <a:spAutoFit/>
          </a:bodyPr>
          <a:lstStyle/>
          <a:p>
            <a:pPr eaLnBrk="0" hangingPunct="0"/>
            <a:r>
              <a:rPr lang="en-GB" dirty="0" smtClean="0"/>
              <a:t>Lecturers were asked to describe a successful student on completion of their course – i.e. Their ultimate expectations:</a:t>
            </a:r>
          </a:p>
          <a:p>
            <a:pPr eaLnBrk="0" hangingPunct="0"/>
            <a:endParaRPr lang="en-GB" dirty="0" smtClean="0"/>
          </a:p>
          <a:p>
            <a:pPr eaLnBrk="0" hangingPunct="0">
              <a:buFont typeface="Arial" pitchFamily="34" charset="0"/>
              <a:buChar char="•"/>
            </a:pPr>
            <a:r>
              <a:rPr lang="en-GB" b="0" dirty="0" smtClean="0"/>
              <a:t>Some one you would be happy to look after your mum</a:t>
            </a:r>
          </a:p>
          <a:p>
            <a:pPr eaLnBrk="0" hangingPunct="0">
              <a:buFont typeface="Arial" pitchFamily="34" charset="0"/>
              <a:buChar char="•"/>
            </a:pPr>
            <a:r>
              <a:rPr lang="en-GB" b="0" dirty="0" smtClean="0"/>
              <a:t> a good communicator</a:t>
            </a:r>
          </a:p>
          <a:p>
            <a:pPr eaLnBrk="0" hangingPunct="0">
              <a:buFont typeface="Arial" pitchFamily="34" charset="0"/>
              <a:buChar char="•"/>
            </a:pPr>
            <a:r>
              <a:rPr lang="en-GB" b="0" dirty="0" smtClean="0"/>
              <a:t>Someone who could work in a team</a:t>
            </a:r>
          </a:p>
          <a:p>
            <a:pPr eaLnBrk="0" hangingPunct="0">
              <a:buFont typeface="Arial" pitchFamily="34" charset="0"/>
              <a:buChar char="•"/>
            </a:pPr>
            <a:r>
              <a:rPr lang="en-GB" b="0" dirty="0" smtClean="0"/>
              <a:t>Someone who could problem solve</a:t>
            </a:r>
          </a:p>
          <a:p>
            <a:pPr eaLnBrk="0" hangingPunct="0">
              <a:buFont typeface="Arial" pitchFamily="34" charset="0"/>
              <a:buChar char="•"/>
            </a:pPr>
            <a:r>
              <a:rPr lang="en-GB" b="0" dirty="0" smtClean="0"/>
              <a:t> Motivated and keen to learn</a:t>
            </a:r>
          </a:p>
          <a:p>
            <a:pPr eaLnBrk="0" hangingPunct="0">
              <a:buFont typeface="Arial" pitchFamily="34" charset="0"/>
              <a:buChar char="•"/>
            </a:pPr>
            <a:r>
              <a:rPr lang="en-GB" b="0" dirty="0" smtClean="0"/>
              <a:t> they’d have to be reliable and consistent - get it right every time – there is no tolerance for error</a:t>
            </a:r>
          </a:p>
          <a:p>
            <a:pPr eaLnBrk="0" hangingPunct="0"/>
            <a:endParaRPr lang="en-GB" dirty="0" smtClean="0"/>
          </a:p>
          <a:p>
            <a:pPr eaLnBrk="0" hangingPunct="0"/>
            <a:r>
              <a:rPr lang="en-GB" dirty="0" smtClean="0"/>
              <a:t>To what extent do these expectations differ and what are the implications for IPA and </a:t>
            </a:r>
            <a:r>
              <a:rPr lang="en-GB" dirty="0" err="1" smtClean="0"/>
              <a:t>IPworking</a:t>
            </a:r>
            <a:r>
              <a:rPr lang="en-GB" dirty="0" smtClean="0"/>
              <a:t>? </a:t>
            </a:r>
          </a:p>
          <a:p>
            <a:pPr eaLnBrk="0" hangingPunct="0"/>
            <a:endParaRPr lang="en-GB" dirty="0" smtClean="0"/>
          </a:p>
          <a:p>
            <a:pPr eaLnBrk="0" hangingPunct="0"/>
            <a:endParaRPr lang="en-GB" dirty="0" smtClean="0"/>
          </a:p>
          <a:p>
            <a:pPr eaLnBrk="0" hangingPunct="0"/>
            <a:endParaRPr lang="en-GB" dirty="0" smtClean="0"/>
          </a:p>
          <a:p>
            <a:pPr eaLnBrk="0" hangingPunct="0"/>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819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819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819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8198"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8199" name="Text Box 9"/>
          <p:cNvSpPr txBox="1">
            <a:spLocks noChangeArrowheads="1"/>
          </p:cNvSpPr>
          <p:nvPr/>
        </p:nvSpPr>
        <p:spPr bwMode="auto">
          <a:xfrm>
            <a:off x="1785938" y="285750"/>
            <a:ext cx="7200900"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Assessment Differences</a:t>
            </a:r>
            <a:endParaRPr lang="en-GB" dirty="0"/>
          </a:p>
        </p:txBody>
      </p:sp>
      <p:sp>
        <p:nvSpPr>
          <p:cNvPr id="8200" name="TextBox 8"/>
          <p:cNvSpPr txBox="1">
            <a:spLocks noChangeArrowheads="1"/>
          </p:cNvSpPr>
          <p:nvPr/>
        </p:nvSpPr>
        <p:spPr bwMode="auto">
          <a:xfrm>
            <a:off x="357158" y="1000108"/>
            <a:ext cx="8215313" cy="7786747"/>
          </a:xfrm>
          <a:prstGeom prst="rect">
            <a:avLst/>
          </a:prstGeom>
          <a:noFill/>
          <a:ln w="9525">
            <a:noFill/>
            <a:miter lim="800000"/>
            <a:headEnd/>
            <a:tailEnd/>
          </a:ln>
        </p:spPr>
        <p:txBody>
          <a:bodyPr>
            <a:spAutoFit/>
          </a:bodyPr>
          <a:lstStyle/>
          <a:p>
            <a:pPr eaLnBrk="0" hangingPunct="0"/>
            <a:endParaRPr lang="en-GB" sz="2800" b="0" dirty="0"/>
          </a:p>
          <a:p>
            <a:pPr eaLnBrk="0" hangingPunct="0"/>
            <a:r>
              <a:rPr lang="en-GB" sz="2800" b="0" dirty="0" smtClean="0"/>
              <a:t>One profession argued that unseen examinations were required to prepared students for practice in the real world – so could deal with whatever came through the door – other professions argued that they were preparing students for basic grade –would be supported and in many cases within a </a:t>
            </a:r>
            <a:r>
              <a:rPr lang="en-GB" sz="2800" b="0" dirty="0" err="1" smtClean="0"/>
              <a:t>preceptorship</a:t>
            </a:r>
            <a:r>
              <a:rPr lang="en-GB" sz="2800" b="0" dirty="0" smtClean="0"/>
              <a:t> environment for up to 2 years – </a:t>
            </a:r>
          </a:p>
          <a:p>
            <a:pPr eaLnBrk="0" hangingPunct="0"/>
            <a:endParaRPr lang="en-GB" sz="2800" b="0" dirty="0" smtClean="0"/>
          </a:p>
          <a:p>
            <a:pPr eaLnBrk="0" hangingPunct="0"/>
            <a:r>
              <a:rPr lang="en-GB" sz="2800" dirty="0" smtClean="0"/>
              <a:t>Assessment methods reflected these philosophies</a:t>
            </a:r>
          </a:p>
          <a:p>
            <a:pPr eaLnBrk="0" hangingPunct="0"/>
            <a:endParaRPr lang="en-GB" sz="2800" b="0" dirty="0" smtClean="0"/>
          </a:p>
          <a:p>
            <a:pPr eaLnBrk="0" hangingPunct="0"/>
            <a:endParaRPr lang="en-GB" sz="2800" b="0" dirty="0" smtClean="0"/>
          </a:p>
          <a:p>
            <a:pPr eaLnBrk="0" hangingPunct="0"/>
            <a:endParaRPr lang="en-GB" sz="2800" b="0" dirty="0" smtClean="0"/>
          </a:p>
          <a:p>
            <a:pPr eaLnBrk="0" hangingPunct="0"/>
            <a:endParaRPr lang="en-GB" sz="2800" b="0" dirty="0" smtClean="0"/>
          </a:p>
          <a:p>
            <a:pPr eaLnBrk="0" hangingPunct="0"/>
            <a:endParaRPr lang="en-GB" sz="2800" b="0" dirty="0" smtClean="0"/>
          </a:p>
          <a:p>
            <a:pPr eaLnBrk="0" hangingPunct="0"/>
            <a:endParaRPr lang="en-GB" sz="2800" b="0" dirty="0" smtClean="0"/>
          </a:p>
          <a:p>
            <a:pPr eaLnBrk="0" hangingPunct="0"/>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819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819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819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8198"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8199" name="Text Box 9"/>
          <p:cNvSpPr txBox="1">
            <a:spLocks noChangeArrowheads="1"/>
          </p:cNvSpPr>
          <p:nvPr/>
        </p:nvSpPr>
        <p:spPr bwMode="auto">
          <a:xfrm>
            <a:off x="1785938" y="285750"/>
            <a:ext cx="7200900"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Assessment Differences</a:t>
            </a:r>
            <a:endParaRPr lang="en-GB" dirty="0"/>
          </a:p>
        </p:txBody>
      </p:sp>
      <p:sp>
        <p:nvSpPr>
          <p:cNvPr id="8200" name="TextBox 8"/>
          <p:cNvSpPr txBox="1">
            <a:spLocks noChangeArrowheads="1"/>
          </p:cNvSpPr>
          <p:nvPr/>
        </p:nvSpPr>
        <p:spPr bwMode="auto">
          <a:xfrm>
            <a:off x="428625" y="1071563"/>
            <a:ext cx="8215313" cy="5078412"/>
          </a:xfrm>
          <a:prstGeom prst="rect">
            <a:avLst/>
          </a:prstGeom>
          <a:noFill/>
          <a:ln w="9525">
            <a:noFill/>
            <a:miter lim="800000"/>
            <a:headEnd/>
            <a:tailEnd/>
          </a:ln>
        </p:spPr>
        <p:txBody>
          <a:bodyPr>
            <a:spAutoFit/>
          </a:bodyPr>
          <a:lstStyle/>
          <a:p>
            <a:pPr eaLnBrk="0" hangingPunct="0"/>
            <a:endParaRPr lang="en-GB" sz="2800" b="0" dirty="0"/>
          </a:p>
          <a:p>
            <a:pPr eaLnBrk="0" hangingPunct="0"/>
            <a:r>
              <a:rPr lang="en-GB" sz="2800" b="0" dirty="0" smtClean="0"/>
              <a:t>Assessment</a:t>
            </a:r>
            <a:r>
              <a:rPr lang="en-GB" sz="2800" b="0" dirty="0"/>
              <a:t>:</a:t>
            </a:r>
          </a:p>
          <a:p>
            <a:pPr eaLnBrk="0" hangingPunct="0"/>
            <a:endParaRPr lang="en-GB" sz="2800" b="0" dirty="0"/>
          </a:p>
          <a:p>
            <a:pPr eaLnBrk="0" hangingPunct="0"/>
            <a:r>
              <a:rPr lang="en-GB" b="0" i="1" dirty="0"/>
              <a:t>“The radiography assignment titles are very focused (...) there’s only so many ways you can go with it and the key points jump out at you straight away”</a:t>
            </a:r>
          </a:p>
          <a:p>
            <a:pPr eaLnBrk="0" hangingPunct="0"/>
            <a:r>
              <a:rPr lang="en-GB" b="0" i="1" dirty="0"/>
              <a:t>                                                                       (RAD3)</a:t>
            </a:r>
          </a:p>
          <a:p>
            <a:pPr eaLnBrk="0" hangingPunct="0"/>
            <a:endParaRPr lang="en-GB" b="0" i="1" dirty="0"/>
          </a:p>
          <a:p>
            <a:pPr eaLnBrk="0" hangingPunct="0"/>
            <a:r>
              <a:rPr lang="en-GB" b="0" i="1" dirty="0"/>
              <a:t>“You can go so wide with our assignments.  Even like ours are like branch-specific , they’re still so wide and you’ve got to find that area...”</a:t>
            </a:r>
          </a:p>
          <a:p>
            <a:pPr eaLnBrk="0" hangingPunct="0"/>
            <a:r>
              <a:rPr lang="en-GB" b="0" i="1" dirty="0"/>
              <a:t>                                                                       (CHD3)</a:t>
            </a:r>
          </a:p>
          <a:p>
            <a:pPr eaLnBrk="0" hangingPunct="0">
              <a:buFont typeface="Arial" charset="0"/>
              <a:buChar char="•"/>
            </a:pP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9219"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9220"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9221"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9222"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9223" name="Text Box 9"/>
          <p:cNvSpPr txBox="1">
            <a:spLocks noChangeArrowheads="1"/>
          </p:cNvSpPr>
          <p:nvPr/>
        </p:nvSpPr>
        <p:spPr bwMode="auto">
          <a:xfrm>
            <a:off x="2157413" y="285750"/>
            <a:ext cx="6986587" cy="523875"/>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Time Differences</a:t>
            </a:r>
            <a:endParaRPr lang="en-GB" sz="2800" dirty="0"/>
          </a:p>
        </p:txBody>
      </p:sp>
      <p:sp>
        <p:nvSpPr>
          <p:cNvPr id="9224" name="TextBox 8"/>
          <p:cNvSpPr txBox="1">
            <a:spLocks noChangeArrowheads="1"/>
          </p:cNvSpPr>
          <p:nvPr/>
        </p:nvSpPr>
        <p:spPr bwMode="auto">
          <a:xfrm>
            <a:off x="500063" y="1071563"/>
            <a:ext cx="8001000" cy="5694362"/>
          </a:xfrm>
          <a:prstGeom prst="rect">
            <a:avLst/>
          </a:prstGeom>
          <a:noFill/>
          <a:ln w="9525">
            <a:noFill/>
            <a:miter lim="800000"/>
            <a:headEnd/>
            <a:tailEnd/>
          </a:ln>
        </p:spPr>
        <p:txBody>
          <a:bodyPr>
            <a:spAutoFit/>
          </a:bodyPr>
          <a:lstStyle/>
          <a:p>
            <a:pPr algn="just" eaLnBrk="0" hangingPunct="0"/>
            <a:r>
              <a:rPr lang="en-GB" sz="2800" b="0"/>
              <a:t>First year students were searching for identity and belonging and recognised the barriers:</a:t>
            </a:r>
          </a:p>
          <a:p>
            <a:pPr algn="just" eaLnBrk="0" hangingPunct="0">
              <a:buFont typeface="Arial" charset="0"/>
              <a:buChar char="•"/>
            </a:pPr>
            <a:endParaRPr lang="en-GB" sz="2800" b="0"/>
          </a:p>
          <a:p>
            <a:pPr algn="just" eaLnBrk="0" hangingPunct="0"/>
            <a:r>
              <a:rPr lang="en-GB" sz="2800" b="0" i="1"/>
              <a:t>“as a newcomer what I find incredibly difficult is the bewilderment of all the different subject headings like ‘PPD’ and ‘LEPI’ ... It’s a rites of passage kind of thing!</a:t>
            </a:r>
          </a:p>
          <a:p>
            <a:pPr algn="just" eaLnBrk="0" hangingPunct="0"/>
            <a:r>
              <a:rPr lang="en-GB" sz="2800" b="0" i="1"/>
              <a:t>                                                                 (MH1)</a:t>
            </a:r>
          </a:p>
          <a:p>
            <a:pPr algn="just" eaLnBrk="0" hangingPunct="0"/>
            <a:endParaRPr lang="en-GB" sz="2800" b="0" i="1"/>
          </a:p>
          <a:p>
            <a:pPr algn="just" eaLnBrk="0" hangingPunct="0"/>
            <a:r>
              <a:rPr lang="en-GB" sz="2800" b="0" i="1"/>
              <a:t>“You’re part of a family – you’re going to be part of a family”</a:t>
            </a:r>
          </a:p>
          <a:p>
            <a:pPr algn="just" eaLnBrk="0" hangingPunct="0"/>
            <a:r>
              <a:rPr lang="en-GB" sz="2800" b="0" i="1"/>
              <a:t>							(AD1)</a:t>
            </a:r>
          </a:p>
          <a:p>
            <a:pPr algn="just" eaLnBrk="0" hangingPunct="0"/>
            <a:endParaRPr lang="en-GB" sz="2800" b="0" i="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10243"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10244"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10245"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10246" name="Text Box 8"/>
          <p:cNvSpPr txBox="1">
            <a:spLocks noChangeArrowheads="1"/>
          </p:cNvSpPr>
          <p:nvPr/>
        </p:nvSpPr>
        <p:spPr bwMode="auto">
          <a:xfrm>
            <a:off x="428625" y="1285875"/>
            <a:ext cx="8305800" cy="5078413"/>
          </a:xfrm>
          <a:prstGeom prst="rect">
            <a:avLst/>
          </a:prstGeom>
          <a:noFill/>
          <a:ln w="9525">
            <a:noFill/>
            <a:miter lim="800000"/>
            <a:headEnd/>
            <a:tailEnd/>
          </a:ln>
        </p:spPr>
        <p:txBody>
          <a:bodyPr>
            <a:spAutoFit/>
          </a:bodyPr>
          <a:lstStyle/>
          <a:p>
            <a:pPr algn="just" eaLnBrk="0" hangingPunct="0"/>
            <a:r>
              <a:rPr lang="en-GB" sz="2800" b="0"/>
              <a:t>Second year students were able to recognise that they had changed and now ‘belonged’</a:t>
            </a:r>
          </a:p>
          <a:p>
            <a:pPr algn="just" eaLnBrk="0" hangingPunct="0"/>
            <a:endParaRPr lang="en-GB" sz="2800" b="0"/>
          </a:p>
          <a:p>
            <a:pPr algn="just" eaLnBrk="0" hangingPunct="0"/>
            <a:r>
              <a:rPr lang="en-GB" b="0" i="1"/>
              <a:t>“I feel that my course has become more like a life choice and it wasn’t fully explained to me that your life would start to revolve around the course and you have to adjust things quite a lot.  I understood, you know, the financial implications, travelling, um and you know, physically you have to take your clothes off all the time, those were the only 3 things that were explained to me in the interviews but the rest of it, it just sort of crept up on me and looking back at how much my life has changed...”</a:t>
            </a:r>
          </a:p>
          <a:p>
            <a:pPr algn="just" eaLnBrk="0" hangingPunct="0"/>
            <a:r>
              <a:rPr lang="en-GB" b="0"/>
              <a:t>                                                                    (</a:t>
            </a:r>
            <a:r>
              <a:rPr lang="en-GB" b="0" i="1"/>
              <a:t>PHYS2</a:t>
            </a:r>
            <a:r>
              <a:rPr lang="en-GB" b="0"/>
              <a:t>)</a:t>
            </a:r>
          </a:p>
        </p:txBody>
      </p:sp>
      <p:sp>
        <p:nvSpPr>
          <p:cNvPr id="10247" name="Text Box 9"/>
          <p:cNvSpPr txBox="1">
            <a:spLocks noChangeArrowheads="1"/>
          </p:cNvSpPr>
          <p:nvPr/>
        </p:nvSpPr>
        <p:spPr bwMode="auto">
          <a:xfrm>
            <a:off x="4071934" y="333357"/>
            <a:ext cx="5072066" cy="523875"/>
          </a:xfrm>
          <a:prstGeom prst="rect">
            <a:avLst/>
          </a:prstGeom>
          <a:noFill/>
          <a:ln w="9525">
            <a:noFill/>
            <a:miter lim="800000"/>
            <a:headEnd/>
            <a:tailEnd/>
          </a:ln>
        </p:spPr>
        <p:txBody>
          <a:bodyPr wrap="square">
            <a:spAutoFit/>
          </a:bodyPr>
          <a:lstStyle/>
          <a:p>
            <a:pPr algn="r" eaLnBrk="0" hangingPunct="0">
              <a:spcBef>
                <a:spcPct val="50000"/>
              </a:spcBef>
            </a:pPr>
            <a:r>
              <a:rPr lang="en-GB" sz="2800" dirty="0"/>
              <a:t>Results: </a:t>
            </a:r>
            <a:r>
              <a:rPr lang="en-GB" sz="2800" dirty="0" smtClean="0"/>
              <a:t>Time Differences</a:t>
            </a:r>
            <a:endParaRPr lang="en-GB"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11267"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11268"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11269"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11270" name="Text Box 8"/>
          <p:cNvSpPr txBox="1">
            <a:spLocks noChangeArrowheads="1"/>
          </p:cNvSpPr>
          <p:nvPr/>
        </p:nvSpPr>
        <p:spPr bwMode="auto">
          <a:xfrm>
            <a:off x="357188" y="1071563"/>
            <a:ext cx="8305800" cy="4832350"/>
          </a:xfrm>
          <a:prstGeom prst="rect">
            <a:avLst/>
          </a:prstGeom>
          <a:noFill/>
          <a:ln w="9525">
            <a:noFill/>
            <a:miter lim="800000"/>
            <a:headEnd/>
            <a:tailEnd/>
          </a:ln>
        </p:spPr>
        <p:txBody>
          <a:bodyPr>
            <a:spAutoFit/>
          </a:bodyPr>
          <a:lstStyle/>
          <a:p>
            <a:pPr algn="just" eaLnBrk="0" hangingPunct="0"/>
            <a:endParaRPr lang="en-GB" sz="2800" b="0" dirty="0"/>
          </a:p>
          <a:p>
            <a:pPr algn="just" eaLnBrk="0" hangingPunct="0"/>
            <a:endParaRPr lang="en-GB" sz="2800" b="0" dirty="0"/>
          </a:p>
          <a:p>
            <a:pPr algn="just" eaLnBrk="0" hangingPunct="0"/>
            <a:r>
              <a:rPr lang="en-GB" sz="2800" b="0" dirty="0"/>
              <a:t>And that they had taken on an identity:</a:t>
            </a:r>
          </a:p>
          <a:p>
            <a:pPr algn="just" eaLnBrk="0" hangingPunct="0"/>
            <a:endParaRPr lang="en-GB" sz="2800" b="0" dirty="0"/>
          </a:p>
          <a:p>
            <a:pPr algn="just" eaLnBrk="0" hangingPunct="0"/>
            <a:r>
              <a:rPr lang="en-GB" sz="2800" b="0" i="1" dirty="0"/>
              <a:t>“when I meet up with my friends, we quite like talking about </a:t>
            </a:r>
            <a:r>
              <a:rPr lang="en-GB" sz="2800" b="0" i="1" dirty="0" err="1"/>
              <a:t>physio</a:t>
            </a:r>
            <a:r>
              <a:rPr lang="en-GB" sz="2800" b="0" i="1" dirty="0"/>
              <a:t> stuff, I don’t feel ‘geeky’ sitting watching </a:t>
            </a:r>
            <a:r>
              <a:rPr lang="en-GB" sz="2800" b="0" i="1" dirty="0" err="1"/>
              <a:t>tv</a:t>
            </a:r>
            <a:r>
              <a:rPr lang="en-GB" sz="2800" b="0" i="1" dirty="0"/>
              <a:t> and looking at things and thinking; ‘no that’s not right’ or, ‘there’s no way somebody could walk out there without some kind of ...’</a:t>
            </a:r>
          </a:p>
          <a:p>
            <a:pPr algn="just" eaLnBrk="0" hangingPunct="0"/>
            <a:r>
              <a:rPr lang="en-GB" sz="2800" b="0" i="1" dirty="0"/>
              <a:t>							(PHYS2)</a:t>
            </a:r>
          </a:p>
          <a:p>
            <a:pPr algn="just" eaLnBrk="0" hangingPunct="0"/>
            <a:endParaRPr lang="en-GB" sz="2800" b="0" dirty="0"/>
          </a:p>
        </p:txBody>
      </p:sp>
      <p:sp>
        <p:nvSpPr>
          <p:cNvPr id="11271" name="Text Box 9"/>
          <p:cNvSpPr txBox="1">
            <a:spLocks noChangeArrowheads="1"/>
          </p:cNvSpPr>
          <p:nvPr/>
        </p:nvSpPr>
        <p:spPr bwMode="auto">
          <a:xfrm>
            <a:off x="2157413" y="357188"/>
            <a:ext cx="6986587" cy="1169987"/>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Time Differences</a:t>
            </a:r>
            <a:endParaRPr lang="en-GB" sz="2800" dirty="0"/>
          </a:p>
          <a:p>
            <a:pPr algn="r" eaLnBrk="0" hangingPunct="0">
              <a:spcBef>
                <a:spcPct val="50000"/>
              </a:spcBef>
            </a:pP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78"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3079" name="TextBox 9"/>
          <p:cNvSpPr txBox="1">
            <a:spLocks noChangeArrowheads="1"/>
          </p:cNvSpPr>
          <p:nvPr/>
        </p:nvSpPr>
        <p:spPr bwMode="auto">
          <a:xfrm>
            <a:off x="357188" y="1428750"/>
            <a:ext cx="8429625" cy="4400550"/>
          </a:xfrm>
          <a:prstGeom prst="rect">
            <a:avLst/>
          </a:prstGeom>
          <a:noFill/>
          <a:ln w="9525">
            <a:noFill/>
            <a:miter lim="800000"/>
            <a:headEnd/>
            <a:tailEnd/>
          </a:ln>
        </p:spPr>
        <p:txBody>
          <a:bodyPr>
            <a:spAutoFit/>
          </a:bodyPr>
          <a:lstStyle/>
          <a:p>
            <a:pPr algn="just" eaLnBrk="0" hangingPunct="0">
              <a:buFont typeface="Arial" charset="0"/>
              <a:buChar char="•"/>
            </a:pPr>
            <a:r>
              <a:rPr lang="en-GB" sz="2800" b="0"/>
              <a:t>Part of the ALPS (Assessment and Learning in Practice Settings) CETL (Centre for Excellence in Teaching and Learning) Study</a:t>
            </a:r>
          </a:p>
          <a:p>
            <a:pPr algn="just" eaLnBrk="0" hangingPunct="0">
              <a:buFont typeface="Arial" charset="0"/>
              <a:buChar char="•"/>
            </a:pPr>
            <a:endParaRPr lang="en-GB" sz="2800" b="0"/>
          </a:p>
          <a:p>
            <a:pPr algn="just" eaLnBrk="0" hangingPunct="0">
              <a:buFont typeface="Arial" charset="0"/>
              <a:buChar char="•"/>
            </a:pPr>
            <a:r>
              <a:rPr lang="en-GB" sz="2800" b="0"/>
              <a:t>Desire to introduce inter-professional assessment into clinical practice</a:t>
            </a:r>
          </a:p>
          <a:p>
            <a:pPr algn="just" eaLnBrk="0" hangingPunct="0">
              <a:buFont typeface="Arial" charset="0"/>
              <a:buChar char="•"/>
            </a:pPr>
            <a:endParaRPr lang="en-GB" sz="2800" b="0"/>
          </a:p>
          <a:p>
            <a:pPr algn="just" eaLnBrk="0" hangingPunct="0">
              <a:buFont typeface="Arial" charset="0"/>
              <a:buChar char="•"/>
            </a:pPr>
            <a:r>
              <a:rPr lang="en-GB" sz="2800" b="0"/>
              <a:t>Belief that different professions have different epistemological bases which may impact on how knowledge occurs and thus how they assess others</a:t>
            </a:r>
          </a:p>
        </p:txBody>
      </p:sp>
      <p:sp>
        <p:nvSpPr>
          <p:cNvPr id="3080" name="TextBox 7"/>
          <p:cNvSpPr txBox="1">
            <a:spLocks noChangeArrowheads="1"/>
          </p:cNvSpPr>
          <p:nvPr/>
        </p:nvSpPr>
        <p:spPr bwMode="auto">
          <a:xfrm>
            <a:off x="5286375" y="285750"/>
            <a:ext cx="4500563" cy="892175"/>
          </a:xfrm>
          <a:prstGeom prst="rect">
            <a:avLst/>
          </a:prstGeom>
          <a:noFill/>
          <a:ln w="9525">
            <a:noFill/>
            <a:miter lim="800000"/>
            <a:headEnd/>
            <a:tailEnd/>
          </a:ln>
        </p:spPr>
        <p:txBody>
          <a:bodyPr>
            <a:spAutoFit/>
          </a:bodyPr>
          <a:lstStyle/>
          <a:p>
            <a:pPr eaLnBrk="0" hangingPunct="0"/>
            <a:r>
              <a:rPr lang="en-GB" sz="2800"/>
              <a:t>Background to Study</a:t>
            </a:r>
          </a:p>
          <a:p>
            <a:pPr eaLnBrk="0" hangingPunct="0"/>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12291"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12292"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12293"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12294"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12295" name="Text Box 9"/>
          <p:cNvSpPr txBox="1">
            <a:spLocks noChangeArrowheads="1"/>
          </p:cNvSpPr>
          <p:nvPr/>
        </p:nvSpPr>
        <p:spPr bwMode="auto">
          <a:xfrm>
            <a:off x="2014538" y="285750"/>
            <a:ext cx="7129462" cy="1077913"/>
          </a:xfrm>
          <a:prstGeom prst="rect">
            <a:avLst/>
          </a:prstGeom>
          <a:noFill/>
          <a:ln w="9525">
            <a:noFill/>
            <a:miter lim="800000"/>
            <a:headEnd/>
            <a:tailEnd/>
          </a:ln>
        </p:spPr>
        <p:txBody>
          <a:bodyPr>
            <a:spAutoFit/>
          </a:bodyPr>
          <a:lstStyle/>
          <a:p>
            <a:pPr algn="r" eaLnBrk="0" hangingPunct="0">
              <a:spcBef>
                <a:spcPct val="50000"/>
              </a:spcBef>
            </a:pPr>
            <a:r>
              <a:rPr lang="en-GB" sz="2800" dirty="0"/>
              <a:t>Results: </a:t>
            </a:r>
            <a:r>
              <a:rPr lang="en-GB" sz="2800" dirty="0" smtClean="0"/>
              <a:t>Time Differences</a:t>
            </a:r>
            <a:endParaRPr lang="en-GB" sz="2800" dirty="0"/>
          </a:p>
          <a:p>
            <a:pPr algn="r" eaLnBrk="0" hangingPunct="0">
              <a:spcBef>
                <a:spcPct val="50000"/>
              </a:spcBef>
            </a:pPr>
            <a:endParaRPr lang="en-GB" dirty="0"/>
          </a:p>
        </p:txBody>
      </p:sp>
      <p:sp>
        <p:nvSpPr>
          <p:cNvPr id="12296" name="TextBox 7"/>
          <p:cNvSpPr txBox="1">
            <a:spLocks noChangeArrowheads="1"/>
          </p:cNvSpPr>
          <p:nvPr/>
        </p:nvSpPr>
        <p:spPr bwMode="auto">
          <a:xfrm>
            <a:off x="500063" y="1785938"/>
            <a:ext cx="7715250" cy="5262562"/>
          </a:xfrm>
          <a:prstGeom prst="rect">
            <a:avLst/>
          </a:prstGeom>
          <a:noFill/>
          <a:ln w="9525">
            <a:noFill/>
            <a:miter lim="800000"/>
            <a:headEnd/>
            <a:tailEnd/>
          </a:ln>
        </p:spPr>
        <p:txBody>
          <a:bodyPr>
            <a:spAutoFit/>
          </a:bodyPr>
          <a:lstStyle/>
          <a:p>
            <a:pPr algn="just" eaLnBrk="0" hangingPunct="0"/>
            <a:r>
              <a:rPr lang="en-GB" sz="2800" b="0" dirty="0"/>
              <a:t>Third year students were less able to articulate factors pertaining to identity but focused on protecting their own professions</a:t>
            </a:r>
          </a:p>
          <a:p>
            <a:pPr algn="just" eaLnBrk="0" hangingPunct="0"/>
            <a:endParaRPr lang="en-GB" sz="2800" b="0" dirty="0"/>
          </a:p>
          <a:p>
            <a:pPr algn="just" eaLnBrk="0" hangingPunct="0"/>
            <a:r>
              <a:rPr lang="en-GB" sz="2800" b="0" i="1" dirty="0"/>
              <a:t>“In my environment there are specific nuances to what I do ... with the greatest deal of respect, an OT, a physiotherapist, will not necessarily know, will not necessarily understand”</a:t>
            </a:r>
          </a:p>
          <a:p>
            <a:pPr algn="just" eaLnBrk="0" hangingPunct="0"/>
            <a:r>
              <a:rPr lang="en-GB" sz="2800" b="0" i="1" dirty="0"/>
              <a:t>                                                           (MH3)</a:t>
            </a:r>
          </a:p>
          <a:p>
            <a:pPr eaLnBrk="0" hangingPunct="0"/>
            <a:endParaRPr lang="en-GB" sz="2800" b="0" dirty="0"/>
          </a:p>
          <a:p>
            <a:pPr eaLnBrk="0" hangingPunct="0"/>
            <a:endParaRPr lang="en-GB" sz="2800" b="0" dirty="0"/>
          </a:p>
          <a:p>
            <a:pPr eaLnBrk="0" hangingPunct="0"/>
            <a:endParaRPr lang="en-GB" sz="28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12291"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12292"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12293"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12294"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12295" name="Text Box 9"/>
          <p:cNvSpPr txBox="1">
            <a:spLocks noChangeArrowheads="1"/>
          </p:cNvSpPr>
          <p:nvPr/>
        </p:nvSpPr>
        <p:spPr bwMode="auto">
          <a:xfrm>
            <a:off x="2014538" y="285750"/>
            <a:ext cx="7129462" cy="1077913"/>
          </a:xfrm>
          <a:prstGeom prst="rect">
            <a:avLst/>
          </a:prstGeom>
          <a:noFill/>
          <a:ln w="9525">
            <a:noFill/>
            <a:miter lim="800000"/>
            <a:headEnd/>
            <a:tailEnd/>
          </a:ln>
        </p:spPr>
        <p:txBody>
          <a:bodyPr>
            <a:spAutoFit/>
          </a:bodyPr>
          <a:lstStyle/>
          <a:p>
            <a:pPr algn="r" eaLnBrk="0" hangingPunct="0">
              <a:spcBef>
                <a:spcPct val="50000"/>
              </a:spcBef>
            </a:pPr>
            <a:r>
              <a:rPr lang="en-GB" sz="2800" dirty="0" smtClean="0"/>
              <a:t>Results...</a:t>
            </a:r>
            <a:endParaRPr lang="en-GB" sz="2800" dirty="0"/>
          </a:p>
          <a:p>
            <a:pPr algn="r" eaLnBrk="0" hangingPunct="0">
              <a:spcBef>
                <a:spcPct val="50000"/>
              </a:spcBef>
            </a:pPr>
            <a:endParaRPr lang="en-GB" dirty="0"/>
          </a:p>
        </p:txBody>
      </p:sp>
      <p:sp>
        <p:nvSpPr>
          <p:cNvPr id="12296" name="TextBox 7"/>
          <p:cNvSpPr txBox="1">
            <a:spLocks noChangeArrowheads="1"/>
          </p:cNvSpPr>
          <p:nvPr/>
        </p:nvSpPr>
        <p:spPr bwMode="auto">
          <a:xfrm>
            <a:off x="500063" y="1785938"/>
            <a:ext cx="7715250" cy="3539430"/>
          </a:xfrm>
          <a:prstGeom prst="rect">
            <a:avLst/>
          </a:prstGeom>
          <a:noFill/>
          <a:ln w="9525">
            <a:noFill/>
            <a:miter lim="800000"/>
            <a:headEnd/>
            <a:tailEnd/>
          </a:ln>
        </p:spPr>
        <p:txBody>
          <a:bodyPr>
            <a:spAutoFit/>
          </a:bodyPr>
          <a:lstStyle/>
          <a:p>
            <a:pPr algn="just" eaLnBrk="0" hangingPunct="0"/>
            <a:r>
              <a:rPr lang="en-US" sz="2800" b="0" dirty="0" smtClean="0"/>
              <a:t>"No question now, what had happened to the faces of the pigs. The creatures outside looked from pig to man, and from man to pig, and from pig to man again; but already it was impossible to say which was which” </a:t>
            </a:r>
          </a:p>
          <a:p>
            <a:pPr algn="r" eaLnBrk="0" hangingPunct="0"/>
            <a:r>
              <a:rPr lang="en-US" sz="2800" b="0" dirty="0" smtClean="0"/>
              <a:t>(Orwell, 1946)</a:t>
            </a:r>
            <a:endParaRPr lang="en-GB" sz="2800" b="0" dirty="0"/>
          </a:p>
          <a:p>
            <a:pPr eaLnBrk="0" hangingPunct="0"/>
            <a:endParaRPr lang="en-GB" sz="2800" b="0" dirty="0"/>
          </a:p>
          <a:p>
            <a:pPr eaLnBrk="0" hangingPunct="0"/>
            <a:endParaRPr lang="en-GB" sz="28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1331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1331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1331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13318"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13319" name="Text Box 9"/>
          <p:cNvSpPr txBox="1">
            <a:spLocks noChangeArrowheads="1"/>
          </p:cNvSpPr>
          <p:nvPr/>
        </p:nvSpPr>
        <p:spPr bwMode="auto">
          <a:xfrm>
            <a:off x="3962400" y="304800"/>
            <a:ext cx="4953000" cy="519113"/>
          </a:xfrm>
          <a:prstGeom prst="rect">
            <a:avLst/>
          </a:prstGeom>
          <a:noFill/>
          <a:ln w="9525">
            <a:noFill/>
            <a:miter lim="800000"/>
            <a:headEnd/>
            <a:tailEnd/>
          </a:ln>
        </p:spPr>
        <p:txBody>
          <a:bodyPr>
            <a:spAutoFit/>
          </a:bodyPr>
          <a:lstStyle/>
          <a:p>
            <a:pPr algn="r" eaLnBrk="0" hangingPunct="0">
              <a:spcBef>
                <a:spcPct val="50000"/>
              </a:spcBef>
            </a:pPr>
            <a:r>
              <a:rPr lang="en-GB" sz="2800"/>
              <a:t>Conclusions</a:t>
            </a:r>
            <a:endParaRPr lang="en-GB"/>
          </a:p>
        </p:txBody>
      </p:sp>
      <p:sp>
        <p:nvSpPr>
          <p:cNvPr id="13320" name="TextBox 7"/>
          <p:cNvSpPr txBox="1">
            <a:spLocks noChangeArrowheads="1"/>
          </p:cNvSpPr>
          <p:nvPr/>
        </p:nvSpPr>
        <p:spPr bwMode="auto">
          <a:xfrm>
            <a:off x="571500" y="1285875"/>
            <a:ext cx="8001000" cy="5632311"/>
          </a:xfrm>
          <a:prstGeom prst="rect">
            <a:avLst/>
          </a:prstGeom>
          <a:noFill/>
          <a:ln w="9525">
            <a:noFill/>
            <a:miter lim="800000"/>
            <a:headEnd/>
            <a:tailEnd/>
          </a:ln>
        </p:spPr>
        <p:txBody>
          <a:bodyPr>
            <a:spAutoFit/>
          </a:bodyPr>
          <a:lstStyle/>
          <a:p>
            <a:pPr algn="just" eaLnBrk="0" hangingPunct="0">
              <a:buFont typeface="Arial" charset="0"/>
              <a:buChar char="•"/>
            </a:pPr>
            <a:r>
              <a:rPr lang="en-GB" b="0" dirty="0" smtClean="0"/>
              <a:t>Interprofessional assessment offers many opportunities for sharing expertise and increasing students exposure to different ways of knowing and being</a:t>
            </a:r>
          </a:p>
          <a:p>
            <a:pPr algn="just" eaLnBrk="0" hangingPunct="0"/>
            <a:endParaRPr lang="en-GB" b="0" dirty="0" smtClean="0"/>
          </a:p>
          <a:p>
            <a:pPr algn="just" eaLnBrk="0" hangingPunct="0">
              <a:buFont typeface="Arial" charset="0"/>
              <a:buChar char="•"/>
            </a:pPr>
            <a:r>
              <a:rPr lang="en-GB" b="0" dirty="0" smtClean="0"/>
              <a:t>Interprofessional assessment should be introduced at an early stage before students’ cultural identity becomes fully adopted</a:t>
            </a:r>
          </a:p>
          <a:p>
            <a:pPr algn="just" eaLnBrk="0" hangingPunct="0">
              <a:buFont typeface="Arial" charset="0"/>
              <a:buChar char="•"/>
            </a:pPr>
            <a:endParaRPr lang="en-GB" b="0" dirty="0" smtClean="0"/>
          </a:p>
          <a:p>
            <a:pPr algn="just" eaLnBrk="0" hangingPunct="0">
              <a:buFont typeface="Arial" charset="0"/>
              <a:buChar char="•"/>
            </a:pPr>
            <a:r>
              <a:rPr lang="en-GB" b="0" dirty="0" smtClean="0"/>
              <a:t>Clear guidance and support will be required to enable Assessors to embrace </a:t>
            </a:r>
            <a:r>
              <a:rPr lang="en-GB" b="0" dirty="0" err="1" smtClean="0"/>
              <a:t>interprofessional</a:t>
            </a:r>
            <a:r>
              <a:rPr lang="en-GB" b="0" dirty="0" smtClean="0"/>
              <a:t> assessment</a:t>
            </a:r>
          </a:p>
          <a:p>
            <a:pPr algn="just" eaLnBrk="0" hangingPunct="0">
              <a:buFont typeface="Arial" charset="0"/>
              <a:buChar char="•"/>
            </a:pPr>
            <a:endParaRPr lang="en-GB" b="0" dirty="0" smtClean="0"/>
          </a:p>
          <a:p>
            <a:pPr algn="just" eaLnBrk="0" hangingPunct="0">
              <a:buFont typeface="Arial" charset="0"/>
              <a:buChar char="•"/>
            </a:pPr>
            <a:r>
              <a:rPr lang="en-GB" b="0" dirty="0" smtClean="0"/>
              <a:t>Clear guidance and support will be required to facilitate Academic staff embracing </a:t>
            </a:r>
            <a:r>
              <a:rPr lang="en-GB" b="0" dirty="0" err="1" smtClean="0"/>
              <a:t>interprofessional</a:t>
            </a:r>
            <a:r>
              <a:rPr lang="en-GB" b="0" dirty="0" smtClean="0"/>
              <a:t> assessment</a:t>
            </a:r>
          </a:p>
          <a:p>
            <a:pPr algn="just" eaLnBrk="0" hangingPunct="0">
              <a:buFont typeface="Arial" charset="0"/>
              <a:buChar char="•"/>
            </a:pPr>
            <a:endParaRPr lang="en-GB" b="0" dirty="0"/>
          </a:p>
          <a:p>
            <a:pPr algn="just" eaLnBrk="0" hangingPunct="0">
              <a:buFont typeface="Arial" charset="0"/>
              <a:buChar char="•"/>
            </a:pPr>
            <a:endParaRPr lang="en-GB"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79" name="TextBox 9"/>
          <p:cNvSpPr txBox="1">
            <a:spLocks noChangeArrowheads="1"/>
          </p:cNvSpPr>
          <p:nvPr/>
        </p:nvSpPr>
        <p:spPr bwMode="auto">
          <a:xfrm>
            <a:off x="357188" y="1428750"/>
            <a:ext cx="8429625" cy="5262979"/>
          </a:xfrm>
          <a:prstGeom prst="rect">
            <a:avLst/>
          </a:prstGeom>
          <a:noFill/>
          <a:ln w="9525">
            <a:noFill/>
            <a:miter lim="800000"/>
            <a:headEnd/>
            <a:tailEnd/>
          </a:ln>
        </p:spPr>
        <p:txBody>
          <a:bodyPr>
            <a:spAutoFit/>
          </a:bodyPr>
          <a:lstStyle/>
          <a:p>
            <a:pPr algn="just" eaLnBrk="0" hangingPunct="0">
              <a:buFont typeface="Arial" charset="0"/>
              <a:buChar char="•"/>
            </a:pPr>
            <a:r>
              <a:rPr lang="en-GB" sz="2800" b="0" dirty="0" smtClean="0"/>
              <a:t>‘Tribal allegiance’ is formed by the time health care students qualify (</a:t>
            </a:r>
            <a:r>
              <a:rPr lang="en-GB" sz="2800" b="0" dirty="0" err="1" smtClean="0"/>
              <a:t>Piertroni</a:t>
            </a:r>
            <a:r>
              <a:rPr lang="en-GB" sz="2800" b="0" dirty="0" smtClean="0"/>
              <a:t> 1991)</a:t>
            </a:r>
          </a:p>
          <a:p>
            <a:pPr algn="just" eaLnBrk="0" hangingPunct="0">
              <a:buFont typeface="Arial" charset="0"/>
              <a:buChar char="•"/>
            </a:pPr>
            <a:endParaRPr lang="en-GB" sz="2800" b="0" dirty="0" smtClean="0"/>
          </a:p>
          <a:p>
            <a:pPr algn="just" eaLnBrk="0" hangingPunct="0">
              <a:buFont typeface="Arial" charset="0"/>
              <a:buChar char="•"/>
            </a:pPr>
            <a:r>
              <a:rPr lang="en-GB" sz="2800" b="0" dirty="0" smtClean="0"/>
              <a:t>Professions tend to take for granted their own traditions (</a:t>
            </a:r>
            <a:r>
              <a:rPr lang="en-GB" sz="2800" b="0" dirty="0" err="1" smtClean="0"/>
              <a:t>Dall’Alba</a:t>
            </a:r>
            <a:r>
              <a:rPr lang="en-GB" sz="2800" b="0" dirty="0" smtClean="0"/>
              <a:t> 2009)</a:t>
            </a:r>
          </a:p>
          <a:p>
            <a:pPr algn="just" eaLnBrk="0" hangingPunct="0">
              <a:buFont typeface="Arial" charset="0"/>
              <a:buChar char="•"/>
            </a:pPr>
            <a:endParaRPr lang="en-GB" sz="2800" b="0" dirty="0" smtClean="0"/>
          </a:p>
          <a:p>
            <a:pPr algn="just" eaLnBrk="0" hangingPunct="0">
              <a:buFont typeface="Arial" charset="0"/>
              <a:buChar char="•"/>
            </a:pPr>
            <a:r>
              <a:rPr lang="en-GB" sz="2800" b="0" dirty="0" smtClean="0"/>
              <a:t>Knowledge, as individual disciplines, is insufficient to solve problems faced (meet the holistic needs of patients) and the aim of </a:t>
            </a:r>
            <a:r>
              <a:rPr lang="en-GB" sz="2800" b="0" dirty="0" err="1" smtClean="0"/>
              <a:t>interprofessional</a:t>
            </a:r>
            <a:r>
              <a:rPr lang="en-GB" sz="2800" b="0" dirty="0" smtClean="0"/>
              <a:t> working should be to create an ‘epistemological family’ (</a:t>
            </a:r>
            <a:r>
              <a:rPr lang="en-GB" sz="2800" b="0" dirty="0" err="1" smtClean="0"/>
              <a:t>Coutier</a:t>
            </a:r>
            <a:r>
              <a:rPr lang="en-GB" sz="2800" b="0" dirty="0" smtClean="0"/>
              <a:t> et al 2008)</a:t>
            </a:r>
          </a:p>
          <a:p>
            <a:pPr algn="just" eaLnBrk="0" hangingPunct="0">
              <a:buFont typeface="Arial" charset="0"/>
              <a:buChar char="•"/>
            </a:pPr>
            <a:endParaRPr lang="en-GB" sz="2800" b="0" dirty="0"/>
          </a:p>
        </p:txBody>
      </p:sp>
      <p:sp>
        <p:nvSpPr>
          <p:cNvPr id="3080" name="TextBox 7"/>
          <p:cNvSpPr txBox="1">
            <a:spLocks noChangeArrowheads="1"/>
          </p:cNvSpPr>
          <p:nvPr/>
        </p:nvSpPr>
        <p:spPr bwMode="auto">
          <a:xfrm>
            <a:off x="2714612" y="214290"/>
            <a:ext cx="7358078" cy="892552"/>
          </a:xfrm>
          <a:prstGeom prst="rect">
            <a:avLst/>
          </a:prstGeom>
          <a:noFill/>
          <a:ln w="9525">
            <a:noFill/>
            <a:miter lim="800000"/>
            <a:headEnd/>
            <a:tailEnd/>
          </a:ln>
        </p:spPr>
        <p:txBody>
          <a:bodyPr wrap="square">
            <a:spAutoFit/>
          </a:bodyPr>
          <a:lstStyle/>
          <a:p>
            <a:pPr eaLnBrk="0" hangingPunct="0"/>
            <a:r>
              <a:rPr lang="en-GB" sz="2800" dirty="0" smtClean="0"/>
              <a:t>Review of Literature: epistemologies</a:t>
            </a:r>
            <a:endParaRPr lang="en-GB" sz="2800" dirty="0"/>
          </a:p>
          <a:p>
            <a:pPr eaLnBrk="0" hangingPunct="0"/>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79" name="TextBox 9"/>
          <p:cNvSpPr txBox="1">
            <a:spLocks noChangeArrowheads="1"/>
          </p:cNvSpPr>
          <p:nvPr/>
        </p:nvSpPr>
        <p:spPr bwMode="auto">
          <a:xfrm>
            <a:off x="357188" y="1428750"/>
            <a:ext cx="8429625" cy="5262979"/>
          </a:xfrm>
          <a:prstGeom prst="rect">
            <a:avLst/>
          </a:prstGeom>
          <a:noFill/>
          <a:ln w="9525">
            <a:noFill/>
            <a:miter lim="800000"/>
            <a:headEnd/>
            <a:tailEnd/>
          </a:ln>
        </p:spPr>
        <p:txBody>
          <a:bodyPr>
            <a:spAutoFit/>
          </a:bodyPr>
          <a:lstStyle/>
          <a:p>
            <a:pPr eaLnBrk="0" hangingPunct="0">
              <a:buFont typeface="Arial" pitchFamily="34" charset="0"/>
              <a:buChar char="•"/>
            </a:pPr>
            <a:r>
              <a:rPr lang="en-GB" dirty="0" smtClean="0"/>
              <a:t>Dearing Report (NCIHE 1997) </a:t>
            </a:r>
            <a:r>
              <a:rPr lang="en-GB" b="0" dirty="0" smtClean="0"/>
              <a:t>recommendation that higher education should better prepare students for the world of work</a:t>
            </a:r>
          </a:p>
          <a:p>
            <a:pPr eaLnBrk="0" hangingPunct="0">
              <a:buFont typeface="Arial" pitchFamily="34" charset="0"/>
              <a:buChar char="•"/>
            </a:pPr>
            <a:r>
              <a:rPr lang="en-GB" dirty="0" err="1" smtClean="0"/>
              <a:t>Leitch</a:t>
            </a:r>
            <a:r>
              <a:rPr lang="en-GB" dirty="0" smtClean="0"/>
              <a:t> report (2006) </a:t>
            </a:r>
            <a:r>
              <a:rPr lang="en-GB" b="0" dirty="0" smtClean="0"/>
              <a:t>advocates a closer collaboration between HE, employers and employees and a ‘rebalancing of the priorities of HEIs to make available relevant, flexible, and responsive provision that meets the high skill needs of employers and their staff’</a:t>
            </a:r>
          </a:p>
          <a:p>
            <a:pPr eaLnBrk="0" hangingPunct="0">
              <a:buFont typeface="Arial" pitchFamily="34" charset="0"/>
              <a:buChar char="•"/>
            </a:pPr>
            <a:r>
              <a:rPr lang="en-GB" b="0" dirty="0" smtClean="0"/>
              <a:t>‘</a:t>
            </a:r>
            <a:r>
              <a:rPr lang="en-GB" dirty="0" smtClean="0"/>
              <a:t>Higher Ambitions: The future of universities in a knowledge economy’ (DBIS 2009) </a:t>
            </a:r>
            <a:r>
              <a:rPr lang="en-GB" b="0" dirty="0" smtClean="0"/>
              <a:t>clear message that business and employers must be fully engaged in the funding and design of university programmes, the sponsorship of students, and offering work placements.  </a:t>
            </a:r>
          </a:p>
          <a:p>
            <a:pPr eaLnBrk="0" hangingPunct="0">
              <a:buFont typeface="Arial" pitchFamily="34" charset="0"/>
              <a:buChar char="•"/>
            </a:pPr>
            <a:endParaRPr lang="en-GB" b="0" i="1" dirty="0"/>
          </a:p>
        </p:txBody>
      </p:sp>
      <p:sp>
        <p:nvSpPr>
          <p:cNvPr id="3080" name="TextBox 7"/>
          <p:cNvSpPr txBox="1">
            <a:spLocks noChangeArrowheads="1"/>
          </p:cNvSpPr>
          <p:nvPr/>
        </p:nvSpPr>
        <p:spPr bwMode="auto">
          <a:xfrm>
            <a:off x="2428860" y="214290"/>
            <a:ext cx="7358078" cy="830997"/>
          </a:xfrm>
          <a:prstGeom prst="rect">
            <a:avLst/>
          </a:prstGeom>
          <a:noFill/>
          <a:ln w="9525">
            <a:noFill/>
            <a:miter lim="800000"/>
            <a:headEnd/>
            <a:tailEnd/>
          </a:ln>
        </p:spPr>
        <p:txBody>
          <a:bodyPr wrap="square">
            <a:spAutoFit/>
          </a:bodyPr>
          <a:lstStyle/>
          <a:p>
            <a:pPr eaLnBrk="0" hangingPunct="0"/>
            <a:r>
              <a:rPr lang="en-GB" dirty="0" smtClean="0"/>
              <a:t>Review of Literature: Student Assessment</a:t>
            </a:r>
            <a:endParaRPr lang="en-GB" dirty="0"/>
          </a:p>
          <a:p>
            <a:pPr eaLnBrk="0" hangingPunct="0"/>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79" name="TextBox 9"/>
          <p:cNvSpPr txBox="1">
            <a:spLocks noChangeArrowheads="1"/>
          </p:cNvSpPr>
          <p:nvPr/>
        </p:nvSpPr>
        <p:spPr bwMode="auto">
          <a:xfrm>
            <a:off x="357188" y="1428750"/>
            <a:ext cx="8429625" cy="3539430"/>
          </a:xfrm>
          <a:prstGeom prst="rect">
            <a:avLst/>
          </a:prstGeom>
          <a:noFill/>
          <a:ln w="9525">
            <a:noFill/>
            <a:miter lim="800000"/>
            <a:headEnd/>
            <a:tailEnd/>
          </a:ln>
        </p:spPr>
        <p:txBody>
          <a:bodyPr>
            <a:spAutoFit/>
          </a:bodyPr>
          <a:lstStyle/>
          <a:p>
            <a:pPr eaLnBrk="0" hangingPunct="0">
              <a:buFont typeface="Arial" charset="0"/>
              <a:buChar char="•"/>
            </a:pPr>
            <a:r>
              <a:rPr lang="en-GB" sz="2800" dirty="0" smtClean="0"/>
              <a:t>Assessment processes should enhance and nurture the skills pertinent to employability</a:t>
            </a:r>
          </a:p>
          <a:p>
            <a:pPr lvl="1" eaLnBrk="0" hangingPunct="0"/>
            <a:endParaRPr lang="en-GB" sz="2800" dirty="0" smtClean="0"/>
          </a:p>
          <a:p>
            <a:pPr lvl="1" eaLnBrk="0" hangingPunct="0">
              <a:buFont typeface="Arial" charset="0"/>
              <a:buChar char="•"/>
            </a:pPr>
            <a:r>
              <a:rPr lang="en-GB" sz="2800" dirty="0" smtClean="0"/>
              <a:t>by truly embracing and embedding ‘key skills’, developing authentic assessment approaches and establishing assessment that actively involves students and develops their ‘self’ </a:t>
            </a:r>
            <a:r>
              <a:rPr lang="en-GB" sz="1800" i="1" dirty="0" smtClean="0"/>
              <a:t>(Reid et al 2010).  </a:t>
            </a:r>
            <a:endParaRPr lang="en-GB" sz="1800" b="0" i="1" dirty="0"/>
          </a:p>
        </p:txBody>
      </p:sp>
      <p:sp>
        <p:nvSpPr>
          <p:cNvPr id="3080" name="TextBox 7"/>
          <p:cNvSpPr txBox="1">
            <a:spLocks noChangeArrowheads="1"/>
          </p:cNvSpPr>
          <p:nvPr/>
        </p:nvSpPr>
        <p:spPr bwMode="auto">
          <a:xfrm>
            <a:off x="2428860" y="214290"/>
            <a:ext cx="7358078" cy="830997"/>
          </a:xfrm>
          <a:prstGeom prst="rect">
            <a:avLst/>
          </a:prstGeom>
          <a:noFill/>
          <a:ln w="9525">
            <a:noFill/>
            <a:miter lim="800000"/>
            <a:headEnd/>
            <a:tailEnd/>
          </a:ln>
        </p:spPr>
        <p:txBody>
          <a:bodyPr wrap="square">
            <a:spAutoFit/>
          </a:bodyPr>
          <a:lstStyle/>
          <a:p>
            <a:pPr eaLnBrk="0" hangingPunct="0"/>
            <a:r>
              <a:rPr lang="en-GB" dirty="0" smtClean="0"/>
              <a:t>Review of Literature: Student Assessment</a:t>
            </a:r>
            <a:endParaRPr lang="en-GB" dirty="0"/>
          </a:p>
          <a:p>
            <a:pPr eaLnBrk="0" hangingPunct="0"/>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79" name="TextBox 9"/>
          <p:cNvSpPr txBox="1">
            <a:spLocks noChangeArrowheads="1"/>
          </p:cNvSpPr>
          <p:nvPr/>
        </p:nvSpPr>
        <p:spPr bwMode="auto">
          <a:xfrm>
            <a:off x="357188" y="1428750"/>
            <a:ext cx="8429625" cy="4801314"/>
          </a:xfrm>
          <a:prstGeom prst="rect">
            <a:avLst/>
          </a:prstGeom>
          <a:noFill/>
          <a:ln w="9525">
            <a:noFill/>
            <a:miter lim="800000"/>
            <a:headEnd/>
            <a:tailEnd/>
          </a:ln>
        </p:spPr>
        <p:txBody>
          <a:bodyPr>
            <a:spAutoFit/>
          </a:bodyPr>
          <a:lstStyle/>
          <a:p>
            <a:pPr eaLnBrk="0" hangingPunct="0"/>
            <a:r>
              <a:rPr lang="en-GB" dirty="0" err="1" smtClean="0"/>
              <a:t>Falchicov</a:t>
            </a:r>
            <a:r>
              <a:rPr lang="en-GB" dirty="0" smtClean="0"/>
              <a:t> and </a:t>
            </a:r>
            <a:r>
              <a:rPr lang="en-GB" dirty="0" err="1" smtClean="0"/>
              <a:t>Boud</a:t>
            </a:r>
            <a:r>
              <a:rPr lang="en-GB" dirty="0" smtClean="0"/>
              <a:t> (2008) </a:t>
            </a:r>
          </a:p>
          <a:p>
            <a:pPr eaLnBrk="0" hangingPunct="0"/>
            <a:endParaRPr lang="en-GB" b="0" dirty="0" smtClean="0"/>
          </a:p>
          <a:p>
            <a:pPr eaLnBrk="0" hangingPunct="0">
              <a:buFont typeface="Arial" pitchFamily="34" charset="0"/>
              <a:buChar char="•"/>
            </a:pPr>
            <a:r>
              <a:rPr lang="en-GB" b="0" dirty="0" smtClean="0"/>
              <a:t>To what extent do current assessment practices connect with learning after graduation?</a:t>
            </a:r>
          </a:p>
          <a:p>
            <a:pPr eaLnBrk="0" hangingPunct="0"/>
            <a:endParaRPr lang="en-GB" b="0" dirty="0" smtClean="0"/>
          </a:p>
          <a:p>
            <a:pPr eaLnBrk="0" hangingPunct="0">
              <a:buFont typeface="Arial" pitchFamily="34" charset="0"/>
              <a:buChar char="•"/>
            </a:pPr>
            <a:r>
              <a:rPr lang="en-GB" b="0" dirty="0" smtClean="0"/>
              <a:t>As lifelong learning is becoming an aspect of work, there is a need for education to align assessment practice to the requirements for learning in the workplace. </a:t>
            </a:r>
          </a:p>
          <a:p>
            <a:pPr eaLnBrk="0" hangingPunct="0">
              <a:buFont typeface="Arial" pitchFamily="34" charset="0"/>
              <a:buChar char="•"/>
            </a:pPr>
            <a:endParaRPr lang="en-GB" b="0" dirty="0" smtClean="0"/>
          </a:p>
          <a:p>
            <a:pPr eaLnBrk="0" hangingPunct="0">
              <a:buFont typeface="Arial" pitchFamily="34" charset="0"/>
              <a:buChar char="•"/>
            </a:pPr>
            <a:r>
              <a:rPr lang="en-GB" b="0" dirty="0" smtClean="0"/>
              <a:t> There is a new function for assessment, that is, assessment for lifelong learning, in addition to both formative and summative assessment. </a:t>
            </a:r>
          </a:p>
          <a:p>
            <a:pPr eaLnBrk="0" hangingPunct="0"/>
            <a:endParaRPr lang="en-GB" sz="1800" b="0" i="1" dirty="0"/>
          </a:p>
        </p:txBody>
      </p:sp>
      <p:sp>
        <p:nvSpPr>
          <p:cNvPr id="3080" name="TextBox 7"/>
          <p:cNvSpPr txBox="1">
            <a:spLocks noChangeArrowheads="1"/>
          </p:cNvSpPr>
          <p:nvPr/>
        </p:nvSpPr>
        <p:spPr bwMode="auto">
          <a:xfrm>
            <a:off x="2428860" y="214290"/>
            <a:ext cx="7358078" cy="830997"/>
          </a:xfrm>
          <a:prstGeom prst="rect">
            <a:avLst/>
          </a:prstGeom>
          <a:noFill/>
          <a:ln w="9525">
            <a:noFill/>
            <a:miter lim="800000"/>
            <a:headEnd/>
            <a:tailEnd/>
          </a:ln>
        </p:spPr>
        <p:txBody>
          <a:bodyPr wrap="square">
            <a:spAutoFit/>
          </a:bodyPr>
          <a:lstStyle/>
          <a:p>
            <a:pPr eaLnBrk="0" hangingPunct="0"/>
            <a:r>
              <a:rPr lang="en-GB" dirty="0" smtClean="0"/>
              <a:t>Review of Literature: Student Assessment</a:t>
            </a:r>
            <a:endParaRPr lang="en-GB" dirty="0"/>
          </a:p>
          <a:p>
            <a:pPr eaLnBrk="0" hangingPunct="0"/>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3075" name="Picture 3" descr="C:\Documents and Settings\csgibbo1\My Documents\logo"/>
          <p:cNvPicPr>
            <a:picLocks noChangeAspect="1" noChangeArrowheads="1"/>
          </p:cNvPicPr>
          <p:nvPr/>
        </p:nvPicPr>
        <p:blipFill>
          <a:blip r:embed="rId3" cstate="print"/>
          <a:srcRect/>
          <a:stretch>
            <a:fillRect/>
          </a:stretch>
        </p:blipFill>
        <p:spPr bwMode="auto">
          <a:xfrm>
            <a:off x="152400" y="152400"/>
            <a:ext cx="2133600" cy="642938"/>
          </a:xfrm>
          <a:prstGeom prst="rect">
            <a:avLst/>
          </a:prstGeom>
          <a:noFill/>
          <a:ln w="9525">
            <a:noFill/>
            <a:miter lim="800000"/>
            <a:headEnd/>
            <a:tailEnd/>
          </a:ln>
        </p:spPr>
      </p:pic>
      <p:sp>
        <p:nvSpPr>
          <p:cNvPr id="3076"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3077"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3080" name="TextBox 7"/>
          <p:cNvSpPr txBox="1">
            <a:spLocks noChangeArrowheads="1"/>
          </p:cNvSpPr>
          <p:nvPr/>
        </p:nvSpPr>
        <p:spPr bwMode="auto">
          <a:xfrm>
            <a:off x="2428860" y="214290"/>
            <a:ext cx="7358078" cy="830997"/>
          </a:xfrm>
          <a:prstGeom prst="rect">
            <a:avLst/>
          </a:prstGeom>
          <a:noFill/>
          <a:ln w="9525">
            <a:noFill/>
            <a:miter lim="800000"/>
            <a:headEnd/>
            <a:tailEnd/>
          </a:ln>
        </p:spPr>
        <p:txBody>
          <a:bodyPr wrap="square">
            <a:spAutoFit/>
          </a:bodyPr>
          <a:lstStyle/>
          <a:p>
            <a:pPr eaLnBrk="0" hangingPunct="0"/>
            <a:r>
              <a:rPr lang="en-GB" dirty="0" smtClean="0"/>
              <a:t>Review of Literature: Student Assessment</a:t>
            </a:r>
            <a:endParaRPr lang="en-GB" dirty="0"/>
          </a:p>
          <a:p>
            <a:pPr eaLnBrk="0" hangingPunct="0"/>
            <a:endParaRPr lang="en-GB" dirty="0"/>
          </a:p>
        </p:txBody>
      </p:sp>
      <p:sp>
        <p:nvSpPr>
          <p:cNvPr id="13" name="Content Placeholder 12"/>
          <p:cNvSpPr>
            <a:spLocks noGrp="1"/>
          </p:cNvSpPr>
          <p:nvPr>
            <p:ph idx="1"/>
          </p:nvPr>
        </p:nvSpPr>
        <p:spPr>
          <a:xfrm>
            <a:off x="685800" y="1142984"/>
            <a:ext cx="7772400" cy="4953016"/>
          </a:xfrm>
        </p:spPr>
        <p:txBody>
          <a:bodyPr/>
          <a:lstStyle/>
          <a:p>
            <a:r>
              <a:rPr lang="en-GB" sz="2800" dirty="0" smtClean="0"/>
              <a:t>‘Five-Dimensional Framework (5DF) for authentic assessment’ </a:t>
            </a:r>
            <a:r>
              <a:rPr lang="en-GB" sz="1800" i="1" dirty="0" smtClean="0"/>
              <a:t>(</a:t>
            </a:r>
            <a:r>
              <a:rPr lang="en-GB" sz="1800" i="1" dirty="0" err="1" smtClean="0"/>
              <a:t>Gullikers</a:t>
            </a:r>
            <a:r>
              <a:rPr lang="en-GB" sz="1800" i="1" dirty="0" smtClean="0"/>
              <a:t> et al 2008 p.78)</a:t>
            </a:r>
          </a:p>
          <a:p>
            <a:pPr lvl="0"/>
            <a:r>
              <a:rPr lang="en-GB" sz="2800" b="1" dirty="0" smtClean="0"/>
              <a:t>the task </a:t>
            </a:r>
            <a:r>
              <a:rPr lang="en-GB" sz="2800" dirty="0" smtClean="0"/>
              <a:t>(</a:t>
            </a:r>
            <a:r>
              <a:rPr lang="en-GB" dirty="0" smtClean="0"/>
              <a:t> </a:t>
            </a:r>
            <a:r>
              <a:rPr lang="en-GB" sz="2800" dirty="0" smtClean="0"/>
              <a:t>relevant? / transferable?) </a:t>
            </a:r>
          </a:p>
          <a:p>
            <a:pPr lvl="0"/>
            <a:r>
              <a:rPr lang="en-GB" sz="2800" b="1" dirty="0" smtClean="0"/>
              <a:t>the physical context </a:t>
            </a:r>
            <a:r>
              <a:rPr lang="en-GB" sz="2800" dirty="0" smtClean="0"/>
              <a:t>(realistic?) </a:t>
            </a:r>
          </a:p>
          <a:p>
            <a:pPr lvl="0"/>
            <a:r>
              <a:rPr lang="en-GB" sz="2800" b="1" dirty="0" smtClean="0"/>
              <a:t>the social context (</a:t>
            </a:r>
            <a:r>
              <a:rPr lang="en-GB" sz="2800" dirty="0" smtClean="0"/>
              <a:t>teamwork?)</a:t>
            </a:r>
          </a:p>
          <a:p>
            <a:pPr lvl="0"/>
            <a:r>
              <a:rPr lang="en-GB" sz="2800" b="1" dirty="0" smtClean="0"/>
              <a:t>the result/form of assessment</a:t>
            </a:r>
            <a:r>
              <a:rPr lang="en-GB" sz="2800" dirty="0" smtClean="0"/>
              <a:t> (the product that students produce to demonstrate their competence) </a:t>
            </a:r>
            <a:r>
              <a:rPr lang="en-GB" sz="2800" b="1" i="1" dirty="0" smtClean="0"/>
              <a:t>NB. competence is not likely to demonstrable and observable with a single assessment method or task </a:t>
            </a:r>
          </a:p>
          <a:p>
            <a:endParaRPr lang="en-GB" dirty="0" smtClean="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4099"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4100"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4101"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4102"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4103" name="TextBox 7"/>
          <p:cNvSpPr txBox="1">
            <a:spLocks noChangeArrowheads="1"/>
          </p:cNvSpPr>
          <p:nvPr/>
        </p:nvSpPr>
        <p:spPr bwMode="auto">
          <a:xfrm>
            <a:off x="214313" y="1500188"/>
            <a:ext cx="8572500" cy="3786187"/>
          </a:xfrm>
          <a:prstGeom prst="rect">
            <a:avLst/>
          </a:prstGeom>
          <a:noFill/>
          <a:ln w="9525">
            <a:noFill/>
            <a:miter lim="800000"/>
            <a:headEnd/>
            <a:tailEnd/>
          </a:ln>
        </p:spPr>
        <p:txBody>
          <a:bodyPr>
            <a:spAutoFit/>
          </a:bodyPr>
          <a:lstStyle/>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a:p>
            <a:pPr eaLnBrk="0" hangingPunct="0"/>
            <a:endParaRPr lang="en-GB" b="0"/>
          </a:p>
        </p:txBody>
      </p:sp>
      <p:sp>
        <p:nvSpPr>
          <p:cNvPr id="4104" name="Isosceles Triangle 8"/>
          <p:cNvSpPr>
            <a:spLocks noChangeArrowheads="1"/>
          </p:cNvSpPr>
          <p:nvPr/>
        </p:nvSpPr>
        <p:spPr bwMode="auto">
          <a:xfrm>
            <a:off x="3214688" y="2214563"/>
            <a:ext cx="2643187" cy="2428875"/>
          </a:xfrm>
          <a:prstGeom prst="triangle">
            <a:avLst>
              <a:gd name="adj" fmla="val 50000"/>
            </a:avLst>
          </a:prstGeom>
          <a:solidFill>
            <a:schemeClr val="accent1"/>
          </a:solidFill>
          <a:ln w="9525" algn="ctr">
            <a:solidFill>
              <a:schemeClr val="tx1"/>
            </a:solidFill>
            <a:round/>
            <a:headEnd/>
            <a:tailEnd/>
          </a:ln>
        </p:spPr>
        <p:txBody>
          <a:bodyPr/>
          <a:lstStyle/>
          <a:p>
            <a:pPr eaLnBrk="0" hangingPunct="0"/>
            <a:endParaRPr lang="en-US"/>
          </a:p>
        </p:txBody>
      </p:sp>
      <p:sp>
        <p:nvSpPr>
          <p:cNvPr id="4105" name="TextBox 9"/>
          <p:cNvSpPr txBox="1">
            <a:spLocks noChangeArrowheads="1"/>
          </p:cNvSpPr>
          <p:nvPr/>
        </p:nvSpPr>
        <p:spPr bwMode="auto">
          <a:xfrm>
            <a:off x="3143250" y="1643063"/>
            <a:ext cx="2786063" cy="523875"/>
          </a:xfrm>
          <a:prstGeom prst="rect">
            <a:avLst/>
          </a:prstGeom>
          <a:noFill/>
          <a:ln w="9525">
            <a:noFill/>
            <a:miter lim="800000"/>
            <a:headEnd/>
            <a:tailEnd/>
          </a:ln>
        </p:spPr>
        <p:txBody>
          <a:bodyPr>
            <a:spAutoFit/>
          </a:bodyPr>
          <a:lstStyle/>
          <a:p>
            <a:pPr algn="ctr" eaLnBrk="0" hangingPunct="0"/>
            <a:r>
              <a:rPr lang="en-GB" sz="2800"/>
              <a:t>Students</a:t>
            </a:r>
          </a:p>
        </p:txBody>
      </p:sp>
      <p:sp>
        <p:nvSpPr>
          <p:cNvPr id="4106" name="TextBox 10"/>
          <p:cNvSpPr txBox="1">
            <a:spLocks noChangeArrowheads="1"/>
          </p:cNvSpPr>
          <p:nvPr/>
        </p:nvSpPr>
        <p:spPr bwMode="auto">
          <a:xfrm>
            <a:off x="5929313" y="4286250"/>
            <a:ext cx="2643187" cy="523875"/>
          </a:xfrm>
          <a:prstGeom prst="rect">
            <a:avLst/>
          </a:prstGeom>
          <a:noFill/>
          <a:ln w="9525">
            <a:noFill/>
            <a:miter lim="800000"/>
            <a:headEnd/>
            <a:tailEnd/>
          </a:ln>
        </p:spPr>
        <p:txBody>
          <a:bodyPr>
            <a:spAutoFit/>
          </a:bodyPr>
          <a:lstStyle/>
          <a:p>
            <a:pPr eaLnBrk="0" hangingPunct="0"/>
            <a:r>
              <a:rPr lang="en-GB" sz="2800"/>
              <a:t>Lecturers</a:t>
            </a:r>
          </a:p>
        </p:txBody>
      </p:sp>
      <p:sp>
        <p:nvSpPr>
          <p:cNvPr id="4107" name="TextBox 11"/>
          <p:cNvSpPr txBox="1">
            <a:spLocks noChangeArrowheads="1"/>
          </p:cNvSpPr>
          <p:nvPr/>
        </p:nvSpPr>
        <p:spPr bwMode="auto">
          <a:xfrm>
            <a:off x="1285875" y="4286250"/>
            <a:ext cx="2071688" cy="523875"/>
          </a:xfrm>
          <a:prstGeom prst="rect">
            <a:avLst/>
          </a:prstGeom>
          <a:noFill/>
          <a:ln w="9525">
            <a:noFill/>
            <a:miter lim="800000"/>
            <a:headEnd/>
            <a:tailEnd/>
          </a:ln>
        </p:spPr>
        <p:txBody>
          <a:bodyPr>
            <a:spAutoFit/>
          </a:bodyPr>
          <a:lstStyle/>
          <a:p>
            <a:pPr eaLnBrk="0" hangingPunct="0"/>
            <a:r>
              <a:rPr lang="en-GB" sz="2800"/>
              <a:t>Assessors</a:t>
            </a:r>
          </a:p>
        </p:txBody>
      </p:sp>
      <p:sp>
        <p:nvSpPr>
          <p:cNvPr id="4108" name="TextBox 12"/>
          <p:cNvSpPr txBox="1">
            <a:spLocks noChangeArrowheads="1"/>
          </p:cNvSpPr>
          <p:nvPr/>
        </p:nvSpPr>
        <p:spPr bwMode="auto">
          <a:xfrm>
            <a:off x="3071813" y="3143250"/>
            <a:ext cx="2857500" cy="954088"/>
          </a:xfrm>
          <a:prstGeom prst="rect">
            <a:avLst/>
          </a:prstGeom>
          <a:noFill/>
          <a:ln w="9525">
            <a:noFill/>
            <a:miter lim="800000"/>
            <a:headEnd/>
            <a:tailEnd/>
          </a:ln>
        </p:spPr>
        <p:txBody>
          <a:bodyPr>
            <a:spAutoFit/>
          </a:bodyPr>
          <a:lstStyle/>
          <a:p>
            <a:pPr algn="ctr" eaLnBrk="0" hangingPunct="0"/>
            <a:r>
              <a:rPr lang="en-GB" sz="2800">
                <a:solidFill>
                  <a:srgbClr val="000099"/>
                </a:solidFill>
              </a:rPr>
              <a:t>Questionnaires</a:t>
            </a:r>
          </a:p>
          <a:p>
            <a:pPr algn="ctr" eaLnBrk="0" hangingPunct="0"/>
            <a:r>
              <a:rPr lang="en-GB" sz="2800">
                <a:solidFill>
                  <a:srgbClr val="000099"/>
                </a:solidFill>
              </a:rPr>
              <a:t>Focus Groups</a:t>
            </a:r>
          </a:p>
        </p:txBody>
      </p:sp>
      <p:sp>
        <p:nvSpPr>
          <p:cNvPr id="4109" name="TextBox 13"/>
          <p:cNvSpPr txBox="1">
            <a:spLocks noChangeArrowheads="1"/>
          </p:cNvSpPr>
          <p:nvPr/>
        </p:nvSpPr>
        <p:spPr bwMode="auto">
          <a:xfrm>
            <a:off x="3071813" y="285750"/>
            <a:ext cx="6072187" cy="892175"/>
          </a:xfrm>
          <a:prstGeom prst="rect">
            <a:avLst/>
          </a:prstGeom>
          <a:noFill/>
          <a:ln w="9525">
            <a:noFill/>
            <a:miter lim="800000"/>
            <a:headEnd/>
            <a:tailEnd/>
          </a:ln>
        </p:spPr>
        <p:txBody>
          <a:bodyPr>
            <a:spAutoFit/>
          </a:bodyPr>
          <a:lstStyle/>
          <a:p>
            <a:pPr algn="ctr" eaLnBrk="0" hangingPunct="0"/>
            <a:r>
              <a:rPr lang="en-GB" sz="2800"/>
              <a:t>Methodology: Triangulation Study</a:t>
            </a:r>
          </a:p>
          <a:p>
            <a:pPr eaLnBrk="0" hangingPunct="0"/>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838200"/>
            <a:ext cx="9144000" cy="152400"/>
          </a:xfrm>
          <a:prstGeom prst="rect">
            <a:avLst/>
          </a:prstGeom>
          <a:solidFill>
            <a:srgbClr val="99CC33"/>
          </a:solidFill>
          <a:ln w="9525">
            <a:noFill/>
            <a:miter lim="800000"/>
            <a:headEnd/>
            <a:tailEnd/>
          </a:ln>
        </p:spPr>
        <p:txBody>
          <a:bodyPr wrap="none" anchor="ctr"/>
          <a:lstStyle/>
          <a:p>
            <a:pPr eaLnBrk="0" hangingPunct="0"/>
            <a:endParaRPr lang="en-US"/>
          </a:p>
        </p:txBody>
      </p:sp>
      <p:pic>
        <p:nvPicPr>
          <p:cNvPr id="5123" name="Picture 3" descr="C:\Documents and Settings\csgibbo1\My Documents\logo"/>
          <p:cNvPicPr>
            <a:picLocks noChangeAspect="1" noChangeArrowheads="1"/>
          </p:cNvPicPr>
          <p:nvPr/>
        </p:nvPicPr>
        <p:blipFill>
          <a:blip r:embed="rId2" cstate="print"/>
          <a:srcRect/>
          <a:stretch>
            <a:fillRect/>
          </a:stretch>
        </p:blipFill>
        <p:spPr bwMode="auto">
          <a:xfrm>
            <a:off x="152400" y="152400"/>
            <a:ext cx="2133600" cy="642938"/>
          </a:xfrm>
          <a:prstGeom prst="rect">
            <a:avLst/>
          </a:prstGeom>
          <a:noFill/>
          <a:ln w="9525">
            <a:noFill/>
            <a:miter lim="800000"/>
            <a:headEnd/>
            <a:tailEnd/>
          </a:ln>
        </p:spPr>
      </p:pic>
      <p:sp>
        <p:nvSpPr>
          <p:cNvPr id="5124" name="Rectangle 6"/>
          <p:cNvSpPr>
            <a:spLocks noChangeArrowheads="1"/>
          </p:cNvSpPr>
          <p:nvPr/>
        </p:nvSpPr>
        <p:spPr bwMode="auto">
          <a:xfrm>
            <a:off x="0" y="6319838"/>
            <a:ext cx="9144000" cy="152400"/>
          </a:xfrm>
          <a:prstGeom prst="rect">
            <a:avLst/>
          </a:prstGeom>
          <a:solidFill>
            <a:srgbClr val="A0124E"/>
          </a:solidFill>
          <a:ln w="9525">
            <a:noFill/>
            <a:miter lim="800000"/>
            <a:headEnd/>
            <a:tailEnd/>
          </a:ln>
        </p:spPr>
        <p:txBody>
          <a:bodyPr wrap="none" anchor="ctr"/>
          <a:lstStyle/>
          <a:p>
            <a:pPr eaLnBrk="0" hangingPunct="0"/>
            <a:endParaRPr lang="en-US"/>
          </a:p>
        </p:txBody>
      </p:sp>
      <p:sp>
        <p:nvSpPr>
          <p:cNvPr id="5125" name="Text Box 7"/>
          <p:cNvSpPr txBox="1">
            <a:spLocks noChangeArrowheads="1"/>
          </p:cNvSpPr>
          <p:nvPr/>
        </p:nvSpPr>
        <p:spPr bwMode="auto">
          <a:xfrm>
            <a:off x="0" y="6548438"/>
            <a:ext cx="9144000" cy="304800"/>
          </a:xfrm>
          <a:prstGeom prst="rect">
            <a:avLst/>
          </a:prstGeom>
          <a:noFill/>
          <a:ln w="9525">
            <a:noFill/>
            <a:miter lim="800000"/>
            <a:headEnd/>
            <a:tailEnd/>
          </a:ln>
        </p:spPr>
        <p:txBody>
          <a:bodyPr>
            <a:spAutoFit/>
          </a:bodyPr>
          <a:lstStyle/>
          <a:p>
            <a:pPr algn="ctr" eaLnBrk="0" hangingPunct="0">
              <a:spcBef>
                <a:spcPct val="50000"/>
              </a:spcBef>
            </a:pPr>
            <a:r>
              <a:rPr lang="en-GB" sz="1400" b="0"/>
              <a:t>www.bradford.ac.uk</a:t>
            </a:r>
            <a:endParaRPr lang="en-GB" b="0"/>
          </a:p>
        </p:txBody>
      </p:sp>
      <p:sp>
        <p:nvSpPr>
          <p:cNvPr id="5126" name="Text Box 8"/>
          <p:cNvSpPr txBox="1">
            <a:spLocks noChangeArrowheads="1"/>
          </p:cNvSpPr>
          <p:nvPr/>
        </p:nvSpPr>
        <p:spPr bwMode="auto">
          <a:xfrm>
            <a:off x="381000" y="1676400"/>
            <a:ext cx="8305800" cy="1138238"/>
          </a:xfrm>
          <a:prstGeom prst="rect">
            <a:avLst/>
          </a:prstGeom>
          <a:noFill/>
          <a:ln w="9525">
            <a:noFill/>
            <a:miter lim="800000"/>
            <a:headEnd/>
            <a:tailEnd/>
          </a:ln>
        </p:spPr>
        <p:txBody>
          <a:bodyPr>
            <a:spAutoFit/>
          </a:bodyPr>
          <a:lstStyle/>
          <a:p>
            <a:pPr eaLnBrk="0" hangingPunct="0"/>
            <a:endParaRPr lang="en-GB" sz="2200" b="0"/>
          </a:p>
          <a:p>
            <a:pPr eaLnBrk="0" hangingPunct="0"/>
            <a:endParaRPr lang="en-GB" sz="2200" b="0"/>
          </a:p>
          <a:p>
            <a:pPr eaLnBrk="0" hangingPunct="0"/>
            <a:endParaRPr lang="en-GB" b="0"/>
          </a:p>
        </p:txBody>
      </p:sp>
      <p:sp>
        <p:nvSpPr>
          <p:cNvPr id="5127" name="Text Box 9"/>
          <p:cNvSpPr txBox="1">
            <a:spLocks noChangeArrowheads="1"/>
          </p:cNvSpPr>
          <p:nvPr/>
        </p:nvSpPr>
        <p:spPr bwMode="auto">
          <a:xfrm>
            <a:off x="2714625" y="304800"/>
            <a:ext cx="6200775" cy="523220"/>
          </a:xfrm>
          <a:prstGeom prst="rect">
            <a:avLst/>
          </a:prstGeom>
          <a:noFill/>
          <a:ln w="9525">
            <a:noFill/>
            <a:miter lim="800000"/>
            <a:headEnd/>
            <a:tailEnd/>
          </a:ln>
        </p:spPr>
        <p:txBody>
          <a:bodyPr>
            <a:spAutoFit/>
          </a:bodyPr>
          <a:lstStyle/>
          <a:p>
            <a:pPr algn="ctr" eaLnBrk="0" hangingPunct="0">
              <a:spcBef>
                <a:spcPct val="50000"/>
              </a:spcBef>
            </a:pPr>
            <a:r>
              <a:rPr lang="en-GB" sz="2800" dirty="0"/>
              <a:t>Breakdown of </a:t>
            </a:r>
            <a:r>
              <a:rPr lang="en-GB" sz="2800" dirty="0" smtClean="0"/>
              <a:t>Focus </a:t>
            </a:r>
            <a:r>
              <a:rPr lang="en-GB" sz="2800" dirty="0"/>
              <a:t>Groups</a:t>
            </a:r>
            <a:endParaRPr lang="en-GB" dirty="0"/>
          </a:p>
        </p:txBody>
      </p:sp>
      <p:graphicFrame>
        <p:nvGraphicFramePr>
          <p:cNvPr id="10" name="Table 9"/>
          <p:cNvGraphicFramePr>
            <a:graphicFrameLocks noGrp="1"/>
          </p:cNvGraphicFramePr>
          <p:nvPr/>
        </p:nvGraphicFramePr>
        <p:xfrm>
          <a:off x="428598" y="1397000"/>
          <a:ext cx="8429682" cy="3672840"/>
        </p:xfrm>
        <a:graphic>
          <a:graphicData uri="http://schemas.openxmlformats.org/drawingml/2006/table">
            <a:tbl>
              <a:tblPr firstRow="1" bandRow="1">
                <a:tableStyleId>{5C22544A-7EE6-4342-B048-85BDC9FD1C3A}</a:tableStyleId>
              </a:tblPr>
              <a:tblGrid>
                <a:gridCol w="1404947"/>
                <a:gridCol w="1404947"/>
                <a:gridCol w="1404947"/>
                <a:gridCol w="1404947"/>
                <a:gridCol w="1404947"/>
                <a:gridCol w="1404947"/>
              </a:tblGrid>
              <a:tr h="370840">
                <a:tc>
                  <a:txBody>
                    <a:bodyPr/>
                    <a:lstStyle/>
                    <a:p>
                      <a:endParaRPr lang="en-GB" dirty="0"/>
                    </a:p>
                  </a:txBody>
                  <a:tcPr/>
                </a:tc>
                <a:tc>
                  <a:txBody>
                    <a:bodyPr/>
                    <a:lstStyle/>
                    <a:p>
                      <a:r>
                        <a:rPr lang="en-GB" dirty="0" smtClean="0"/>
                        <a:t>1</a:t>
                      </a:r>
                      <a:r>
                        <a:rPr lang="en-GB" baseline="30000" dirty="0" smtClean="0"/>
                        <a:t>st</a:t>
                      </a:r>
                      <a:r>
                        <a:rPr lang="en-GB" dirty="0" smtClean="0"/>
                        <a:t> Year</a:t>
                      </a:r>
                      <a:r>
                        <a:rPr lang="en-GB" baseline="0" dirty="0" smtClean="0"/>
                        <a:t> Students</a:t>
                      </a:r>
                      <a:endParaRPr lang="en-GB" dirty="0"/>
                    </a:p>
                  </a:txBody>
                  <a:tcPr/>
                </a:tc>
                <a:tc>
                  <a:txBody>
                    <a:bodyPr/>
                    <a:lstStyle/>
                    <a:p>
                      <a:r>
                        <a:rPr lang="en-GB" dirty="0" smtClean="0"/>
                        <a:t>2nd </a:t>
                      </a:r>
                      <a:r>
                        <a:rPr lang="en-GB" baseline="0" dirty="0" smtClean="0"/>
                        <a:t>Year Students</a:t>
                      </a:r>
                      <a:endParaRPr lang="en-GB" dirty="0"/>
                    </a:p>
                  </a:txBody>
                  <a:tcPr/>
                </a:tc>
                <a:tc>
                  <a:txBody>
                    <a:bodyPr/>
                    <a:lstStyle/>
                    <a:p>
                      <a:r>
                        <a:rPr lang="en-GB" dirty="0" smtClean="0"/>
                        <a:t>3</a:t>
                      </a:r>
                      <a:r>
                        <a:rPr lang="en-GB" baseline="30000" dirty="0" smtClean="0"/>
                        <a:t>rd</a:t>
                      </a:r>
                      <a:r>
                        <a:rPr lang="en-GB" dirty="0" smtClean="0"/>
                        <a:t> Year Students</a:t>
                      </a:r>
                      <a:endParaRPr lang="en-GB" dirty="0"/>
                    </a:p>
                  </a:txBody>
                  <a:tcPr/>
                </a:tc>
                <a:tc>
                  <a:txBody>
                    <a:bodyPr/>
                    <a:lstStyle/>
                    <a:p>
                      <a:r>
                        <a:rPr lang="en-GB" dirty="0" smtClean="0"/>
                        <a:t>Academic</a:t>
                      </a:r>
                      <a:r>
                        <a:rPr lang="en-GB" baseline="0" dirty="0" smtClean="0"/>
                        <a:t> Staff</a:t>
                      </a:r>
                      <a:endParaRPr lang="en-GB" dirty="0"/>
                    </a:p>
                  </a:txBody>
                  <a:tcPr/>
                </a:tc>
                <a:tc>
                  <a:txBody>
                    <a:bodyPr/>
                    <a:lstStyle/>
                    <a:p>
                      <a:r>
                        <a:rPr lang="en-GB" dirty="0" smtClean="0"/>
                        <a:t>Practice Assessors</a:t>
                      </a:r>
                      <a:endParaRPr lang="en-GB" dirty="0"/>
                    </a:p>
                  </a:txBody>
                  <a:tcPr/>
                </a:tc>
              </a:tr>
              <a:tr h="370840">
                <a:tc>
                  <a:txBody>
                    <a:bodyPr/>
                    <a:lstStyle/>
                    <a:p>
                      <a:r>
                        <a:rPr lang="en-GB" dirty="0" smtClean="0"/>
                        <a:t>Midwifery</a:t>
                      </a:r>
                      <a:endParaRPr lang="en-GB" dirty="0"/>
                    </a:p>
                  </a:txBody>
                  <a:tcPr/>
                </a:tc>
                <a:tc>
                  <a:txBody>
                    <a:bodyPr/>
                    <a:lstStyle/>
                    <a:p>
                      <a:r>
                        <a:rPr lang="en-GB" dirty="0" smtClean="0"/>
                        <a:t>0</a:t>
                      </a:r>
                      <a:endParaRPr lang="en-GB" dirty="0"/>
                    </a:p>
                  </a:txBody>
                  <a:tcPr/>
                </a:tc>
                <a:tc>
                  <a:txBody>
                    <a:bodyPr/>
                    <a:lstStyle/>
                    <a:p>
                      <a:r>
                        <a:rPr lang="en-GB" dirty="0" smtClean="0"/>
                        <a:t>0</a:t>
                      </a:r>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r>
                        <a:rPr lang="en-GB" dirty="0" smtClean="0"/>
                        <a:t>6</a:t>
                      </a:r>
                      <a:endParaRPr lang="en-GB" dirty="0"/>
                    </a:p>
                  </a:txBody>
                  <a:tcPr/>
                </a:tc>
              </a:tr>
              <a:tr h="370840">
                <a:tc>
                  <a:txBody>
                    <a:bodyPr/>
                    <a:lstStyle/>
                    <a:p>
                      <a:r>
                        <a:rPr lang="en-GB" dirty="0" smtClean="0"/>
                        <a:t>Nursing</a:t>
                      </a:r>
                      <a:endParaRPr lang="en-GB" dirty="0"/>
                    </a:p>
                  </a:txBody>
                  <a:tcPr/>
                </a:tc>
                <a:tc>
                  <a:txBody>
                    <a:bodyPr/>
                    <a:lstStyle/>
                    <a:p>
                      <a:r>
                        <a:rPr lang="en-GB" dirty="0" smtClean="0"/>
                        <a:t>2</a:t>
                      </a:r>
                      <a:endParaRPr lang="en-GB" dirty="0"/>
                    </a:p>
                  </a:txBody>
                  <a:tcPr/>
                </a:tc>
                <a:tc>
                  <a:txBody>
                    <a:bodyPr/>
                    <a:lstStyle/>
                    <a:p>
                      <a:r>
                        <a:rPr lang="en-GB" dirty="0" smtClean="0"/>
                        <a:t>3</a:t>
                      </a:r>
                      <a:endParaRPr lang="en-GB" dirty="0"/>
                    </a:p>
                  </a:txBody>
                  <a:tcPr/>
                </a:tc>
                <a:tc>
                  <a:txBody>
                    <a:bodyPr/>
                    <a:lstStyle/>
                    <a:p>
                      <a:r>
                        <a:rPr lang="en-GB" dirty="0" smtClean="0"/>
                        <a:t>5</a:t>
                      </a:r>
                      <a:endParaRPr lang="en-GB" dirty="0"/>
                    </a:p>
                  </a:txBody>
                  <a:tcPr/>
                </a:tc>
                <a:tc>
                  <a:txBody>
                    <a:bodyPr/>
                    <a:lstStyle/>
                    <a:p>
                      <a:r>
                        <a:rPr lang="en-GB" dirty="0" smtClean="0"/>
                        <a:t>4</a:t>
                      </a:r>
                      <a:endParaRPr lang="en-GB" dirty="0"/>
                    </a:p>
                  </a:txBody>
                  <a:tcPr/>
                </a:tc>
                <a:tc>
                  <a:txBody>
                    <a:bodyPr/>
                    <a:lstStyle/>
                    <a:p>
                      <a:endParaRPr lang="en-GB"/>
                    </a:p>
                  </a:txBody>
                  <a:tcPr/>
                </a:tc>
              </a:tr>
              <a:tr h="370840">
                <a:tc>
                  <a:txBody>
                    <a:bodyPr/>
                    <a:lstStyle/>
                    <a:p>
                      <a:r>
                        <a:rPr lang="en-GB" dirty="0" smtClean="0"/>
                        <a:t>Occupational Therapy</a:t>
                      </a:r>
                      <a:endParaRPr lang="en-GB" dirty="0"/>
                    </a:p>
                  </a:txBody>
                  <a:tcPr/>
                </a:tc>
                <a:tc>
                  <a:txBody>
                    <a:bodyPr/>
                    <a:lstStyle/>
                    <a:p>
                      <a:r>
                        <a:rPr lang="en-GB" dirty="0" smtClean="0"/>
                        <a:t>0</a:t>
                      </a:r>
                      <a:endParaRPr lang="en-GB" dirty="0"/>
                    </a:p>
                  </a:txBody>
                  <a:tcPr/>
                </a:tc>
                <a:tc>
                  <a:txBody>
                    <a:bodyPr/>
                    <a:lstStyle/>
                    <a:p>
                      <a:r>
                        <a:rPr lang="en-GB" dirty="0" smtClean="0"/>
                        <a:t>0</a:t>
                      </a:r>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r>
                        <a:rPr lang="en-GB" dirty="0" smtClean="0"/>
                        <a:t>1</a:t>
                      </a:r>
                      <a:endParaRPr lang="en-GB" dirty="0"/>
                    </a:p>
                  </a:txBody>
                  <a:tcPr/>
                </a:tc>
              </a:tr>
              <a:tr h="370840">
                <a:tc>
                  <a:txBody>
                    <a:bodyPr/>
                    <a:lstStyle/>
                    <a:p>
                      <a:r>
                        <a:rPr lang="en-GB" dirty="0" smtClean="0"/>
                        <a:t>Physiotherapy</a:t>
                      </a:r>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r>
              <a:tr h="370840">
                <a:tc>
                  <a:txBody>
                    <a:bodyPr/>
                    <a:lstStyle/>
                    <a:p>
                      <a:r>
                        <a:rPr lang="en-GB" dirty="0" smtClean="0"/>
                        <a:t>Radiography</a:t>
                      </a: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c>
                  <a:txBody>
                    <a:bodyPr/>
                    <a:lstStyle/>
                    <a:p>
                      <a:r>
                        <a:rPr lang="en-GB" dirty="0" smtClean="0"/>
                        <a:t>2</a:t>
                      </a: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r>
              <a:tr h="370840">
                <a:tc>
                  <a:txBody>
                    <a:bodyPr/>
                    <a:lstStyle/>
                    <a:p>
                      <a:r>
                        <a:rPr lang="en-GB" dirty="0" smtClean="0"/>
                        <a:t>Total:</a:t>
                      </a:r>
                      <a:endParaRPr lang="en-GB" dirty="0"/>
                    </a:p>
                  </a:txBody>
                  <a:tcPr/>
                </a:tc>
                <a:tc>
                  <a:txBody>
                    <a:bodyPr/>
                    <a:lstStyle/>
                    <a:p>
                      <a:r>
                        <a:rPr lang="en-GB" dirty="0" smtClean="0"/>
                        <a:t>3</a:t>
                      </a:r>
                      <a:endParaRPr lang="en-GB" dirty="0"/>
                    </a:p>
                  </a:txBody>
                  <a:tcPr/>
                </a:tc>
                <a:tc>
                  <a:txBody>
                    <a:bodyPr/>
                    <a:lstStyle/>
                    <a:p>
                      <a:r>
                        <a:rPr lang="en-GB" dirty="0" smtClean="0"/>
                        <a:t>4</a:t>
                      </a:r>
                      <a:endParaRPr lang="en-GB" dirty="0"/>
                    </a:p>
                  </a:txBody>
                  <a:tcPr/>
                </a:tc>
                <a:tc>
                  <a:txBody>
                    <a:bodyPr/>
                    <a:lstStyle/>
                    <a:p>
                      <a:r>
                        <a:rPr lang="en-GB" dirty="0" smtClean="0"/>
                        <a:t>7</a:t>
                      </a:r>
                      <a:endParaRPr lang="en-GB" dirty="0"/>
                    </a:p>
                  </a:txBody>
                  <a:tcPr/>
                </a:tc>
                <a:tc>
                  <a:txBody>
                    <a:bodyPr/>
                    <a:lstStyle/>
                    <a:p>
                      <a:r>
                        <a:rPr lang="en-GB" dirty="0" smtClean="0"/>
                        <a:t>8</a:t>
                      </a:r>
                      <a:endParaRPr lang="en-GB" dirty="0"/>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2726</TotalTime>
  <Words>1594</Words>
  <Application>Microsoft Office PowerPoint</Application>
  <PresentationFormat>Overhead</PresentationFormat>
  <Paragraphs>235</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University of Bradford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University Administration</dc:creator>
  <cp:lastModifiedBy> </cp:lastModifiedBy>
  <cp:revision>432</cp:revision>
  <cp:lastPrinted>2002-09-18T10:36:49Z</cp:lastPrinted>
  <dcterms:created xsi:type="dcterms:W3CDTF">2001-03-23T15:48:17Z</dcterms:created>
  <dcterms:modified xsi:type="dcterms:W3CDTF">2010-03-03T22:36:09Z</dcterms:modified>
</cp:coreProperties>
</file>