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commentAuthors.xml" ContentType="application/vnd.openxmlformats-officedocument.presentationml.commentAuthors+xml"/>
  <Default Extension="gif" ContentType="image/gif"/>
  <Override PartName="/ppt/comments/comment1.xml" ContentType="application/vnd.openxmlformats-officedocument.presentationml.comments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emf" ContentType="image/x-emf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0"/>
  </p:notesMasterIdLst>
  <p:handoutMasterIdLst>
    <p:handoutMasterId r:id="rId41"/>
  </p:handoutMasterIdLst>
  <p:sldIdLst>
    <p:sldId id="300" r:id="rId2"/>
    <p:sldId id="302" r:id="rId3"/>
    <p:sldId id="304" r:id="rId4"/>
    <p:sldId id="336" r:id="rId5"/>
    <p:sldId id="337" r:id="rId6"/>
    <p:sldId id="339" r:id="rId7"/>
    <p:sldId id="338" r:id="rId8"/>
    <p:sldId id="349" r:id="rId9"/>
    <p:sldId id="326" r:id="rId10"/>
    <p:sldId id="325" r:id="rId11"/>
    <p:sldId id="350" r:id="rId12"/>
    <p:sldId id="351" r:id="rId13"/>
    <p:sldId id="352" r:id="rId14"/>
    <p:sldId id="353" r:id="rId15"/>
    <p:sldId id="354" r:id="rId16"/>
    <p:sldId id="355" r:id="rId17"/>
    <p:sldId id="356" r:id="rId18"/>
    <p:sldId id="341" r:id="rId19"/>
    <p:sldId id="329" r:id="rId20"/>
    <p:sldId id="330" r:id="rId21"/>
    <p:sldId id="342" r:id="rId22"/>
    <p:sldId id="343" r:id="rId23"/>
    <p:sldId id="331" r:id="rId24"/>
    <p:sldId id="344" r:id="rId25"/>
    <p:sldId id="346" r:id="rId26"/>
    <p:sldId id="333" r:id="rId27"/>
    <p:sldId id="347" r:id="rId28"/>
    <p:sldId id="357" r:id="rId29"/>
    <p:sldId id="348" r:id="rId30"/>
    <p:sldId id="359" r:id="rId31"/>
    <p:sldId id="360" r:id="rId32"/>
    <p:sldId id="362" r:id="rId33"/>
    <p:sldId id="361" r:id="rId34"/>
    <p:sldId id="334" r:id="rId35"/>
    <p:sldId id="321" r:id="rId36"/>
    <p:sldId id="345" r:id="rId37"/>
    <p:sldId id="340" r:id="rId38"/>
    <p:sldId id="320" r:id="rId39"/>
  </p:sldIdLst>
  <p:sldSz cx="9144000" cy="6858000" type="screen4x3"/>
  <p:notesSz cx="6794500" cy="9906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 " initials="MSOffice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98989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>
        <p:scale>
          <a:sx n="90" d="100"/>
          <a:sy n="90" d="100"/>
        </p:scale>
        <p:origin x="-594" y="-3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commentAuthors" Target="commentAuthor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notesMaster" Target="notesMasters/notesMaster1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0" dt="2008-09-02T16:18:13.046" idx="1">
    <p:pos x="10" y="10"/>
    <p:text/>
  </p:cm>
</p:cmLst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44283" cy="495300"/>
          </a:xfrm>
          <a:prstGeom prst="rect">
            <a:avLst/>
          </a:prstGeom>
        </p:spPr>
        <p:txBody>
          <a:bodyPr vert="horz" lIns="91851" tIns="45926" rIns="91851" bIns="45926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48645" y="1"/>
            <a:ext cx="2944283" cy="495300"/>
          </a:xfrm>
          <a:prstGeom prst="rect">
            <a:avLst/>
          </a:prstGeom>
        </p:spPr>
        <p:txBody>
          <a:bodyPr vert="horz" lIns="91851" tIns="45926" rIns="91851" bIns="45926" rtlCol="0"/>
          <a:lstStyle>
            <a:lvl1pPr algn="r">
              <a:defRPr sz="1200"/>
            </a:lvl1pPr>
          </a:lstStyle>
          <a:p>
            <a:fld id="{C095D710-4EAD-4C80-AFFD-BD48754509EE}" type="datetimeFigureOut">
              <a:rPr lang="en-US" smtClean="0"/>
              <a:pPr/>
              <a:t>3/8/2010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08981"/>
            <a:ext cx="2944283" cy="495300"/>
          </a:xfrm>
          <a:prstGeom prst="rect">
            <a:avLst/>
          </a:prstGeom>
        </p:spPr>
        <p:txBody>
          <a:bodyPr vert="horz" lIns="91851" tIns="45926" rIns="91851" bIns="45926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48645" y="9408981"/>
            <a:ext cx="2944283" cy="495300"/>
          </a:xfrm>
          <a:prstGeom prst="rect">
            <a:avLst/>
          </a:prstGeom>
        </p:spPr>
        <p:txBody>
          <a:bodyPr vert="horz" lIns="91851" tIns="45926" rIns="91851" bIns="45926" rtlCol="0" anchor="b"/>
          <a:lstStyle>
            <a:lvl1pPr algn="r">
              <a:defRPr sz="1200"/>
            </a:lvl1pPr>
          </a:lstStyle>
          <a:p>
            <a:fld id="{9586F7AF-D14E-4D35-8CC2-6BC8EBB8DA74}" type="slidenum">
              <a:rPr lang="en-GB" smtClean="0"/>
              <a:pPr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4813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48100" y="0"/>
            <a:ext cx="2944813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1C913A7-E398-4839-AACB-82F9F1A7E2AA}" type="datetimeFigureOut">
              <a:rPr lang="en-US" smtClean="0"/>
              <a:pPr/>
              <a:t>3/8/2010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20750" y="742950"/>
            <a:ext cx="4953000" cy="3714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450" y="4705350"/>
            <a:ext cx="5435600" cy="44577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09113"/>
            <a:ext cx="2944813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48100" y="9409113"/>
            <a:ext cx="2944813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CAB045B-BEB0-4700-8ECC-57892732EE35}" type="slidenum">
              <a:rPr lang="en-GB" smtClean="0"/>
              <a:pPr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EACABD-1E3C-4DA0-A703-A9BC5EA4577B}" type="slidenum">
              <a:rPr lang="en-GB" smtClean="0"/>
              <a:pPr/>
              <a:t>11</a:t>
            </a:fld>
            <a:endParaRPr lang="en-GB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AB045B-BEB0-4700-8ECC-57892732EE35}" type="slidenum">
              <a:rPr lang="en-GB" smtClean="0"/>
              <a:pPr/>
              <a:t>32</a:t>
            </a:fld>
            <a:endParaRPr lang="en-GB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AB045B-BEB0-4700-8ECC-57892732EE35}" type="slidenum">
              <a:rPr lang="en-GB" smtClean="0"/>
              <a:pPr/>
              <a:t>33</a:t>
            </a:fld>
            <a:endParaRPr lang="en-GB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AB045B-BEB0-4700-8ECC-57892732EE35}" type="slidenum">
              <a:rPr lang="en-GB" smtClean="0"/>
              <a:pPr/>
              <a:t>34</a:t>
            </a:fld>
            <a:endParaRPr lang="en-GB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EACABD-1E3C-4DA0-A703-A9BC5EA4577B}" type="slidenum">
              <a:rPr lang="en-GB" smtClean="0"/>
              <a:pPr/>
              <a:t>12</a:t>
            </a:fld>
            <a:endParaRPr lang="en-GB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EACABD-1E3C-4DA0-A703-A9BC5EA4577B}" type="slidenum">
              <a:rPr lang="en-GB" smtClean="0"/>
              <a:pPr/>
              <a:t>13</a:t>
            </a:fld>
            <a:endParaRPr lang="en-GB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EACABD-1E3C-4DA0-A703-A9BC5EA4577B}" type="slidenum">
              <a:rPr lang="en-GB" smtClean="0"/>
              <a:pPr/>
              <a:t>14</a:t>
            </a:fld>
            <a:endParaRPr lang="en-GB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EACABD-1E3C-4DA0-A703-A9BC5EA4577B}" type="slidenum">
              <a:rPr lang="en-GB" smtClean="0"/>
              <a:pPr/>
              <a:t>15</a:t>
            </a:fld>
            <a:endParaRPr lang="en-GB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EACABD-1E3C-4DA0-A703-A9BC5EA4577B}" type="slidenum">
              <a:rPr lang="en-GB" smtClean="0"/>
              <a:pPr/>
              <a:t>16</a:t>
            </a:fld>
            <a:endParaRPr lang="en-GB"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EACABD-1E3C-4DA0-A703-A9BC5EA4577B}" type="slidenum">
              <a:rPr lang="en-GB" smtClean="0"/>
              <a:pPr/>
              <a:t>17</a:t>
            </a:fld>
            <a:endParaRPr lang="en-GB"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AB045B-BEB0-4700-8ECC-57892732EE35}" type="slidenum">
              <a:rPr lang="en-GB" smtClean="0"/>
              <a:pPr/>
              <a:t>30</a:t>
            </a:fld>
            <a:endParaRPr lang="en-GB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AB045B-BEB0-4700-8ECC-57892732EE35}" type="slidenum">
              <a:rPr lang="en-GB" smtClean="0"/>
              <a:pPr/>
              <a:t>31</a:t>
            </a:fld>
            <a:endParaRPr lang="en-GB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5D10E3-48D6-4E74-BE60-EF69C054C4F6}" type="datetimeFigureOut">
              <a:rPr lang="en-US"/>
              <a:pPr>
                <a:defRPr/>
              </a:pPr>
              <a:t>3/8/2010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4D006F03-DA54-400E-B0CA-D27302E857D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26DD96-9611-418E-A671-1D11FD64A4F1}" type="datetimeFigureOut">
              <a:rPr lang="en-US"/>
              <a:pPr>
                <a:defRPr/>
              </a:pPr>
              <a:t>3/8/2010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0DD567D5-8286-40B9-B988-D0EFF3784A7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643182"/>
            <a:ext cx="4038600" cy="348298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643182"/>
            <a:ext cx="4038600" cy="348298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CC344E-29F0-4D09-A7C5-BAB1F23555F7}" type="datetimeFigureOut">
              <a:rPr lang="en-US"/>
              <a:pPr>
                <a:defRPr/>
              </a:pPr>
              <a:t>3/8/2010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F3B9B9D7-BA37-473D-9E3A-6158485E397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000240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714620"/>
            <a:ext cx="4040188" cy="341154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2000240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714620"/>
            <a:ext cx="4041775" cy="341154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44DAD9-4680-468A-9E9D-201270B61222}" type="datetimeFigureOut">
              <a:rPr lang="en-US"/>
              <a:pPr>
                <a:defRPr/>
              </a:pPr>
              <a:t>3/8/2010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D49893D4-645A-454C-963D-952741CDCF1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FAE818-85FB-4317-8141-970BDDFED573}" type="datetimeFigureOut">
              <a:rPr lang="en-US"/>
              <a:pPr>
                <a:defRPr/>
              </a:pPr>
              <a:t>3/8/2010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5F3B0EA5-16EF-42F0-B2E2-718D98813C1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06F3DF-D424-4E0F-93C2-03C1A7180539}" type="datetimeFigureOut">
              <a:rPr lang="en-US"/>
              <a:pPr>
                <a:defRPr/>
              </a:pPr>
              <a:t>3/8/2010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50CFB395-E6B7-4D89-8C05-C8D3F95A512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285860"/>
            <a:ext cx="3008313" cy="857256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571612"/>
            <a:ext cx="5111750" cy="455455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071678"/>
            <a:ext cx="3008313" cy="405448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602CC8-2EA8-4158-B42A-A0AD10D82628}" type="datetimeFigureOut">
              <a:rPr lang="en-US"/>
              <a:pPr>
                <a:defRPr/>
              </a:pPr>
              <a:t>3/8/2010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F8F1F66E-1A6D-4B7C-8DBA-EA19B4ABDDE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4AE934-2A86-4227-A1C9-3A3C6A3BC62E}" type="datetimeFigureOut">
              <a:rPr lang="en-US"/>
              <a:pPr>
                <a:defRPr/>
              </a:pPr>
              <a:t>3/8/2010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D39EE110-014D-4E0C-87C8-5EC948D5E24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0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28625" y="1357313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28625" y="2428875"/>
            <a:ext cx="8229600" cy="3857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19DDCC6B-45F6-4D0E-B392-904D203FA9AE}" type="datetimeFigureOut">
              <a:rPr lang="en-US"/>
              <a:pPr>
                <a:defRPr/>
              </a:pPr>
              <a:t>3/8/2010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7" r:id="rId1"/>
    <p:sldLayoutId id="2147483658" r:id="rId2"/>
    <p:sldLayoutId id="2147483659" r:id="rId3"/>
    <p:sldLayoutId id="2147483660" r:id="rId4"/>
    <p:sldLayoutId id="2147483661" r:id="rId5"/>
    <p:sldLayoutId id="2147483662" r:id="rId6"/>
    <p:sldLayoutId id="2147483663" r:id="rId7"/>
    <p:sldLayoutId id="2147483664" r:id="rId8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8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comments" Target="../comments/commen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6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4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mailto:c.a.dearnley1@bradford.ac.uk" TargetMode="External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1.xml"/><Relationship Id="rId6" Type="http://schemas.openxmlformats.org/officeDocument/2006/relationships/hyperlink" Target="mailto:s.a.walker@bradford.ac.uk" TargetMode="External"/><Relationship Id="rId5" Type="http://schemas.openxmlformats.org/officeDocument/2006/relationships/hyperlink" Target="mailto:j.radice@bradford.ac.uk" TargetMode="External"/><Relationship Id="rId4" Type="http://schemas.openxmlformats.org/officeDocument/2006/relationships/hyperlink" Target="mailto:j.r.fairhall@bradford.ac.uk" TargetMode="Externa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://martinfowler.com/articles/newMethodology.html" TargetMode="External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hyperlink" Target="http://www.w3.org/WAI/" TargetMode="External"/><Relationship Id="rId3" Type="http://schemas.openxmlformats.org/officeDocument/2006/relationships/hyperlink" Target="http://www.w3.org/" TargetMode="External"/><Relationship Id="rId7" Type="http://schemas.openxmlformats.org/officeDocument/2006/relationships/hyperlink" Target="http://www.w3.org/Consortium/Legal/2002/copyright-documents-20021231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keio.ac.jp/" TargetMode="External"/><Relationship Id="rId5" Type="http://schemas.openxmlformats.org/officeDocument/2006/relationships/hyperlink" Target="http://www.ercim.org/" TargetMode="External"/><Relationship Id="rId4" Type="http://schemas.openxmlformats.org/officeDocument/2006/relationships/hyperlink" Target="http://www.csail.mit.edu/" TargetMode="External"/><Relationship Id="rId9" Type="http://schemas.openxmlformats.org/officeDocument/2006/relationships/image" Target="../media/image2.gif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Title 1"/>
          <p:cNvSpPr>
            <a:spLocks noGrp="1"/>
          </p:cNvSpPr>
          <p:nvPr>
            <p:ph type="ctrTitle"/>
          </p:nvPr>
        </p:nvSpPr>
        <p:spPr>
          <a:xfrm>
            <a:off x="285720" y="3500438"/>
            <a:ext cx="7772400" cy="1470025"/>
          </a:xfrm>
        </p:spPr>
        <p:txBody>
          <a:bodyPr/>
          <a:lstStyle/>
          <a:p>
            <a:pPr algn="ctr"/>
            <a:r>
              <a:rPr lang="en-US" dirty="0" smtClean="0"/>
              <a:t>Mobile </a:t>
            </a:r>
            <a:r>
              <a:rPr lang="en-US" dirty="0" smtClean="0"/>
              <a:t>Enabled Disabled </a:t>
            </a:r>
            <a:r>
              <a:rPr lang="en-US" dirty="0" smtClean="0"/>
              <a:t>Students</a:t>
            </a:r>
            <a:endParaRPr lang="en-US" dirty="0" smtClean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2976" y="4929198"/>
            <a:ext cx="6400800" cy="1071570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dirty="0" smtClean="0"/>
              <a:t>An Agile Approach To Developing An Accessible IT Solution</a:t>
            </a:r>
            <a:endParaRPr lang="en-US" dirty="0"/>
          </a:p>
        </p:txBody>
      </p:sp>
      <p:pic>
        <p:nvPicPr>
          <p:cNvPr id="4" name="Picture 3" descr="ALPSLogo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572396" y="1142984"/>
            <a:ext cx="1428728" cy="783955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142976" y="1428736"/>
            <a:ext cx="6286544" cy="201593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en-US" sz="12500" b="1" cap="all" spc="0" dirty="0" smtClean="0">
                <a:ln w="0"/>
                <a:effectLst>
                  <a:reflection blurRad="12700" stA="50000" endPos="50000" dist="5000" dir="5400000" sy="-100000" rotWithShape="0"/>
                </a:effectLst>
              </a:rPr>
              <a:t>MEDS</a:t>
            </a:r>
            <a:endParaRPr lang="en-US" sz="12500" b="1" cap="all" spc="0" dirty="0">
              <a:ln w="0"/>
              <a:effectLst>
                <a:reflection blurRad="12700" stA="50000" endPos="50000" dist="5000" dir="5400000" sy="-100000" rotWithShape="0"/>
              </a:effectLst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LPSLogo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572396" y="1142984"/>
            <a:ext cx="1428728" cy="783955"/>
          </a:xfrm>
          <a:prstGeom prst="rect">
            <a:avLst/>
          </a:prstGeom>
        </p:spPr>
      </p:pic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solidFill>
                  <a:srgbClr val="898989"/>
                </a:solidFill>
              </a:rPr>
              <a:t>MEDS Phase 1 Approach</a:t>
            </a:r>
            <a:endParaRPr lang="en-GB" dirty="0">
              <a:solidFill>
                <a:srgbClr val="898989"/>
              </a:solidFill>
            </a:endParaRPr>
          </a:p>
        </p:txBody>
      </p:sp>
      <p:sp>
        <p:nvSpPr>
          <p:cNvPr id="11" name="Content Placeholder 10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sz="2400" dirty="0" smtClean="0"/>
              <a:t>Done in parallel with the development of the ALPS client</a:t>
            </a:r>
          </a:p>
          <a:p>
            <a:r>
              <a:rPr lang="en-GB" sz="2400" dirty="0" smtClean="0"/>
              <a:t>Action research methods employed</a:t>
            </a:r>
          </a:p>
          <a:p>
            <a:r>
              <a:rPr lang="en-GB" sz="2400" dirty="0" smtClean="0"/>
              <a:t>Focus group held with a group of disabled students on prototype – developers actively participated</a:t>
            </a:r>
          </a:p>
          <a:p>
            <a:r>
              <a:rPr lang="en-GB" sz="2400" dirty="0" smtClean="0"/>
              <a:t>6 disabled students take devices to use and keep blog</a:t>
            </a:r>
          </a:p>
          <a:p>
            <a:r>
              <a:rPr lang="en-GB" sz="2400" dirty="0" smtClean="0"/>
              <a:t>Closing focus group</a:t>
            </a:r>
          </a:p>
          <a:p>
            <a:r>
              <a:rPr lang="en-GB" sz="2400" dirty="0" smtClean="0"/>
              <a:t>Recommendations for development</a:t>
            </a:r>
            <a:endParaRPr lang="en-GB" sz="24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Stage 2 – Accessibility of ALPS assessment tools 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b="1" dirty="0" smtClean="0"/>
              <a:t>Case Studies: </a:t>
            </a:r>
            <a:r>
              <a:rPr lang="en-GB" dirty="0" smtClean="0"/>
              <a:t>invited 8 participants to use the electronic device with the ALPS assessment tool and to record experiences</a:t>
            </a:r>
          </a:p>
          <a:p>
            <a:pPr lvl="1"/>
            <a:r>
              <a:rPr lang="en-GB" dirty="0" smtClean="0"/>
              <a:t>These were then uploaded to an e-portfolio blog</a:t>
            </a:r>
          </a:p>
          <a:p>
            <a:pPr lvl="1"/>
            <a:r>
              <a:rPr lang="en-GB" dirty="0" smtClean="0"/>
              <a:t>5 participants agreed to take part</a:t>
            </a:r>
          </a:p>
          <a:p>
            <a:r>
              <a:rPr lang="en-GB" b="1" dirty="0" smtClean="0"/>
              <a:t>Focus group</a:t>
            </a:r>
            <a:endParaRPr lang="en-GB" dirty="0" smtClean="0"/>
          </a:p>
          <a:p>
            <a:r>
              <a:rPr lang="en-GB" b="1" dirty="0" smtClean="0"/>
              <a:t>Microsoft Accessibility Tool </a:t>
            </a:r>
            <a:r>
              <a:rPr lang="en-GB" b="1" dirty="0" smtClean="0"/>
              <a:t>Kit</a:t>
            </a:r>
            <a:endParaRPr lang="en-GB" b="1" dirty="0" smtClean="0"/>
          </a:p>
        </p:txBody>
      </p:sp>
      <p:pic>
        <p:nvPicPr>
          <p:cNvPr id="4" name="Picture 1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505700" y="1142984"/>
            <a:ext cx="1638300" cy="923925"/>
          </a:xfrm>
          <a:prstGeom prst="rect">
            <a:avLst/>
          </a:prstGeom>
          <a:noFill/>
          <a:ln w="38100" cmpd="dbl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/>
            </a:r>
            <a:br>
              <a:rPr lang="en-GB" dirty="0" smtClean="0"/>
            </a:br>
            <a:r>
              <a:rPr lang="en-GB" dirty="0" smtClean="0"/>
              <a:t>Capturing the student </a:t>
            </a:r>
            <a:r>
              <a:rPr lang="en-GB" dirty="0" smtClean="0"/>
              <a:t>journey</a:t>
            </a:r>
            <a:br>
              <a:rPr lang="en-GB" dirty="0" smtClean="0"/>
            </a:br>
            <a:r>
              <a:rPr lang="en-GB" dirty="0" smtClean="0"/>
              <a:t> </a:t>
            </a:r>
            <a:r>
              <a:rPr lang="en-GB" dirty="0" smtClean="0"/>
              <a:t>– Mobile Blogs</a:t>
            </a:r>
            <a:br>
              <a:rPr lang="en-GB" dirty="0" smtClean="0"/>
            </a:b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8596" y="2500306"/>
            <a:ext cx="8229600" cy="3857625"/>
          </a:xfrm>
        </p:spPr>
        <p:txBody>
          <a:bodyPr/>
          <a:lstStyle/>
          <a:p>
            <a:pPr lvl="1"/>
            <a:r>
              <a:rPr lang="en-GB" dirty="0" smtClean="0"/>
              <a:t>Innovative research methodology</a:t>
            </a:r>
          </a:p>
          <a:p>
            <a:pPr lvl="1"/>
            <a:r>
              <a:rPr lang="en-GB" dirty="0" smtClean="0"/>
              <a:t>Ethics</a:t>
            </a:r>
          </a:p>
          <a:p>
            <a:pPr lvl="1"/>
            <a:r>
              <a:rPr lang="en-GB" dirty="0" smtClean="0"/>
              <a:t>Shifted locus of control</a:t>
            </a:r>
          </a:p>
          <a:p>
            <a:pPr lvl="1"/>
            <a:r>
              <a:rPr lang="en-GB" dirty="0" smtClean="0"/>
              <a:t>Benefits to research mirrored benefits to learning</a:t>
            </a:r>
          </a:p>
          <a:p>
            <a:pPr lvl="2"/>
            <a:r>
              <a:rPr lang="en-GB" dirty="0" smtClean="0"/>
              <a:t>i.e. Any time any where</a:t>
            </a:r>
          </a:p>
          <a:p>
            <a:pPr lvl="1"/>
            <a:r>
              <a:rPr lang="en-GB" dirty="0" smtClean="0"/>
              <a:t>Potential yet to be maximised</a:t>
            </a:r>
          </a:p>
          <a:p>
            <a:pPr lvl="2">
              <a:buNone/>
            </a:pPr>
            <a:endParaRPr lang="en-GB" dirty="0" smtClean="0"/>
          </a:p>
          <a:p>
            <a:pPr lvl="1"/>
            <a:endParaRPr lang="en-GB" dirty="0" smtClean="0"/>
          </a:p>
          <a:p>
            <a:pPr lvl="1">
              <a:buNone/>
            </a:pPr>
            <a:endParaRPr lang="en-GB" dirty="0" smtClean="0"/>
          </a:p>
        </p:txBody>
      </p:sp>
      <p:pic>
        <p:nvPicPr>
          <p:cNvPr id="4" name="Picture 1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505700" y="1142984"/>
            <a:ext cx="1638300" cy="923925"/>
          </a:xfrm>
          <a:prstGeom prst="rect">
            <a:avLst/>
          </a:prstGeom>
          <a:noFill/>
          <a:ln w="38100" cmpd="dbl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Blogs – the </a:t>
            </a:r>
            <a:r>
              <a:rPr lang="en-GB" dirty="0" smtClean="0"/>
              <a:t>process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472" y="2357430"/>
            <a:ext cx="8305800" cy="3810000"/>
          </a:xfrm>
        </p:spPr>
        <p:txBody>
          <a:bodyPr/>
          <a:lstStyle/>
          <a:p>
            <a:pPr lvl="1"/>
            <a:r>
              <a:rPr lang="en-GB" dirty="0" err="1" smtClean="0"/>
              <a:t>PebblePad</a:t>
            </a:r>
            <a:r>
              <a:rPr lang="en-GB" dirty="0" smtClean="0"/>
              <a:t> e-portfolio Blogs</a:t>
            </a:r>
          </a:p>
          <a:p>
            <a:pPr lvl="1"/>
            <a:r>
              <a:rPr lang="en-GB" dirty="0" smtClean="0"/>
              <a:t>Individual support required</a:t>
            </a:r>
          </a:p>
          <a:p>
            <a:pPr lvl="1"/>
            <a:r>
              <a:rPr lang="en-GB" dirty="0" smtClean="0"/>
              <a:t>Guide given to students</a:t>
            </a:r>
          </a:p>
          <a:p>
            <a:pPr lvl="2"/>
            <a:r>
              <a:rPr lang="en-GB" dirty="0" smtClean="0"/>
              <a:t>when they had used the device for a specific purpose for the first time</a:t>
            </a:r>
          </a:p>
          <a:p>
            <a:pPr lvl="2"/>
            <a:r>
              <a:rPr lang="en-GB" dirty="0" smtClean="0"/>
              <a:t>when they had found the device particularly useful</a:t>
            </a:r>
          </a:p>
          <a:p>
            <a:pPr lvl="2"/>
            <a:r>
              <a:rPr lang="en-GB" dirty="0" smtClean="0"/>
              <a:t>when they had found specific problems or difficulties with using the device</a:t>
            </a:r>
          </a:p>
          <a:p>
            <a:pPr lvl="2"/>
            <a:endParaRPr lang="en-GB" dirty="0" smtClean="0"/>
          </a:p>
          <a:p>
            <a:endParaRPr lang="en-GB" dirty="0"/>
          </a:p>
        </p:txBody>
      </p:sp>
      <p:pic>
        <p:nvPicPr>
          <p:cNvPr id="4" name="Picture 1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505700" y="1142984"/>
            <a:ext cx="1638300" cy="923925"/>
          </a:xfrm>
          <a:prstGeom prst="rect">
            <a:avLst/>
          </a:prstGeom>
          <a:noFill/>
          <a:ln w="38100" cmpd="dbl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/>
            </a:r>
            <a:br>
              <a:rPr lang="en-GB" dirty="0" smtClean="0"/>
            </a:br>
            <a:r>
              <a:rPr lang="en-GB" dirty="0" smtClean="0"/>
              <a:t/>
            </a:r>
            <a:br>
              <a:rPr lang="en-GB" dirty="0" smtClean="0"/>
            </a:br>
            <a:r>
              <a:rPr lang="en-GB" dirty="0" smtClean="0"/>
              <a:t>Microsoft Accessibility Tool Kit </a:t>
            </a:r>
            <a:br>
              <a:rPr lang="en-GB" dirty="0" smtClean="0"/>
            </a:br>
            <a:r>
              <a:rPr lang="en-GB" dirty="0" smtClean="0"/>
              <a:t>(</a:t>
            </a:r>
            <a:r>
              <a:rPr lang="en-US" dirty="0" err="1" smtClean="0"/>
              <a:t>Benedek</a:t>
            </a:r>
            <a:r>
              <a:rPr lang="en-US" dirty="0" smtClean="0"/>
              <a:t> and Miner 2002)</a:t>
            </a:r>
            <a:r>
              <a:rPr lang="en-GB" dirty="0" smtClean="0"/>
              <a:t/>
            </a:r>
            <a:br>
              <a:rPr lang="en-GB" dirty="0" smtClean="0"/>
            </a:br>
            <a:r>
              <a:rPr lang="en-GB" dirty="0" smtClean="0"/>
              <a:t/>
            </a:r>
            <a:br>
              <a:rPr lang="en-GB" dirty="0" smtClean="0"/>
            </a:b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r>
              <a:rPr lang="en-GB" dirty="0" smtClean="0"/>
              <a:t>Innovative research methodology....</a:t>
            </a:r>
          </a:p>
          <a:p>
            <a:pPr lvl="1"/>
            <a:r>
              <a:rPr lang="en-US" dirty="0" smtClean="0"/>
              <a:t>Advantages: this technique does not rely on memory, a questionnaire or rating scales and users do not have to generate words themselves </a:t>
            </a:r>
          </a:p>
          <a:p>
            <a:pPr lvl="1"/>
            <a:r>
              <a:rPr lang="en-US" dirty="0" smtClean="0"/>
              <a:t>Participants </a:t>
            </a:r>
            <a:r>
              <a:rPr lang="en-US" dirty="0" smtClean="0"/>
              <a:t>select 10 “favorite words” </a:t>
            </a:r>
            <a:endParaRPr lang="en-US" dirty="0" smtClean="0"/>
          </a:p>
          <a:p>
            <a:pPr lvl="1"/>
            <a:r>
              <a:rPr lang="en-US" dirty="0" smtClean="0"/>
              <a:t>We adapted the process and were impressed by usability of the method</a:t>
            </a:r>
            <a:endParaRPr lang="en-GB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496175" y="1142984"/>
            <a:ext cx="1647825" cy="933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500034" y="1285861"/>
          <a:ext cx="8429684" cy="5232176"/>
        </p:xfrm>
        <a:graphic>
          <a:graphicData uri="http://schemas.openxmlformats.org/drawingml/2006/table">
            <a:tbl>
              <a:tblPr/>
              <a:tblGrid>
                <a:gridCol w="1785950"/>
                <a:gridCol w="1500198"/>
                <a:gridCol w="1643074"/>
                <a:gridCol w="1682295"/>
                <a:gridCol w="1818167"/>
              </a:tblGrid>
              <a:tr h="51585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 dirty="0">
                          <a:latin typeface="Verdana"/>
                          <a:ea typeface="Times New Roman"/>
                          <a:cs typeface="Times New Roman"/>
                        </a:rPr>
                        <a:t>Accessible</a:t>
                      </a:r>
                      <a:endParaRPr lang="en-GB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>
                          <a:latin typeface="Verdana"/>
                          <a:ea typeface="Times New Roman"/>
                          <a:cs typeface="Times New Roman"/>
                        </a:rPr>
                        <a:t>Desirable</a:t>
                      </a:r>
                      <a:endParaRPr lang="en-GB" sz="1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>
                          <a:latin typeface="Verdana"/>
                          <a:ea typeface="Times New Roman"/>
                          <a:cs typeface="Times New Roman"/>
                        </a:rPr>
                        <a:t>Gets in the way</a:t>
                      </a:r>
                      <a:endParaRPr lang="en-GB" sz="1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>
                          <a:latin typeface="Verdana"/>
                          <a:ea typeface="Times New Roman"/>
                          <a:cs typeface="Times New Roman"/>
                        </a:rPr>
                        <a:t>Patronizing</a:t>
                      </a:r>
                      <a:endParaRPr lang="en-GB" sz="1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>
                          <a:latin typeface="Verdana"/>
                          <a:ea typeface="Times New Roman"/>
                          <a:cs typeface="Times New Roman"/>
                        </a:rPr>
                        <a:t>Stressful</a:t>
                      </a:r>
                      <a:endParaRPr lang="en-GB" sz="1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1585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>
                          <a:latin typeface="Verdana"/>
                          <a:ea typeface="Times New Roman"/>
                          <a:cs typeface="Times New Roman"/>
                        </a:rPr>
                        <a:t>Appealing</a:t>
                      </a:r>
                      <a:endParaRPr lang="en-GB" sz="1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>
                          <a:latin typeface="Verdana"/>
                          <a:ea typeface="Times New Roman"/>
                          <a:cs typeface="Times New Roman"/>
                        </a:rPr>
                        <a:t>Easy to use</a:t>
                      </a:r>
                      <a:endParaRPr lang="en-GB" sz="1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>
                          <a:latin typeface="Verdana"/>
                          <a:ea typeface="Times New Roman"/>
                          <a:cs typeface="Times New Roman"/>
                        </a:rPr>
                        <a:t>Hard to use</a:t>
                      </a:r>
                      <a:endParaRPr lang="en-GB" sz="1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>
                          <a:latin typeface="Verdana"/>
                          <a:ea typeface="Times New Roman"/>
                          <a:cs typeface="Times New Roman"/>
                        </a:rPr>
                        <a:t>Personal</a:t>
                      </a:r>
                      <a:endParaRPr lang="en-GB" sz="1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>
                          <a:latin typeface="Verdana"/>
                          <a:ea typeface="Times New Roman"/>
                          <a:cs typeface="Times New Roman"/>
                        </a:rPr>
                        <a:t>Time-consuming</a:t>
                      </a:r>
                      <a:endParaRPr lang="en-GB" sz="1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0530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>
                          <a:latin typeface="Verdana"/>
                          <a:ea typeface="Times New Roman"/>
                          <a:cs typeface="Times New Roman"/>
                        </a:rPr>
                        <a:t>Attractive</a:t>
                      </a:r>
                      <a:endParaRPr lang="en-GB" sz="1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>
                          <a:latin typeface="Verdana"/>
                          <a:ea typeface="Times New Roman"/>
                          <a:cs typeface="Times New Roman"/>
                        </a:rPr>
                        <a:t>Efficient</a:t>
                      </a:r>
                      <a:endParaRPr lang="en-GB" sz="1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>
                          <a:latin typeface="Verdana"/>
                          <a:ea typeface="Times New Roman"/>
                          <a:cs typeface="Times New Roman"/>
                        </a:rPr>
                        <a:t>High quality</a:t>
                      </a:r>
                      <a:endParaRPr lang="en-GB" sz="1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>
                          <a:latin typeface="Verdana"/>
                          <a:ea typeface="Times New Roman"/>
                          <a:cs typeface="Times New Roman"/>
                        </a:rPr>
                        <a:t>Predictable</a:t>
                      </a:r>
                      <a:endParaRPr lang="en-GB" sz="1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>
                          <a:latin typeface="Verdana"/>
                          <a:ea typeface="Times New Roman"/>
                          <a:cs typeface="Times New Roman"/>
                        </a:rPr>
                        <a:t>Time-saving</a:t>
                      </a:r>
                      <a:endParaRPr lang="en-GB" sz="1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1585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>
                          <a:latin typeface="Verdana"/>
                          <a:ea typeface="Times New Roman"/>
                          <a:cs typeface="Times New Roman"/>
                        </a:rPr>
                        <a:t>Busy</a:t>
                      </a:r>
                      <a:endParaRPr lang="en-GB" sz="1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>
                          <a:latin typeface="Verdana"/>
                          <a:ea typeface="Times New Roman"/>
                          <a:cs typeface="Times New Roman"/>
                        </a:rPr>
                        <a:t>Empowering</a:t>
                      </a:r>
                      <a:endParaRPr lang="en-GB" sz="1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>
                          <a:latin typeface="Verdana"/>
                          <a:ea typeface="Times New Roman"/>
                          <a:cs typeface="Times New Roman"/>
                        </a:rPr>
                        <a:t>Inconsistent</a:t>
                      </a:r>
                      <a:endParaRPr lang="en-GB" sz="1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>
                          <a:latin typeface="Verdana"/>
                          <a:ea typeface="Times New Roman"/>
                          <a:cs typeface="Times New Roman"/>
                        </a:rPr>
                        <a:t>Relevant</a:t>
                      </a:r>
                      <a:endParaRPr lang="en-GB" sz="1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>
                          <a:latin typeface="Verdana"/>
                          <a:ea typeface="Times New Roman"/>
                          <a:cs typeface="Times New Roman"/>
                        </a:rPr>
                        <a:t>Too technical</a:t>
                      </a:r>
                      <a:endParaRPr lang="en-GB" sz="1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1585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>
                          <a:latin typeface="Verdana"/>
                          <a:ea typeface="Times New Roman"/>
                          <a:cs typeface="Times New Roman"/>
                        </a:rPr>
                        <a:t>Collaborative</a:t>
                      </a:r>
                      <a:endParaRPr lang="en-GB" sz="1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>
                          <a:latin typeface="Verdana"/>
                          <a:ea typeface="Times New Roman"/>
                          <a:cs typeface="Times New Roman"/>
                        </a:rPr>
                        <a:t>Exciting</a:t>
                      </a:r>
                      <a:endParaRPr lang="en-GB" sz="1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>
                          <a:latin typeface="Verdana"/>
                          <a:ea typeface="Times New Roman"/>
                          <a:cs typeface="Times New Roman"/>
                        </a:rPr>
                        <a:t>Intimidating</a:t>
                      </a:r>
                      <a:endParaRPr lang="en-GB" sz="1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>
                          <a:latin typeface="Verdana"/>
                          <a:ea typeface="Times New Roman"/>
                          <a:cs typeface="Times New Roman"/>
                        </a:rPr>
                        <a:t>Reliable</a:t>
                      </a:r>
                      <a:endParaRPr lang="en-GB" sz="1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>
                          <a:latin typeface="Verdana"/>
                          <a:ea typeface="Times New Roman"/>
                          <a:cs typeface="Times New Roman"/>
                        </a:rPr>
                        <a:t>Trustworthy</a:t>
                      </a:r>
                      <a:endParaRPr lang="en-GB" sz="1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1585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>
                          <a:latin typeface="Verdana"/>
                          <a:ea typeface="Times New Roman"/>
                          <a:cs typeface="Times New Roman"/>
                        </a:rPr>
                        <a:t>Complex</a:t>
                      </a:r>
                      <a:endParaRPr lang="en-GB" sz="1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>
                          <a:latin typeface="Verdana"/>
                          <a:ea typeface="Times New Roman"/>
                          <a:cs typeface="Times New Roman"/>
                        </a:rPr>
                        <a:t>Familiar</a:t>
                      </a:r>
                      <a:endParaRPr lang="en-GB" sz="1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>
                          <a:latin typeface="Verdana"/>
                          <a:ea typeface="Times New Roman"/>
                          <a:cs typeface="Times New Roman"/>
                        </a:rPr>
                        <a:t>Inviting</a:t>
                      </a:r>
                      <a:endParaRPr lang="en-GB" sz="1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>
                          <a:latin typeface="Verdana"/>
                          <a:ea typeface="Times New Roman"/>
                          <a:cs typeface="Times New Roman"/>
                        </a:rPr>
                        <a:t>Rigid</a:t>
                      </a:r>
                      <a:endParaRPr lang="en-GB" sz="1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 dirty="0">
                          <a:latin typeface="Verdana"/>
                          <a:ea typeface="Times New Roman"/>
                          <a:cs typeface="Times New Roman"/>
                        </a:rPr>
                        <a:t>Uncontrollable</a:t>
                      </a:r>
                      <a:endParaRPr lang="en-GB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1585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>
                          <a:latin typeface="Verdana"/>
                          <a:ea typeface="Times New Roman"/>
                          <a:cs typeface="Times New Roman"/>
                        </a:rPr>
                        <a:t>Comprehensive</a:t>
                      </a:r>
                      <a:endParaRPr lang="en-GB" sz="1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>
                          <a:latin typeface="Verdana"/>
                          <a:ea typeface="Times New Roman"/>
                          <a:cs typeface="Times New Roman"/>
                        </a:rPr>
                        <a:t>Fast</a:t>
                      </a:r>
                      <a:endParaRPr lang="en-GB" sz="1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>
                          <a:latin typeface="Verdana"/>
                          <a:ea typeface="Times New Roman"/>
                          <a:cs typeface="Times New Roman"/>
                        </a:rPr>
                        <a:t>Motivating</a:t>
                      </a:r>
                      <a:endParaRPr lang="en-GB" sz="1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>
                          <a:latin typeface="Verdana"/>
                          <a:ea typeface="Times New Roman"/>
                          <a:cs typeface="Times New Roman"/>
                        </a:rPr>
                        <a:t>Simplistic</a:t>
                      </a:r>
                      <a:endParaRPr lang="en-GB" sz="1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>
                          <a:latin typeface="Verdana"/>
                          <a:ea typeface="Times New Roman"/>
                          <a:cs typeface="Times New Roman"/>
                        </a:rPr>
                        <a:t>Unconventional</a:t>
                      </a:r>
                      <a:endParaRPr lang="en-GB" sz="1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0530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>
                          <a:latin typeface="Verdana"/>
                          <a:ea typeface="Times New Roman"/>
                          <a:cs typeface="Times New Roman"/>
                        </a:rPr>
                        <a:t>Confusing</a:t>
                      </a:r>
                      <a:endParaRPr lang="en-GB" sz="1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>
                          <a:latin typeface="Verdana"/>
                          <a:ea typeface="Times New Roman"/>
                          <a:cs typeface="Times New Roman"/>
                        </a:rPr>
                        <a:t>Flexible</a:t>
                      </a:r>
                      <a:endParaRPr lang="en-GB" sz="1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>
                          <a:latin typeface="Verdana"/>
                          <a:ea typeface="Times New Roman"/>
                          <a:cs typeface="Times New Roman"/>
                        </a:rPr>
                        <a:t>Not valuable</a:t>
                      </a:r>
                      <a:endParaRPr lang="en-GB" sz="1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>
                          <a:latin typeface="Verdana"/>
                          <a:ea typeface="Times New Roman"/>
                          <a:cs typeface="Times New Roman"/>
                        </a:rPr>
                        <a:t>Slow</a:t>
                      </a:r>
                      <a:endParaRPr lang="en-GB" sz="1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>
                          <a:latin typeface="Verdana"/>
                          <a:ea typeface="Times New Roman"/>
                          <a:cs typeface="Times New Roman"/>
                        </a:rPr>
                        <a:t>Unpredictable</a:t>
                      </a:r>
                      <a:endParaRPr lang="en-GB" sz="1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0530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>
                          <a:latin typeface="Verdana"/>
                          <a:ea typeface="Times New Roman"/>
                          <a:cs typeface="Times New Roman"/>
                        </a:rPr>
                        <a:t>Connected</a:t>
                      </a:r>
                      <a:endParaRPr lang="en-GB" sz="1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>
                          <a:latin typeface="Verdana"/>
                          <a:ea typeface="Times New Roman"/>
                          <a:cs typeface="Times New Roman"/>
                        </a:rPr>
                        <a:t>Fresh</a:t>
                      </a:r>
                      <a:endParaRPr lang="en-GB" sz="1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>
                          <a:latin typeface="Verdana"/>
                          <a:ea typeface="Times New Roman"/>
                          <a:cs typeface="Times New Roman"/>
                        </a:rPr>
                        <a:t>Organized</a:t>
                      </a:r>
                      <a:endParaRPr lang="en-GB" sz="1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>
                          <a:latin typeface="Verdana"/>
                          <a:ea typeface="Times New Roman"/>
                          <a:cs typeface="Times New Roman"/>
                        </a:rPr>
                        <a:t>Sophisticated</a:t>
                      </a:r>
                      <a:endParaRPr lang="en-GB" sz="1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>
                          <a:latin typeface="Verdana"/>
                          <a:ea typeface="Times New Roman"/>
                          <a:cs typeface="Times New Roman"/>
                        </a:rPr>
                        <a:t>Usable</a:t>
                      </a:r>
                      <a:endParaRPr lang="en-GB" sz="1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0530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>
                          <a:latin typeface="Verdana"/>
                          <a:ea typeface="Times New Roman"/>
                          <a:cs typeface="Times New Roman"/>
                        </a:rPr>
                        <a:t>Consistent</a:t>
                      </a:r>
                      <a:endParaRPr lang="en-GB" sz="1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>
                          <a:latin typeface="Verdana"/>
                          <a:ea typeface="Times New Roman"/>
                          <a:cs typeface="Times New Roman"/>
                        </a:rPr>
                        <a:t>Frustrating</a:t>
                      </a:r>
                      <a:endParaRPr lang="en-GB" sz="1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>
                          <a:latin typeface="Verdana"/>
                          <a:ea typeface="Times New Roman"/>
                          <a:cs typeface="Times New Roman"/>
                        </a:rPr>
                        <a:t>Overbearing</a:t>
                      </a:r>
                      <a:endParaRPr lang="en-GB" sz="1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>
                          <a:latin typeface="Verdana"/>
                          <a:ea typeface="Times New Roman"/>
                          <a:cs typeface="Times New Roman"/>
                        </a:rPr>
                        <a:t>Stimulating</a:t>
                      </a:r>
                      <a:endParaRPr lang="en-GB" sz="1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>
                          <a:latin typeface="Verdana"/>
                          <a:ea typeface="Times New Roman"/>
                          <a:cs typeface="Times New Roman"/>
                        </a:rPr>
                        <a:t>Useful</a:t>
                      </a:r>
                      <a:endParaRPr lang="en-GB" sz="1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1585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 dirty="0">
                          <a:latin typeface="Verdana"/>
                          <a:ea typeface="Times New Roman"/>
                          <a:cs typeface="Times New Roman"/>
                        </a:rPr>
                        <a:t>Customizable</a:t>
                      </a:r>
                      <a:endParaRPr lang="en-GB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>
                          <a:latin typeface="Verdana"/>
                          <a:ea typeface="Times New Roman"/>
                          <a:cs typeface="Times New Roman"/>
                        </a:rPr>
                        <a:t>Fun</a:t>
                      </a:r>
                      <a:endParaRPr lang="en-GB" sz="1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>
                          <a:latin typeface="Verdana"/>
                          <a:ea typeface="Times New Roman"/>
                          <a:cs typeface="Times New Roman"/>
                        </a:rPr>
                        <a:t>Overwhelming</a:t>
                      </a:r>
                      <a:endParaRPr lang="en-GB" sz="1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>
                          <a:latin typeface="Verdana"/>
                          <a:ea typeface="Times New Roman"/>
                          <a:cs typeface="Times New Roman"/>
                        </a:rPr>
                        <a:t>Straight Forward</a:t>
                      </a:r>
                      <a:endParaRPr lang="en-GB" sz="1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 dirty="0">
                          <a:latin typeface="Verdana"/>
                          <a:ea typeface="Times New Roman"/>
                          <a:cs typeface="Times New Roman"/>
                        </a:rPr>
                        <a:t>Valuable</a:t>
                      </a:r>
                      <a:endParaRPr lang="en-GB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Tool Kit Outcomes – ALPS Assessment Tools</a:t>
            </a:r>
            <a:endParaRPr lang="en-GB" dirty="0"/>
          </a:p>
        </p:txBody>
      </p:sp>
      <p:pic>
        <p:nvPicPr>
          <p:cNvPr id="4" name="Picture 1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358082" y="1285860"/>
            <a:ext cx="1638300" cy="923925"/>
          </a:xfrm>
          <a:prstGeom prst="rect">
            <a:avLst/>
          </a:prstGeom>
          <a:noFill/>
          <a:ln w="38100" cmpd="dbl">
            <a:noFill/>
            <a:miter lim="800000"/>
            <a:headEnd/>
            <a:tailEnd/>
          </a:ln>
        </p:spPr>
      </p:pic>
      <p:pic>
        <p:nvPicPr>
          <p:cNvPr id="13" name="Picture 12"/>
          <p:cNvPicPr/>
          <p:nvPr/>
        </p:nvPicPr>
        <p:blipFill>
          <a:blip r:embed="rId4"/>
          <a:srcRect l="25600" t="35904" r="25194" b="31383"/>
          <a:stretch>
            <a:fillRect/>
          </a:stretch>
        </p:blipFill>
        <p:spPr bwMode="auto">
          <a:xfrm>
            <a:off x="571472" y="2643182"/>
            <a:ext cx="8143932" cy="37862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/>
          <p:nvPr/>
        </p:nvPicPr>
        <p:blipFill>
          <a:blip r:embed="rId3"/>
          <a:srcRect l="24923" t="28724" r="25998" b="24034"/>
          <a:stretch>
            <a:fillRect/>
          </a:stretch>
        </p:blipFill>
        <p:spPr bwMode="auto">
          <a:xfrm>
            <a:off x="1071538" y="2143116"/>
            <a:ext cx="6929486" cy="44482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8625" y="1357313"/>
            <a:ext cx="6715143" cy="1143000"/>
          </a:xfrm>
        </p:spPr>
        <p:txBody>
          <a:bodyPr/>
          <a:lstStyle/>
          <a:p>
            <a:r>
              <a:rPr lang="en-GB" dirty="0" smtClean="0"/>
              <a:t>Tool Kit Outcomes: </a:t>
            </a:r>
            <a:r>
              <a:rPr lang="en-GB" dirty="0" smtClean="0"/>
              <a:t/>
            </a:r>
            <a:br>
              <a:rPr lang="en-GB" dirty="0" smtClean="0"/>
            </a:br>
            <a:r>
              <a:rPr lang="en-GB" dirty="0" smtClean="0"/>
              <a:t>Mobile </a:t>
            </a:r>
            <a:r>
              <a:rPr lang="en-GB" dirty="0" smtClean="0"/>
              <a:t>Device</a:t>
            </a:r>
            <a:endParaRPr lang="en-GB" dirty="0"/>
          </a:p>
        </p:txBody>
      </p:sp>
      <p:pic>
        <p:nvPicPr>
          <p:cNvPr id="4" name="Picture 1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505700" y="1142984"/>
            <a:ext cx="1638300" cy="923925"/>
          </a:xfrm>
          <a:prstGeom prst="rect">
            <a:avLst/>
          </a:prstGeom>
          <a:noFill/>
          <a:ln w="38100" cmpd="dbl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LPSLogo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572396" y="1142984"/>
            <a:ext cx="1428728" cy="783955"/>
          </a:xfrm>
          <a:prstGeom prst="rect">
            <a:avLst/>
          </a:prstGeom>
        </p:spPr>
      </p:pic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solidFill>
                  <a:srgbClr val="898989"/>
                </a:solidFill>
              </a:rPr>
              <a:t>Reflections on Approach</a:t>
            </a:r>
            <a:endParaRPr lang="en-GB" dirty="0">
              <a:solidFill>
                <a:srgbClr val="898989"/>
              </a:solidFill>
            </a:endParaRPr>
          </a:p>
        </p:txBody>
      </p:sp>
      <p:sp>
        <p:nvSpPr>
          <p:cNvPr id="11" name="Content Placeholder 10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Students blogged on the devices:</a:t>
            </a:r>
          </a:p>
          <a:p>
            <a:pPr lvl="1"/>
            <a:r>
              <a:rPr lang="en-GB" dirty="0" smtClean="0"/>
              <a:t>Immediate as soon as they had the experience</a:t>
            </a:r>
          </a:p>
          <a:p>
            <a:pPr lvl="1"/>
            <a:r>
              <a:rPr lang="en-GB" dirty="0" smtClean="0"/>
              <a:t>Kept students engaged with the technology</a:t>
            </a:r>
          </a:p>
          <a:p>
            <a:pPr lvl="1"/>
            <a:r>
              <a:rPr lang="en-GB" dirty="0" smtClean="0"/>
              <a:t>Did require a high level of support and 1 to 1 training</a:t>
            </a:r>
          </a:p>
          <a:p>
            <a:r>
              <a:rPr lang="en-GB" dirty="0" smtClean="0"/>
              <a:t>Between first and second focus groups new functionality was put in</a:t>
            </a:r>
            <a:endParaRPr lang="en-GB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LPSLogo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572396" y="1142984"/>
            <a:ext cx="1428728" cy="783955"/>
          </a:xfrm>
          <a:prstGeom prst="rect">
            <a:avLst/>
          </a:prstGeom>
        </p:spPr>
      </p:pic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solidFill>
                  <a:srgbClr val="898989"/>
                </a:solidFill>
              </a:rPr>
              <a:t>The Purpose of Phase 2 of MEDS:</a:t>
            </a:r>
            <a:endParaRPr lang="en-GB" dirty="0">
              <a:solidFill>
                <a:srgbClr val="898989"/>
              </a:solidFill>
            </a:endParaRPr>
          </a:p>
        </p:txBody>
      </p:sp>
      <p:sp>
        <p:nvSpPr>
          <p:cNvPr id="11" name="Content Placeholder 10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Inform implementation of phase 1 recommendations</a:t>
            </a:r>
          </a:p>
          <a:p>
            <a:r>
              <a:rPr lang="en-GB" dirty="0" smtClean="0"/>
              <a:t>Provide a mechanism for testing and refining accessibility</a:t>
            </a:r>
            <a:endParaRPr lang="en-GB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LPSLogo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572396" y="1142984"/>
            <a:ext cx="1428728" cy="783955"/>
          </a:xfrm>
          <a:prstGeom prst="rect">
            <a:avLst/>
          </a:prstGeom>
        </p:spPr>
      </p:pic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solidFill>
                  <a:srgbClr val="898989"/>
                </a:solidFill>
              </a:rPr>
              <a:t>Who are we?</a:t>
            </a:r>
            <a:endParaRPr lang="en-GB" dirty="0">
              <a:solidFill>
                <a:srgbClr val="898989"/>
              </a:solidFill>
            </a:endParaRPr>
          </a:p>
        </p:txBody>
      </p:sp>
      <p:sp>
        <p:nvSpPr>
          <p:cNvPr id="11" name="Content Placeholder 10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Chris Dearnley (Bradford ALPS Site Lead &amp; MEDS Project Lead) </a:t>
            </a:r>
            <a:r>
              <a:rPr lang="en-GB" sz="2000" dirty="0" smtClean="0">
                <a:hlinkClick r:id="rId3"/>
              </a:rPr>
              <a:t>c.a.dearnley1@bradford.ac.uk</a:t>
            </a:r>
            <a:endParaRPr lang="en-GB" sz="2000" dirty="0" smtClean="0"/>
          </a:p>
          <a:p>
            <a:r>
              <a:rPr lang="en-GB" dirty="0" smtClean="0"/>
              <a:t>John </a:t>
            </a:r>
            <a:r>
              <a:rPr lang="en-GB" dirty="0" err="1" smtClean="0"/>
              <a:t>Fairhall</a:t>
            </a:r>
            <a:r>
              <a:rPr lang="en-GB" dirty="0" smtClean="0"/>
              <a:t> (Mobile Technology Adviser)</a:t>
            </a:r>
            <a:br>
              <a:rPr lang="en-GB" dirty="0" smtClean="0"/>
            </a:br>
            <a:r>
              <a:rPr lang="en-GB" sz="2000" dirty="0" smtClean="0">
                <a:hlinkClick r:id="rId4"/>
              </a:rPr>
              <a:t>j.r.fairhall@bradford.ac.uk</a:t>
            </a:r>
            <a:endParaRPr lang="en-GB" sz="2000" dirty="0" smtClean="0"/>
          </a:p>
          <a:p>
            <a:r>
              <a:rPr lang="en-GB" dirty="0" smtClean="0"/>
              <a:t>Jak Radice (Learning Technologist) </a:t>
            </a:r>
            <a:r>
              <a:rPr lang="en-GB" sz="2000" dirty="0" smtClean="0">
                <a:hlinkClick r:id="rId5"/>
              </a:rPr>
              <a:t>j.radice@bradford.ac.uk</a:t>
            </a:r>
            <a:endParaRPr lang="en-GB" sz="2000" dirty="0" smtClean="0"/>
          </a:p>
          <a:p>
            <a:r>
              <a:rPr lang="en-GB" dirty="0" smtClean="0"/>
              <a:t>Stuart Walker (Assistive Technology Advisor) </a:t>
            </a:r>
            <a:r>
              <a:rPr lang="en-GB" sz="2000" dirty="0" smtClean="0">
                <a:hlinkClick r:id="rId6"/>
              </a:rPr>
              <a:t>s.a.walker@bradford.ac.uk</a:t>
            </a:r>
            <a:endParaRPr lang="en-GB" sz="2000" dirty="0" smtClean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LPSLogo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572396" y="1142984"/>
            <a:ext cx="1428728" cy="783955"/>
          </a:xfrm>
          <a:prstGeom prst="rect">
            <a:avLst/>
          </a:prstGeom>
        </p:spPr>
      </p:pic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solidFill>
                  <a:srgbClr val="898989"/>
                </a:solidFill>
              </a:rPr>
              <a:t>MEDS Phase 2 Approach</a:t>
            </a:r>
            <a:endParaRPr lang="en-GB" dirty="0">
              <a:solidFill>
                <a:srgbClr val="898989"/>
              </a:solidFill>
            </a:endParaRPr>
          </a:p>
        </p:txBody>
      </p:sp>
      <p:sp>
        <p:nvSpPr>
          <p:cNvPr id="11" name="Content Placeholder 10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Joined by the IT Project Manager and Director of one of the developers</a:t>
            </a:r>
          </a:p>
          <a:p>
            <a:r>
              <a:rPr lang="en-GB" dirty="0" smtClean="0"/>
              <a:t>An Agile methodology was employed with rapid versioning</a:t>
            </a:r>
          </a:p>
          <a:p>
            <a:r>
              <a:rPr lang="en-GB" dirty="0" smtClean="0">
                <a:hlinkClick r:id="rId3"/>
              </a:rPr>
              <a:t>http://martinfowler.com/articles/newMethodology.html</a:t>
            </a:r>
            <a:endParaRPr lang="en-GB" dirty="0" smtClean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LPSLogo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572396" y="1142984"/>
            <a:ext cx="1428728" cy="783955"/>
          </a:xfrm>
          <a:prstGeom prst="rect">
            <a:avLst/>
          </a:prstGeom>
        </p:spPr>
      </p:pic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solidFill>
                  <a:srgbClr val="898989"/>
                </a:solidFill>
              </a:rPr>
              <a:t>MEDS Phase 2 Approach</a:t>
            </a:r>
            <a:endParaRPr lang="en-GB" dirty="0">
              <a:solidFill>
                <a:srgbClr val="898989"/>
              </a:solidFill>
            </a:endParaRPr>
          </a:p>
        </p:txBody>
      </p:sp>
      <p:sp>
        <p:nvSpPr>
          <p:cNvPr id="11" name="Content Placeholder 10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5 focus groups held made up of students with disabilities</a:t>
            </a:r>
          </a:p>
          <a:p>
            <a:r>
              <a:rPr lang="en-GB" dirty="0" smtClean="0"/>
              <a:t>At each focus group new prototype was demonstrated / tested.</a:t>
            </a:r>
          </a:p>
          <a:p>
            <a:pPr lvl="1"/>
            <a:r>
              <a:rPr lang="en-GB" dirty="0" smtClean="0"/>
              <a:t>Previous changes checked</a:t>
            </a:r>
          </a:p>
          <a:p>
            <a:pPr lvl="1"/>
            <a:r>
              <a:rPr lang="en-GB" dirty="0" smtClean="0"/>
              <a:t>Next changes agreed</a:t>
            </a:r>
            <a:endParaRPr lang="en-GB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LPSLogo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572396" y="1142984"/>
            <a:ext cx="1428728" cy="783955"/>
          </a:xfrm>
          <a:prstGeom prst="rect">
            <a:avLst/>
          </a:prstGeom>
        </p:spPr>
      </p:pic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solidFill>
                  <a:srgbClr val="898989"/>
                </a:solidFill>
              </a:rPr>
              <a:t>Reflections on Approach</a:t>
            </a:r>
            <a:endParaRPr lang="en-GB" dirty="0">
              <a:solidFill>
                <a:srgbClr val="898989"/>
              </a:solidFill>
            </a:endParaRPr>
          </a:p>
        </p:txBody>
      </p:sp>
      <p:sp>
        <p:nvSpPr>
          <p:cNvPr id="11" name="Content Placeholder 10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The Agile approached complimented the way the developers worked</a:t>
            </a:r>
          </a:p>
          <a:p>
            <a:pPr lvl="1"/>
            <a:r>
              <a:rPr lang="en-GB" dirty="0" smtClean="0"/>
              <a:t>Progress and decisions quicker</a:t>
            </a:r>
          </a:p>
          <a:p>
            <a:pPr lvl="1"/>
            <a:r>
              <a:rPr lang="en-GB" dirty="0" smtClean="0"/>
              <a:t>After each iteration there is a clear improvement</a:t>
            </a:r>
          </a:p>
          <a:p>
            <a:r>
              <a:rPr lang="en-GB" dirty="0" smtClean="0"/>
              <a:t>It wasn’t always possible to get same participants back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LPSLogo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572396" y="1142984"/>
            <a:ext cx="1428728" cy="783955"/>
          </a:xfrm>
          <a:prstGeom prst="rect">
            <a:avLst/>
          </a:prstGeom>
        </p:spPr>
      </p:pic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solidFill>
                  <a:srgbClr val="898989"/>
                </a:solidFill>
              </a:rPr>
              <a:t>MEDS Phase 2 Outcomes</a:t>
            </a:r>
            <a:endParaRPr lang="en-GB" dirty="0">
              <a:solidFill>
                <a:srgbClr val="898989"/>
              </a:solidFill>
            </a:endParaRPr>
          </a:p>
        </p:txBody>
      </p:sp>
      <p:sp>
        <p:nvSpPr>
          <p:cNvPr id="11" name="Content Placeholder 10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GB" dirty="0" smtClean="0"/>
              <a:t>Demonstration of key stages of ALPS </a:t>
            </a:r>
            <a:r>
              <a:rPr lang="en-GB" dirty="0" smtClean="0"/>
              <a:t>Client</a:t>
            </a:r>
          </a:p>
          <a:p>
            <a:endParaRPr lang="en-GB" dirty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Embedding mobile enabling technology</a:t>
            </a:r>
            <a:endParaRPr lang="en-GB" dirty="0"/>
          </a:p>
        </p:txBody>
      </p:sp>
      <p:sp>
        <p:nvSpPr>
          <p:cNvPr id="4" name="Rectangle 3"/>
          <p:cNvSpPr/>
          <p:nvPr/>
        </p:nvSpPr>
        <p:spPr>
          <a:xfrm>
            <a:off x="1142976" y="1714488"/>
            <a:ext cx="6286544" cy="201593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en-US" sz="12500" b="1" cap="all" spc="0" dirty="0" smtClean="0">
                <a:ln w="0"/>
                <a:effectLst>
                  <a:reflection blurRad="12700" stA="50000" endPos="50000" dist="5000" dir="5400000" sy="-100000" rotWithShape="0"/>
                </a:effectLst>
              </a:rPr>
              <a:t>EMET</a:t>
            </a:r>
            <a:endParaRPr lang="en-US" sz="12500" b="1" cap="all" spc="0" dirty="0">
              <a:ln w="0"/>
              <a:effectLst>
                <a:reflection blurRad="12700" stA="50000" endPos="50000" dist="5000" dir="5400000" sy="-100000" rotWithShape="0"/>
              </a:effectLst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LPSLogo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572396" y="1142984"/>
            <a:ext cx="1428728" cy="783955"/>
          </a:xfrm>
          <a:prstGeom prst="rect">
            <a:avLst/>
          </a:prstGeom>
        </p:spPr>
      </p:pic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428596" y="1285860"/>
            <a:ext cx="8229600" cy="1143000"/>
          </a:xfrm>
        </p:spPr>
        <p:txBody>
          <a:bodyPr/>
          <a:lstStyle/>
          <a:p>
            <a:r>
              <a:rPr lang="en-GB" dirty="0" smtClean="0">
                <a:solidFill>
                  <a:srgbClr val="898989"/>
                </a:solidFill>
              </a:rPr>
              <a:t>The Purpose of EMET:</a:t>
            </a:r>
            <a:endParaRPr lang="en-GB" dirty="0">
              <a:solidFill>
                <a:srgbClr val="898989"/>
              </a:solidFill>
            </a:endParaRPr>
          </a:p>
        </p:txBody>
      </p:sp>
      <p:sp>
        <p:nvSpPr>
          <p:cNvPr id="11" name="Content Placeholder 10"/>
          <p:cNvSpPr>
            <a:spLocks noGrp="1"/>
          </p:cNvSpPr>
          <p:nvPr>
            <p:ph idx="1"/>
          </p:nvPr>
        </p:nvSpPr>
        <p:spPr>
          <a:xfrm>
            <a:off x="428596" y="2143116"/>
            <a:ext cx="8229600" cy="4357718"/>
          </a:xfrm>
        </p:spPr>
        <p:txBody>
          <a:bodyPr/>
          <a:lstStyle/>
          <a:p>
            <a:r>
              <a:rPr lang="en-US" dirty="0" smtClean="0"/>
              <a:t>S</a:t>
            </a:r>
            <a:r>
              <a:rPr lang="en-US" dirty="0" smtClean="0"/>
              <a:t>tudy </a:t>
            </a:r>
            <a:r>
              <a:rPr lang="en-US" dirty="0" smtClean="0"/>
              <a:t>builds on the earlier work of the </a:t>
            </a:r>
            <a:r>
              <a:rPr lang="en-US" dirty="0" smtClean="0"/>
              <a:t>MEDS.</a:t>
            </a:r>
          </a:p>
          <a:p>
            <a:r>
              <a:rPr lang="en-US" dirty="0" smtClean="0"/>
              <a:t>Explores barriers which </a:t>
            </a:r>
            <a:r>
              <a:rPr lang="en-US" dirty="0" smtClean="0"/>
              <a:t>may impede embedding of the ALPS mobile Assessment suite. </a:t>
            </a:r>
            <a:endParaRPr lang="en-US" dirty="0" smtClean="0"/>
          </a:p>
          <a:p>
            <a:r>
              <a:rPr lang="en-US" dirty="0" smtClean="0"/>
              <a:t>Current </a:t>
            </a:r>
            <a:r>
              <a:rPr lang="en-US" dirty="0" smtClean="0"/>
              <a:t>ALPS devices </a:t>
            </a:r>
            <a:r>
              <a:rPr lang="en-US" dirty="0" smtClean="0"/>
              <a:t>have </a:t>
            </a:r>
            <a:r>
              <a:rPr lang="en-US" dirty="0" smtClean="0"/>
              <a:t>a functionality that is </a:t>
            </a:r>
            <a:r>
              <a:rPr lang="en-US" dirty="0" smtClean="0"/>
              <a:t>less than those </a:t>
            </a:r>
            <a:r>
              <a:rPr lang="en-US" dirty="0" smtClean="0"/>
              <a:t>many students </a:t>
            </a:r>
            <a:r>
              <a:rPr lang="en-US" dirty="0" smtClean="0"/>
              <a:t>own</a:t>
            </a:r>
          </a:p>
          <a:p>
            <a:r>
              <a:rPr lang="en-US" dirty="0" smtClean="0"/>
              <a:t>Assumption: ‘If </a:t>
            </a:r>
            <a:r>
              <a:rPr lang="en-US" dirty="0" smtClean="0"/>
              <a:t>it works for disabled students it will work for </a:t>
            </a:r>
            <a:r>
              <a:rPr lang="en-US" dirty="0" smtClean="0"/>
              <a:t>all’.</a:t>
            </a:r>
            <a:endParaRPr lang="en-GB" dirty="0"/>
          </a:p>
        </p:txBody>
      </p:sp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Does increased desirability of a device improve engagement with mobile learning &amp; teaching?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LPSLogo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572396" y="1142984"/>
            <a:ext cx="1428728" cy="783955"/>
          </a:xfrm>
          <a:prstGeom prst="rect">
            <a:avLst/>
          </a:prstGeom>
        </p:spPr>
      </p:pic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solidFill>
                  <a:srgbClr val="898989"/>
                </a:solidFill>
              </a:rPr>
              <a:t>EMET </a:t>
            </a:r>
            <a:r>
              <a:rPr lang="en-GB" dirty="0" smtClean="0">
                <a:solidFill>
                  <a:srgbClr val="898989"/>
                </a:solidFill>
              </a:rPr>
              <a:t>– Main question</a:t>
            </a:r>
            <a:endParaRPr lang="en-GB" dirty="0">
              <a:solidFill>
                <a:srgbClr val="898989"/>
              </a:solidFill>
            </a:endParaRPr>
          </a:p>
        </p:txBody>
      </p:sp>
      <p:sp>
        <p:nvSpPr>
          <p:cNvPr id="11" name="Content Placeholder 10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sz="4800" i="1" dirty="0" smtClean="0"/>
              <a:t>“Does </a:t>
            </a:r>
            <a:r>
              <a:rPr lang="en-US" sz="4800" i="1" dirty="0" smtClean="0"/>
              <a:t>increased desirability of a device improve engagement with mobile learning &amp; teaching</a:t>
            </a:r>
            <a:r>
              <a:rPr lang="en-US" sz="4800" i="1" dirty="0" smtClean="0"/>
              <a:t>?”</a:t>
            </a:r>
            <a:endParaRPr lang="en-GB" sz="4800" b="1" i="1" dirty="0" smtClean="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LPSLogo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572396" y="1142984"/>
            <a:ext cx="1428728" cy="783955"/>
          </a:xfrm>
          <a:prstGeom prst="rect">
            <a:avLst/>
          </a:prstGeom>
        </p:spPr>
      </p:pic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solidFill>
                  <a:srgbClr val="898989"/>
                </a:solidFill>
              </a:rPr>
              <a:t>EMET </a:t>
            </a:r>
            <a:r>
              <a:rPr lang="en-GB" dirty="0" smtClean="0">
                <a:solidFill>
                  <a:srgbClr val="898989"/>
                </a:solidFill>
              </a:rPr>
              <a:t>– Approach (1)</a:t>
            </a:r>
            <a:endParaRPr lang="en-GB" dirty="0">
              <a:solidFill>
                <a:srgbClr val="898989"/>
              </a:solidFill>
            </a:endParaRPr>
          </a:p>
        </p:txBody>
      </p:sp>
      <p:sp>
        <p:nvSpPr>
          <p:cNvPr id="11" name="Content Placeholder 10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2 main </a:t>
            </a:r>
            <a:r>
              <a:rPr lang="en-US" dirty="0" smtClean="0"/>
              <a:t>issues:</a:t>
            </a:r>
          </a:p>
          <a:p>
            <a:pPr marL="914400" indent="-914400">
              <a:buFont typeface="+mj-lt"/>
              <a:buAutoNum type="arabicPeriod"/>
            </a:pPr>
            <a:r>
              <a:rPr lang="en-US" sz="2800" dirty="0" smtClean="0"/>
              <a:t>Using range </a:t>
            </a:r>
            <a:r>
              <a:rPr lang="en-US" sz="2800" dirty="0" smtClean="0"/>
              <a:t>of cutting edge </a:t>
            </a:r>
            <a:r>
              <a:rPr lang="en-US" sz="2800" dirty="0" smtClean="0"/>
              <a:t>devices – Ask disabled students to use </a:t>
            </a:r>
            <a:r>
              <a:rPr lang="en-US" sz="2800" dirty="0" smtClean="0"/>
              <a:t>them to access the ALPS assessment </a:t>
            </a:r>
            <a:r>
              <a:rPr lang="en-US" sz="2800" dirty="0" smtClean="0"/>
              <a:t>suite </a:t>
            </a:r>
            <a:r>
              <a:rPr lang="en-US" sz="2800" dirty="0" smtClean="0"/>
              <a:t>for a trial </a:t>
            </a:r>
            <a:r>
              <a:rPr lang="en-US" sz="2800" dirty="0" smtClean="0"/>
              <a:t>period</a:t>
            </a:r>
          </a:p>
          <a:p>
            <a:pPr marL="914400" indent="-914400">
              <a:buFont typeface="+mj-lt"/>
              <a:buAutoNum type="arabicPeriod"/>
            </a:pPr>
            <a:r>
              <a:rPr lang="en-US" sz="2800" dirty="0" smtClean="0"/>
              <a:t>Explore </a:t>
            </a:r>
            <a:r>
              <a:rPr lang="en-US" sz="2800" dirty="0" smtClean="0"/>
              <a:t>the recently developed Web based </a:t>
            </a:r>
            <a:r>
              <a:rPr lang="en-US" sz="2800" dirty="0" smtClean="0"/>
              <a:t>ALPS assessment </a:t>
            </a:r>
            <a:r>
              <a:rPr lang="en-US" sz="2800" dirty="0" smtClean="0"/>
              <a:t>tool.  To explore how useable it is, both as a tool and on a range of devices.</a:t>
            </a:r>
            <a:endParaRPr lang="en-GB" sz="2800" b="1" i="1" dirty="0" smtClean="0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LPSLogo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572396" y="1142984"/>
            <a:ext cx="1428728" cy="783955"/>
          </a:xfrm>
          <a:prstGeom prst="rect">
            <a:avLst/>
          </a:prstGeom>
        </p:spPr>
      </p:pic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solidFill>
                  <a:srgbClr val="898989"/>
                </a:solidFill>
              </a:rPr>
              <a:t>EMET </a:t>
            </a:r>
            <a:r>
              <a:rPr lang="en-GB" dirty="0" smtClean="0">
                <a:solidFill>
                  <a:srgbClr val="898989"/>
                </a:solidFill>
              </a:rPr>
              <a:t>– Approach (2)</a:t>
            </a:r>
            <a:endParaRPr lang="en-GB" dirty="0">
              <a:solidFill>
                <a:srgbClr val="898989"/>
              </a:solidFill>
            </a:endParaRPr>
          </a:p>
        </p:txBody>
      </p:sp>
      <p:sp>
        <p:nvSpPr>
          <p:cNvPr id="11" name="Content Placeholder 10"/>
          <p:cNvSpPr>
            <a:spLocks noGrp="1"/>
          </p:cNvSpPr>
          <p:nvPr>
            <p:ph idx="1"/>
          </p:nvPr>
        </p:nvSpPr>
        <p:spPr>
          <a:xfrm>
            <a:off x="428625" y="2428875"/>
            <a:ext cx="8229600" cy="4143397"/>
          </a:xfrm>
        </p:spPr>
        <p:txBody>
          <a:bodyPr/>
          <a:lstStyle/>
          <a:p>
            <a:r>
              <a:rPr lang="en-GB" b="1" dirty="0" smtClean="0"/>
              <a:t>5 Focus groups each one testing a type of device &amp; </a:t>
            </a:r>
            <a:r>
              <a:rPr lang="en-US" b="1" dirty="0" smtClean="0"/>
              <a:t>the </a:t>
            </a:r>
            <a:r>
              <a:rPr lang="en-US" b="1" dirty="0" smtClean="0"/>
              <a:t>ALPS web based </a:t>
            </a:r>
            <a:r>
              <a:rPr lang="en-US" b="1" dirty="0" smtClean="0"/>
              <a:t>assessment </a:t>
            </a:r>
            <a:r>
              <a:rPr lang="en-US" b="1" dirty="0" smtClean="0"/>
              <a:t>suite. </a:t>
            </a:r>
            <a:endParaRPr lang="en-GB" b="1" dirty="0" smtClean="0"/>
          </a:p>
          <a:p>
            <a:pPr marL="342900" lvl="1" indent="-342900">
              <a:buFont typeface="Arial" charset="0"/>
              <a:buChar char="•"/>
            </a:pPr>
            <a:r>
              <a:rPr lang="en-GB" b="1" dirty="0" smtClean="0"/>
              <a:t>3 </a:t>
            </a:r>
            <a:r>
              <a:rPr lang="en-GB" b="1" dirty="0" smtClean="0"/>
              <a:t>participants agreed to take </a:t>
            </a:r>
            <a:r>
              <a:rPr lang="en-GB" b="1" dirty="0" smtClean="0"/>
              <a:t>part</a:t>
            </a:r>
          </a:p>
          <a:p>
            <a:pPr lvl="1"/>
            <a:r>
              <a:rPr lang="en-GB" b="1" dirty="0" smtClean="0"/>
              <a:t>Semi Structured interview (each week)</a:t>
            </a:r>
          </a:p>
          <a:p>
            <a:pPr lvl="1"/>
            <a:r>
              <a:rPr lang="en-GB" b="1" dirty="0" smtClean="0"/>
              <a:t>Microsoft </a:t>
            </a:r>
            <a:r>
              <a:rPr lang="en-GB" b="1" dirty="0" smtClean="0"/>
              <a:t>Accessibility Tool </a:t>
            </a:r>
            <a:r>
              <a:rPr lang="en-GB" b="1" dirty="0" smtClean="0"/>
              <a:t>Kit (For each type of device)</a:t>
            </a:r>
          </a:p>
          <a:p>
            <a:pPr lvl="1"/>
            <a:r>
              <a:rPr lang="en-GB" b="1" dirty="0" smtClean="0"/>
              <a:t>Kelly or repertory Grid (at end of study) </a:t>
            </a:r>
            <a:endParaRPr lang="en-GB" b="1" dirty="0" smtClean="0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LPSLogo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572396" y="1142984"/>
            <a:ext cx="1428728" cy="783955"/>
          </a:xfrm>
          <a:prstGeom prst="rect">
            <a:avLst/>
          </a:prstGeom>
        </p:spPr>
      </p:pic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428596" y="1285860"/>
            <a:ext cx="8229600" cy="1143000"/>
          </a:xfrm>
        </p:spPr>
        <p:txBody>
          <a:bodyPr/>
          <a:lstStyle/>
          <a:p>
            <a:r>
              <a:rPr lang="en-GB" dirty="0" smtClean="0">
                <a:solidFill>
                  <a:srgbClr val="898989"/>
                </a:solidFill>
              </a:rPr>
              <a:t>EMET - </a:t>
            </a:r>
            <a:r>
              <a:rPr lang="en-GB" dirty="0" smtClean="0">
                <a:solidFill>
                  <a:srgbClr val="898989"/>
                </a:solidFill>
              </a:rPr>
              <a:t>Technology</a:t>
            </a:r>
            <a:endParaRPr lang="en-GB" dirty="0">
              <a:solidFill>
                <a:srgbClr val="898989"/>
              </a:solidFill>
            </a:endParaRPr>
          </a:p>
        </p:txBody>
      </p:sp>
      <p:sp>
        <p:nvSpPr>
          <p:cNvPr id="11" name="Content Placeholder 10"/>
          <p:cNvSpPr>
            <a:spLocks noGrp="1"/>
          </p:cNvSpPr>
          <p:nvPr>
            <p:ph idx="1"/>
          </p:nvPr>
        </p:nvSpPr>
        <p:spPr>
          <a:xfrm>
            <a:off x="428596" y="2214554"/>
            <a:ext cx="8229600" cy="4429156"/>
          </a:xfrm>
        </p:spPr>
        <p:txBody>
          <a:bodyPr/>
          <a:lstStyle/>
          <a:p>
            <a:r>
              <a:rPr lang="en-US" sz="2400" dirty="0" smtClean="0"/>
              <a:t>HTC Hero (Android operating system) </a:t>
            </a:r>
            <a:endParaRPr lang="en-GB" sz="2400" dirty="0" smtClean="0"/>
          </a:p>
          <a:p>
            <a:r>
              <a:rPr lang="en-US" sz="2400" dirty="0" smtClean="0"/>
              <a:t>HTC Touch Pro 2</a:t>
            </a:r>
            <a:endParaRPr lang="en-GB" sz="2400" dirty="0" smtClean="0"/>
          </a:p>
          <a:p>
            <a:r>
              <a:rPr lang="en-US" sz="2400" dirty="0" err="1" smtClean="0"/>
              <a:t>iPhone</a:t>
            </a:r>
            <a:r>
              <a:rPr lang="en-US" sz="2400" dirty="0" smtClean="0"/>
              <a:t> / </a:t>
            </a:r>
            <a:r>
              <a:rPr lang="en-US" sz="2400" dirty="0" err="1" smtClean="0"/>
              <a:t>iTouch</a:t>
            </a:r>
            <a:endParaRPr lang="en-GB" sz="2400" dirty="0" smtClean="0"/>
          </a:p>
          <a:p>
            <a:r>
              <a:rPr lang="en-US" sz="2400" dirty="0" smtClean="0"/>
              <a:t>Nokia N97</a:t>
            </a:r>
            <a:endParaRPr lang="en-GB" sz="2400" dirty="0" smtClean="0"/>
          </a:p>
          <a:p>
            <a:r>
              <a:rPr lang="en-US" sz="2400" dirty="0" smtClean="0"/>
              <a:t>Samsung </a:t>
            </a:r>
            <a:r>
              <a:rPr lang="en-US" sz="2400" dirty="0" smtClean="0"/>
              <a:t>Q1 Ultra HSDPA</a:t>
            </a:r>
            <a:endParaRPr lang="en-GB" sz="2400" dirty="0" smtClean="0"/>
          </a:p>
          <a:p>
            <a:r>
              <a:rPr lang="en-US" sz="2400" dirty="0" smtClean="0"/>
              <a:t>Samsung Q1 EX Ultra Tablet PC</a:t>
            </a:r>
            <a:endParaRPr lang="en-GB" sz="2400" dirty="0" smtClean="0"/>
          </a:p>
          <a:p>
            <a:r>
              <a:rPr lang="en-US" sz="2400" dirty="0" smtClean="0"/>
              <a:t>A </a:t>
            </a:r>
            <a:r>
              <a:rPr lang="en-US" sz="2400" dirty="0" smtClean="0"/>
              <a:t>range of UMPC's as a result of a successful JISC </a:t>
            </a:r>
            <a:r>
              <a:rPr lang="en-US" sz="2400" dirty="0" err="1" smtClean="0"/>
              <a:t>Techdis</a:t>
            </a:r>
            <a:r>
              <a:rPr lang="en-US" sz="2400" dirty="0" smtClean="0"/>
              <a:t> </a:t>
            </a:r>
            <a:r>
              <a:rPr lang="en-US" sz="2400" dirty="0" smtClean="0"/>
              <a:t>bid</a:t>
            </a:r>
            <a:r>
              <a:rPr lang="en-US" sz="2400" dirty="0" smtClean="0"/>
              <a:t>.  </a:t>
            </a:r>
            <a:endParaRPr lang="en-GB" sz="2400" dirty="0" smtClean="0"/>
          </a:p>
          <a:p>
            <a:r>
              <a:rPr lang="en-US" sz="2400" dirty="0" err="1" smtClean="0"/>
              <a:t>DataWind</a:t>
            </a:r>
            <a:r>
              <a:rPr lang="en-US" sz="2400" dirty="0" smtClean="0"/>
              <a:t> </a:t>
            </a:r>
            <a:r>
              <a:rPr lang="en-US" sz="2400" dirty="0" smtClean="0"/>
              <a:t>PocketSurfer2 L </a:t>
            </a:r>
            <a:endParaRPr lang="en-GB" sz="2400" dirty="0" smtClean="0"/>
          </a:p>
          <a:p>
            <a:r>
              <a:rPr lang="en-US" sz="2400" dirty="0" err="1" smtClean="0"/>
              <a:t>DataWind</a:t>
            </a:r>
            <a:r>
              <a:rPr lang="en-US" sz="2400" dirty="0" smtClean="0"/>
              <a:t> PocketSurfer2R </a:t>
            </a:r>
            <a:endParaRPr lang="en-GB" sz="2400" dirty="0" smtClean="0"/>
          </a:p>
          <a:p>
            <a:r>
              <a:rPr lang="fr-FR" sz="2400" dirty="0" err="1" smtClean="0"/>
              <a:t>Viliv</a:t>
            </a:r>
            <a:r>
              <a:rPr lang="fr-FR" sz="2400" dirty="0" smtClean="0"/>
              <a:t> s5 Premium 3G GPS Mobile Internet </a:t>
            </a:r>
            <a:r>
              <a:rPr lang="fr-FR" sz="2400" dirty="0" err="1" smtClean="0"/>
              <a:t>Device</a:t>
            </a:r>
            <a:endParaRPr lang="en-GB" sz="2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LPSLogo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572396" y="1142984"/>
            <a:ext cx="1428728" cy="783955"/>
          </a:xfrm>
          <a:prstGeom prst="rect">
            <a:avLst/>
          </a:prstGeom>
        </p:spPr>
      </p:pic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solidFill>
                  <a:srgbClr val="898989"/>
                </a:solidFill>
              </a:rPr>
              <a:t>MEDS is Part of the ALPS CETL</a:t>
            </a:r>
            <a:endParaRPr lang="en-GB" dirty="0">
              <a:solidFill>
                <a:srgbClr val="898989"/>
              </a:solidFill>
            </a:endParaRPr>
          </a:p>
        </p:txBody>
      </p:sp>
      <p:sp>
        <p:nvSpPr>
          <p:cNvPr id="11" name="Content Placeholder 10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sz="2800" dirty="0" smtClean="0"/>
              <a:t>Assessment and Learning in Practice Settings (ALPS)</a:t>
            </a:r>
          </a:p>
          <a:p>
            <a:r>
              <a:rPr lang="en-GB" sz="2800" dirty="0" smtClean="0"/>
              <a:t>Centre for Excellence in Teaching and Learning (CETL)</a:t>
            </a:r>
          </a:p>
          <a:p>
            <a:r>
              <a:rPr lang="en-GB" sz="2800" dirty="0" smtClean="0"/>
              <a:t>Competent and confident graduates</a:t>
            </a:r>
          </a:p>
          <a:p>
            <a:r>
              <a:rPr lang="en-GB" sz="2800" dirty="0" smtClean="0"/>
              <a:t>A common competency framework with assessments</a:t>
            </a:r>
          </a:p>
          <a:p>
            <a:r>
              <a:rPr lang="en-GB" sz="2800" dirty="0" smtClean="0"/>
              <a:t>Assessments delivered online and via mobile devices</a:t>
            </a: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LPSLogo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572396" y="1142984"/>
            <a:ext cx="1428728" cy="783955"/>
          </a:xfrm>
          <a:prstGeom prst="rect">
            <a:avLst/>
          </a:prstGeom>
        </p:spPr>
      </p:pic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 smtClean="0">
                <a:solidFill>
                  <a:srgbClr val="898989"/>
                </a:solidFill>
              </a:rPr>
              <a:t>iPhone</a:t>
            </a:r>
            <a:r>
              <a:rPr lang="en-GB" dirty="0" smtClean="0">
                <a:solidFill>
                  <a:srgbClr val="898989"/>
                </a:solidFill>
              </a:rPr>
              <a:t> &amp; </a:t>
            </a:r>
            <a:r>
              <a:rPr lang="en-GB" dirty="0" err="1" smtClean="0">
                <a:solidFill>
                  <a:srgbClr val="898989"/>
                </a:solidFill>
              </a:rPr>
              <a:t>iTouch</a:t>
            </a:r>
            <a:r>
              <a:rPr lang="en-GB" dirty="0" smtClean="0">
                <a:solidFill>
                  <a:srgbClr val="898989"/>
                </a:solidFill>
              </a:rPr>
              <a:t> </a:t>
            </a:r>
            <a:r>
              <a:rPr lang="en-GB" dirty="0" err="1" smtClean="0">
                <a:solidFill>
                  <a:srgbClr val="898989"/>
                </a:solidFill>
              </a:rPr>
              <a:t>Wordle</a:t>
            </a:r>
            <a:r>
              <a:rPr lang="en-GB" dirty="0" smtClean="0">
                <a:solidFill>
                  <a:srgbClr val="898989"/>
                </a:solidFill>
              </a:rPr>
              <a:t> diagrams</a:t>
            </a:r>
            <a:endParaRPr lang="en-GB" dirty="0">
              <a:solidFill>
                <a:srgbClr val="898989"/>
              </a:solidFill>
            </a:endParaRPr>
          </a:p>
        </p:txBody>
      </p:sp>
      <p:pic>
        <p:nvPicPr>
          <p:cNvPr id="5" name="Picture 4"/>
          <p:cNvPicPr/>
          <p:nvPr/>
        </p:nvPicPr>
        <p:blipFill>
          <a:blip r:embed="rId4" cstate="print"/>
          <a:srcRect l="17057" t="43486" r="18439" b="14261"/>
          <a:stretch>
            <a:fillRect/>
          </a:stretch>
        </p:blipFill>
        <p:spPr bwMode="auto">
          <a:xfrm>
            <a:off x="500034" y="2428868"/>
            <a:ext cx="8001056" cy="37147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LPSLogo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572396" y="1142984"/>
            <a:ext cx="1428728" cy="783955"/>
          </a:xfrm>
          <a:prstGeom prst="rect">
            <a:avLst/>
          </a:prstGeom>
        </p:spPr>
      </p:pic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solidFill>
                  <a:srgbClr val="898989"/>
                </a:solidFill>
              </a:rPr>
              <a:t>Smart Phones - </a:t>
            </a:r>
            <a:r>
              <a:rPr lang="en-GB" dirty="0" err="1" smtClean="0">
                <a:solidFill>
                  <a:srgbClr val="898989"/>
                </a:solidFill>
              </a:rPr>
              <a:t>Wordle</a:t>
            </a:r>
            <a:r>
              <a:rPr lang="en-GB" dirty="0" smtClean="0">
                <a:solidFill>
                  <a:srgbClr val="898989"/>
                </a:solidFill>
              </a:rPr>
              <a:t> diagrams</a:t>
            </a:r>
            <a:endParaRPr lang="en-GB" dirty="0">
              <a:solidFill>
                <a:srgbClr val="898989"/>
              </a:solidFill>
            </a:endParaRPr>
          </a:p>
        </p:txBody>
      </p:sp>
      <p:pic>
        <p:nvPicPr>
          <p:cNvPr id="8" name="Picture 7"/>
          <p:cNvPicPr/>
          <p:nvPr/>
        </p:nvPicPr>
        <p:blipFill>
          <a:blip r:embed="rId4" cstate="print"/>
          <a:srcRect l="17057" t="38732" r="18549" b="11444"/>
          <a:stretch>
            <a:fillRect/>
          </a:stretch>
        </p:blipFill>
        <p:spPr bwMode="auto">
          <a:xfrm>
            <a:off x="642910" y="2428868"/>
            <a:ext cx="7715304" cy="37215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LPSLogo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572396" y="1142984"/>
            <a:ext cx="1428728" cy="783955"/>
          </a:xfrm>
          <a:prstGeom prst="rect">
            <a:avLst/>
          </a:prstGeom>
        </p:spPr>
      </p:pic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solidFill>
                  <a:srgbClr val="898989"/>
                </a:solidFill>
              </a:rPr>
              <a:t>UMPC- </a:t>
            </a:r>
            <a:r>
              <a:rPr lang="en-GB" dirty="0" err="1" smtClean="0">
                <a:solidFill>
                  <a:srgbClr val="898989"/>
                </a:solidFill>
              </a:rPr>
              <a:t>Wordle</a:t>
            </a:r>
            <a:r>
              <a:rPr lang="en-GB" dirty="0" smtClean="0">
                <a:solidFill>
                  <a:srgbClr val="898989"/>
                </a:solidFill>
              </a:rPr>
              <a:t> diagrams</a:t>
            </a:r>
            <a:endParaRPr lang="en-GB" dirty="0">
              <a:solidFill>
                <a:srgbClr val="898989"/>
              </a:solidFill>
            </a:endParaRPr>
          </a:p>
        </p:txBody>
      </p:sp>
      <p:pic>
        <p:nvPicPr>
          <p:cNvPr id="5" name="Picture 4"/>
          <p:cNvPicPr/>
          <p:nvPr/>
        </p:nvPicPr>
        <p:blipFill>
          <a:blip r:embed="rId4" cstate="print"/>
          <a:srcRect l="17167" t="41549" r="17999" b="13909"/>
          <a:stretch>
            <a:fillRect/>
          </a:stretch>
        </p:blipFill>
        <p:spPr bwMode="auto">
          <a:xfrm>
            <a:off x="500034" y="2315954"/>
            <a:ext cx="8358246" cy="40420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LPSLogo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572396" y="1142984"/>
            <a:ext cx="1428728" cy="783955"/>
          </a:xfrm>
          <a:prstGeom prst="rect">
            <a:avLst/>
          </a:prstGeom>
        </p:spPr>
      </p:pic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 smtClean="0">
                <a:solidFill>
                  <a:srgbClr val="898989"/>
                </a:solidFill>
              </a:rPr>
              <a:t>Pocketsufers</a:t>
            </a:r>
            <a:r>
              <a:rPr lang="en-GB" dirty="0" smtClean="0">
                <a:solidFill>
                  <a:srgbClr val="898989"/>
                </a:solidFill>
              </a:rPr>
              <a:t> - </a:t>
            </a:r>
            <a:r>
              <a:rPr lang="en-GB" dirty="0" err="1" smtClean="0">
                <a:solidFill>
                  <a:srgbClr val="898989"/>
                </a:solidFill>
              </a:rPr>
              <a:t>Wordle</a:t>
            </a:r>
            <a:r>
              <a:rPr lang="en-GB" dirty="0" smtClean="0">
                <a:solidFill>
                  <a:srgbClr val="898989"/>
                </a:solidFill>
              </a:rPr>
              <a:t> diagrams</a:t>
            </a:r>
            <a:endParaRPr lang="en-GB" dirty="0">
              <a:solidFill>
                <a:srgbClr val="898989"/>
              </a:solidFill>
            </a:endParaRPr>
          </a:p>
        </p:txBody>
      </p:sp>
      <p:pic>
        <p:nvPicPr>
          <p:cNvPr id="7" name="Picture 6"/>
          <p:cNvPicPr/>
          <p:nvPr/>
        </p:nvPicPr>
        <p:blipFill>
          <a:blip r:embed="rId4" cstate="print"/>
          <a:srcRect l="17167" t="42270" r="18591" b="14755"/>
          <a:stretch>
            <a:fillRect/>
          </a:stretch>
        </p:blipFill>
        <p:spPr bwMode="auto">
          <a:xfrm>
            <a:off x="500034" y="2659642"/>
            <a:ext cx="8001055" cy="36983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LPSLogo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572396" y="1142984"/>
            <a:ext cx="1428728" cy="783955"/>
          </a:xfrm>
          <a:prstGeom prst="rect">
            <a:avLst/>
          </a:prstGeom>
        </p:spPr>
      </p:pic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solidFill>
                  <a:srgbClr val="898989"/>
                </a:solidFill>
              </a:rPr>
              <a:t>EMET Findings / Recommendations</a:t>
            </a:r>
            <a:endParaRPr lang="en-GB" dirty="0">
              <a:solidFill>
                <a:srgbClr val="898989"/>
              </a:solidFill>
            </a:endParaRPr>
          </a:p>
        </p:txBody>
      </p:sp>
      <p:sp>
        <p:nvSpPr>
          <p:cNvPr id="11" name="Content Placeholder 10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We are currently in the write up part of the project.</a:t>
            </a:r>
          </a:p>
          <a:p>
            <a:r>
              <a:rPr lang="en-GB" dirty="0" smtClean="0"/>
              <a:t>However, it does appear that the </a:t>
            </a:r>
            <a:r>
              <a:rPr lang="en-US" dirty="0" smtClean="0"/>
              <a:t>desirability </a:t>
            </a:r>
            <a:r>
              <a:rPr lang="en-US" dirty="0" smtClean="0"/>
              <a:t>of a device </a:t>
            </a:r>
            <a:r>
              <a:rPr lang="en-US" dirty="0" smtClean="0"/>
              <a:t>improves </a:t>
            </a:r>
            <a:r>
              <a:rPr lang="en-US" dirty="0" smtClean="0"/>
              <a:t>engagement with mobile learning &amp; </a:t>
            </a:r>
            <a:r>
              <a:rPr lang="en-US" dirty="0" smtClean="0"/>
              <a:t>teaching.</a:t>
            </a:r>
          </a:p>
          <a:p>
            <a:r>
              <a:rPr lang="en-US" dirty="0" smtClean="0"/>
              <a:t>Though this is in the early stages of analysis.</a:t>
            </a:r>
            <a:endParaRPr lang="en-GB" dirty="0" smtClean="0"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LPSLogo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572396" y="1142984"/>
            <a:ext cx="1428728" cy="783955"/>
          </a:xfrm>
          <a:prstGeom prst="rect">
            <a:avLst/>
          </a:prstGeom>
        </p:spPr>
      </p:pic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214282" y="1357313"/>
            <a:ext cx="8715436" cy="1143000"/>
          </a:xfrm>
        </p:spPr>
        <p:txBody>
          <a:bodyPr/>
          <a:lstStyle/>
          <a:p>
            <a:r>
              <a:rPr lang="en-GB" dirty="0" smtClean="0">
                <a:solidFill>
                  <a:srgbClr val="898989"/>
                </a:solidFill>
              </a:rPr>
              <a:t>Reflections </a:t>
            </a:r>
            <a:r>
              <a:rPr lang="en-GB" dirty="0" smtClean="0">
                <a:solidFill>
                  <a:srgbClr val="898989"/>
                </a:solidFill>
              </a:rPr>
              <a:t>on the Agile </a:t>
            </a:r>
            <a:r>
              <a:rPr lang="en-GB" dirty="0" smtClean="0">
                <a:solidFill>
                  <a:srgbClr val="898989"/>
                </a:solidFill>
              </a:rPr>
              <a:t>Approach (1)</a:t>
            </a:r>
            <a:endParaRPr lang="en-GB" dirty="0">
              <a:solidFill>
                <a:srgbClr val="898989"/>
              </a:solidFill>
            </a:endParaRPr>
          </a:p>
        </p:txBody>
      </p:sp>
      <p:sp>
        <p:nvSpPr>
          <p:cNvPr id="11" name="Content Placeholder 10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 smtClean="0"/>
              <a:t>Agile methods are adaptive rather than predictive. </a:t>
            </a:r>
            <a:r>
              <a:rPr lang="en-US" sz="2400" dirty="0" smtClean="0"/>
              <a:t>Engineering methods tend to </a:t>
            </a:r>
            <a:r>
              <a:rPr lang="en-US" sz="2400" dirty="0" smtClean="0"/>
              <a:t>resist change. As they plan the </a:t>
            </a:r>
            <a:r>
              <a:rPr lang="en-US" sz="2400" dirty="0" smtClean="0"/>
              <a:t>software </a:t>
            </a:r>
            <a:r>
              <a:rPr lang="en-US" sz="2400" dirty="0" smtClean="0"/>
              <a:t>process great detail,  over time. </a:t>
            </a:r>
          </a:p>
          <a:p>
            <a:r>
              <a:rPr lang="en-US" sz="2800" dirty="0" smtClean="0"/>
              <a:t>Agile </a:t>
            </a:r>
            <a:r>
              <a:rPr lang="en-US" sz="2800" dirty="0" smtClean="0"/>
              <a:t>methods welcome change</a:t>
            </a:r>
            <a:r>
              <a:rPr lang="en-US" sz="2800" dirty="0" smtClean="0"/>
              <a:t> </a:t>
            </a:r>
            <a:r>
              <a:rPr lang="en-US" sz="2800" dirty="0" smtClean="0"/>
              <a:t>and build this in from day 1.</a:t>
            </a:r>
            <a:endParaRPr lang="en-US" dirty="0" smtClean="0"/>
          </a:p>
          <a:p>
            <a:r>
              <a:rPr lang="en-US" sz="2800" dirty="0" smtClean="0"/>
              <a:t>These fit well with the ‘Social Model of Disability’ and person </a:t>
            </a:r>
            <a:r>
              <a:rPr lang="en-US" sz="2800" dirty="0" err="1" smtClean="0"/>
              <a:t>centred</a:t>
            </a:r>
            <a:r>
              <a:rPr lang="en-US" sz="2800" dirty="0" smtClean="0"/>
              <a:t> approaches as they talk to Users of systems. </a:t>
            </a:r>
            <a:endParaRPr lang="en-GB" sz="2800" dirty="0"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LPSLogo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572396" y="1142984"/>
            <a:ext cx="1428728" cy="783955"/>
          </a:xfrm>
          <a:prstGeom prst="rect">
            <a:avLst/>
          </a:prstGeom>
        </p:spPr>
      </p:pic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214282" y="1357313"/>
            <a:ext cx="8786873" cy="1143000"/>
          </a:xfrm>
        </p:spPr>
        <p:txBody>
          <a:bodyPr/>
          <a:lstStyle/>
          <a:p>
            <a:r>
              <a:rPr lang="en-GB" dirty="0" smtClean="0">
                <a:solidFill>
                  <a:srgbClr val="898989"/>
                </a:solidFill>
              </a:rPr>
              <a:t>Reflections </a:t>
            </a:r>
            <a:r>
              <a:rPr lang="en-GB" dirty="0" smtClean="0">
                <a:solidFill>
                  <a:srgbClr val="898989"/>
                </a:solidFill>
              </a:rPr>
              <a:t>on the Agile </a:t>
            </a:r>
            <a:r>
              <a:rPr lang="en-GB" dirty="0" smtClean="0">
                <a:solidFill>
                  <a:srgbClr val="898989"/>
                </a:solidFill>
              </a:rPr>
              <a:t>Approach (2)</a:t>
            </a:r>
            <a:endParaRPr lang="en-GB" dirty="0">
              <a:solidFill>
                <a:srgbClr val="898989"/>
              </a:solidFill>
            </a:endParaRPr>
          </a:p>
        </p:txBody>
      </p:sp>
      <p:sp>
        <p:nvSpPr>
          <p:cNvPr id="11" name="Content Placeholder 10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sz="2800" dirty="0" smtClean="0"/>
              <a:t>Agile methods are people-oriented rather than </a:t>
            </a:r>
            <a:endParaRPr lang="en-US" sz="2800" dirty="0" smtClean="0"/>
          </a:p>
          <a:p>
            <a:pPr>
              <a:buNone/>
            </a:pPr>
            <a:r>
              <a:rPr lang="en-US" sz="2800" dirty="0" smtClean="0"/>
              <a:t>process-oriented</a:t>
            </a:r>
            <a:r>
              <a:rPr lang="en-US" sz="2800" dirty="0" smtClean="0"/>
              <a:t>. </a:t>
            </a:r>
            <a:endParaRPr lang="en-US" sz="2800" dirty="0" smtClean="0"/>
          </a:p>
          <a:p>
            <a:r>
              <a:rPr lang="en-US" sz="2800" dirty="0" smtClean="0"/>
              <a:t>This can be very useful to ensure the client is consulted from the beginning of the project.</a:t>
            </a:r>
          </a:p>
          <a:p>
            <a:r>
              <a:rPr lang="en-US" sz="2800" dirty="0" smtClean="0"/>
              <a:t>Potential Problems:</a:t>
            </a:r>
          </a:p>
          <a:p>
            <a:pPr lvl="1">
              <a:buNone/>
            </a:pPr>
            <a:r>
              <a:rPr lang="en-US" sz="1600" b="1" dirty="0" smtClean="0"/>
              <a:t>I</a:t>
            </a:r>
            <a:r>
              <a:rPr lang="en-US" sz="1600" b="1" dirty="0" smtClean="0"/>
              <a:t>t could be argued that Agile </a:t>
            </a:r>
            <a:r>
              <a:rPr lang="en-US" sz="1600" b="1" dirty="0" smtClean="0"/>
              <a:t>methods </a:t>
            </a:r>
            <a:r>
              <a:rPr lang="en-US" sz="1600" b="1" dirty="0" smtClean="0"/>
              <a:t>perceive no </a:t>
            </a:r>
            <a:r>
              <a:rPr lang="en-US" sz="1600" b="1" dirty="0" smtClean="0"/>
              <a:t>process will ever make up </a:t>
            </a:r>
            <a:r>
              <a:rPr lang="en-US" sz="1600" b="1" dirty="0" smtClean="0"/>
              <a:t>the</a:t>
            </a:r>
          </a:p>
          <a:p>
            <a:pPr lvl="1">
              <a:buNone/>
            </a:pPr>
            <a:r>
              <a:rPr lang="en-US" sz="1600" b="1" dirty="0" smtClean="0"/>
              <a:t>skill </a:t>
            </a:r>
            <a:r>
              <a:rPr lang="en-US" sz="1600" b="1" dirty="0" smtClean="0"/>
              <a:t>of </a:t>
            </a:r>
            <a:r>
              <a:rPr lang="en-US" sz="1600" b="1" dirty="0" smtClean="0"/>
              <a:t>a software development team. Thus, the </a:t>
            </a:r>
            <a:r>
              <a:rPr lang="en-US" sz="1600" b="1" dirty="0" smtClean="0"/>
              <a:t>role of a process is to support </a:t>
            </a:r>
            <a:r>
              <a:rPr lang="en-US" sz="1600" b="1" dirty="0" smtClean="0"/>
              <a:t>the</a:t>
            </a:r>
          </a:p>
          <a:p>
            <a:pPr lvl="1">
              <a:buNone/>
            </a:pPr>
            <a:r>
              <a:rPr lang="en-US" sz="1600" b="1" dirty="0" smtClean="0"/>
              <a:t>development </a:t>
            </a:r>
            <a:r>
              <a:rPr lang="en-US" sz="1600" b="1" dirty="0" smtClean="0"/>
              <a:t>team in </a:t>
            </a:r>
            <a:r>
              <a:rPr lang="en-US" sz="1600" b="1" dirty="0" smtClean="0"/>
              <a:t>their work. There is a potential danger that the developers fail to</a:t>
            </a:r>
          </a:p>
          <a:p>
            <a:pPr lvl="1">
              <a:buNone/>
            </a:pPr>
            <a:r>
              <a:rPr lang="en-US" sz="1600" b="1" dirty="0" smtClean="0"/>
              <a:t>listen to the experts </a:t>
            </a:r>
            <a:r>
              <a:rPr lang="en-US" sz="1600" b="1" dirty="0" err="1" smtClean="0"/>
              <a:t>ie</a:t>
            </a:r>
            <a:r>
              <a:rPr lang="en-US" sz="1600" b="1" dirty="0" smtClean="0"/>
              <a:t>: users.</a:t>
            </a:r>
          </a:p>
          <a:p>
            <a:pPr lvl="1">
              <a:buNone/>
            </a:pPr>
            <a:endParaRPr lang="en-GB" sz="1600" i="1" dirty="0"/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solidFill>
                  <a:srgbClr val="898989"/>
                </a:solidFill>
              </a:rPr>
              <a:t>Reflections on the Research Methods</a:t>
            </a:r>
            <a:endParaRPr lang="en-GB" dirty="0">
              <a:solidFill>
                <a:srgbClr val="898989"/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>
              <a:buFont typeface="Arial" pitchFamily="34" charset="0"/>
              <a:buChar char="•"/>
            </a:pPr>
            <a:r>
              <a:rPr lang="en-GB" dirty="0" smtClean="0"/>
              <a:t>Innovative research </a:t>
            </a:r>
            <a:r>
              <a:rPr lang="en-GB" dirty="0" smtClean="0"/>
              <a:t>methodology</a:t>
            </a:r>
            <a:endParaRPr lang="en-GB" dirty="0" smtClean="0"/>
          </a:p>
          <a:p>
            <a:pPr lvl="1">
              <a:buFont typeface="Arial" pitchFamily="34" charset="0"/>
              <a:buChar char="•"/>
            </a:pPr>
            <a:r>
              <a:rPr lang="en-US" dirty="0" smtClean="0"/>
              <a:t>Advantages: this technique does not rely on memory, a questionnaire or rating scales and users do not have to generate words </a:t>
            </a:r>
            <a:r>
              <a:rPr lang="en-US" dirty="0" smtClean="0"/>
              <a:t>themselves</a:t>
            </a:r>
          </a:p>
          <a:p>
            <a:pPr lvl="1">
              <a:buFont typeface="Arial" pitchFamily="34" charset="0"/>
              <a:buChar char="•"/>
            </a:pPr>
            <a:r>
              <a:rPr lang="en-US" dirty="0" smtClean="0"/>
              <a:t>Possible problems</a:t>
            </a:r>
          </a:p>
          <a:p>
            <a:pPr lvl="2">
              <a:buFont typeface="Arial" pitchFamily="34" charset="0"/>
              <a:buChar char="•"/>
            </a:pPr>
            <a:r>
              <a:rPr lang="en-US" dirty="0" smtClean="0"/>
              <a:t>Potential issues with small scale of study.</a:t>
            </a:r>
          </a:p>
          <a:p>
            <a:pPr lvl="2">
              <a:buFont typeface="Arial" pitchFamily="34" charset="0"/>
              <a:buChar char="•"/>
            </a:pPr>
            <a:r>
              <a:rPr lang="en-US" dirty="0" smtClean="0"/>
              <a:t>Qualitative Vs Quantitative research.</a:t>
            </a:r>
          </a:p>
          <a:p>
            <a:pPr lvl="2">
              <a:buFont typeface="Arial" pitchFamily="34" charset="0"/>
              <a:buChar char="•"/>
            </a:pPr>
            <a:endParaRPr lang="en-US" dirty="0" smtClean="0"/>
          </a:p>
          <a:p>
            <a:endParaRPr lang="en-GB" dirty="0"/>
          </a:p>
        </p:txBody>
      </p:sp>
      <p:pic>
        <p:nvPicPr>
          <p:cNvPr id="6" name="Picture 5" descr="ALPSLogo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572396" y="1142984"/>
            <a:ext cx="1428728" cy="783955"/>
          </a:xfrm>
          <a:prstGeom prst="rect">
            <a:avLst/>
          </a:prstGeom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LPSLogo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572396" y="1142984"/>
            <a:ext cx="1428728" cy="783955"/>
          </a:xfrm>
          <a:prstGeom prst="rect">
            <a:avLst/>
          </a:prstGeom>
        </p:spPr>
      </p:pic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solidFill>
                  <a:srgbClr val="898989"/>
                </a:solidFill>
              </a:rPr>
              <a:t>Building in Accessibility from</a:t>
            </a:r>
            <a:br>
              <a:rPr lang="en-GB" dirty="0" smtClean="0">
                <a:solidFill>
                  <a:srgbClr val="898989"/>
                </a:solidFill>
              </a:rPr>
            </a:br>
            <a:r>
              <a:rPr lang="en-GB" dirty="0" smtClean="0">
                <a:solidFill>
                  <a:srgbClr val="898989"/>
                </a:solidFill>
              </a:rPr>
              <a:t>the Start</a:t>
            </a:r>
            <a:endParaRPr lang="en-GB" dirty="0">
              <a:solidFill>
                <a:srgbClr val="898989"/>
              </a:solidFill>
            </a:endParaRPr>
          </a:p>
        </p:txBody>
      </p:sp>
      <p:sp>
        <p:nvSpPr>
          <p:cNvPr id="11" name="Content Placeholder 10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Building in accessibility from day one  is </a:t>
            </a:r>
            <a:r>
              <a:rPr lang="en-GB" b="1" dirty="0" smtClean="0"/>
              <a:t>always</a:t>
            </a:r>
            <a:r>
              <a:rPr lang="en-GB" dirty="0" smtClean="0"/>
              <a:t> preferable to later ‘bolt on’ solutions</a:t>
            </a:r>
            <a:r>
              <a:rPr lang="en-GB" dirty="0" smtClean="0"/>
              <a:t>.</a:t>
            </a:r>
          </a:p>
          <a:p>
            <a:r>
              <a:rPr lang="en-GB" dirty="0" smtClean="0"/>
              <a:t>Access </a:t>
            </a:r>
            <a:r>
              <a:rPr lang="en-GB" dirty="0" smtClean="0"/>
              <a:t>for disabled people increases usability and flexibility for </a:t>
            </a:r>
            <a:r>
              <a:rPr lang="en-GB" b="1" dirty="0" smtClean="0"/>
              <a:t>all</a:t>
            </a:r>
            <a:r>
              <a:rPr lang="en-GB" dirty="0" smtClean="0"/>
              <a:t> </a:t>
            </a:r>
            <a:r>
              <a:rPr lang="en-GB" dirty="0" smtClean="0"/>
              <a:t>users.</a:t>
            </a:r>
          </a:p>
          <a:p>
            <a:r>
              <a:rPr lang="en-GB" dirty="0" smtClean="0"/>
              <a:t>W</a:t>
            </a:r>
            <a:r>
              <a:rPr lang="en-GB" dirty="0" smtClean="0"/>
              <a:t>ithout </a:t>
            </a:r>
            <a:r>
              <a:rPr lang="en-GB" dirty="0" smtClean="0"/>
              <a:t>forethought and support a useful tool can be rendered ineffective or create barriers for the user. </a:t>
            </a:r>
          </a:p>
          <a:p>
            <a:endParaRPr lang="en-GB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solidFill>
                  <a:srgbClr val="898989"/>
                </a:solidFill>
              </a:rPr>
              <a:t>What Has MEDS Been About?</a:t>
            </a:r>
            <a:endParaRPr lang="en-GB" dirty="0">
              <a:solidFill>
                <a:srgbClr val="898989"/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Ensure that the ALPS mobile suite is accessible</a:t>
            </a:r>
          </a:p>
          <a:p>
            <a:r>
              <a:rPr lang="en-GB" dirty="0" smtClean="0"/>
              <a:t>Limited to the mobile software, ALPS Online E-Portfolio outside of scope</a:t>
            </a:r>
          </a:p>
          <a:p>
            <a:r>
              <a:rPr lang="en-GB" dirty="0" smtClean="0"/>
              <a:t>Took into consideration impact of device hardware</a:t>
            </a:r>
          </a:p>
          <a:p>
            <a:r>
              <a:rPr lang="en-GB" dirty="0" smtClean="0"/>
              <a:t>Both positives and negatives investigated</a:t>
            </a:r>
            <a:endParaRPr lang="en-GB" dirty="0"/>
          </a:p>
        </p:txBody>
      </p:sp>
      <p:pic>
        <p:nvPicPr>
          <p:cNvPr id="6" name="Picture 5" descr="ALPSLogo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572396" y="1142984"/>
            <a:ext cx="1428728" cy="783955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solidFill>
                  <a:srgbClr val="898989"/>
                </a:solidFill>
              </a:rPr>
              <a:t>Why Is Accessibility Important?</a:t>
            </a:r>
            <a:endParaRPr lang="en-GB" dirty="0">
              <a:solidFill>
                <a:srgbClr val="898989"/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Legal Requirement</a:t>
            </a:r>
          </a:p>
          <a:p>
            <a:r>
              <a:rPr lang="en-GB" dirty="0" smtClean="0"/>
              <a:t>Legal requirements due to expand into previously exempt areas / professions</a:t>
            </a:r>
          </a:p>
          <a:p>
            <a:r>
              <a:rPr lang="en-GB" dirty="0" smtClean="0"/>
              <a:t>Benefits everyone, not just disabled users</a:t>
            </a:r>
          </a:p>
        </p:txBody>
      </p:sp>
      <p:pic>
        <p:nvPicPr>
          <p:cNvPr id="6" name="Picture 5" descr="ALPSLogo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572396" y="1142984"/>
            <a:ext cx="1428728" cy="783955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Screenshot of www.w3.org/WAI/ - w3c accessbility informatio web page.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71604" y="1357298"/>
            <a:ext cx="5731510" cy="445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6"/>
          <p:cNvSpPr/>
          <p:nvPr/>
        </p:nvSpPr>
        <p:spPr>
          <a:xfrm>
            <a:off x="142844" y="6304002"/>
            <a:ext cx="6357982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000" dirty="0" smtClean="0"/>
              <a:t>Copyright © February 2010 </a:t>
            </a:r>
            <a:r>
              <a:rPr lang="en-GB" sz="1000" dirty="0" smtClean="0">
                <a:hlinkClick r:id="rId3"/>
              </a:rPr>
              <a:t>World Wide Web Consortium</a:t>
            </a:r>
            <a:r>
              <a:rPr lang="en-GB" sz="1000" dirty="0" smtClean="0"/>
              <a:t>, (</a:t>
            </a:r>
            <a:r>
              <a:rPr lang="en-GB" sz="1000" dirty="0" smtClean="0">
                <a:hlinkClick r:id="rId4"/>
              </a:rPr>
              <a:t>Massachusetts Institute of Technology</a:t>
            </a:r>
            <a:r>
              <a:rPr lang="en-GB" sz="1000" dirty="0" smtClean="0"/>
              <a:t>, </a:t>
            </a:r>
            <a:r>
              <a:rPr lang="en-GB" sz="1000" dirty="0" smtClean="0">
                <a:hlinkClick r:id="rId5"/>
              </a:rPr>
              <a:t>European Research Consortium for Informatics and Mathematics</a:t>
            </a:r>
            <a:r>
              <a:rPr lang="en-GB" sz="1000" dirty="0" smtClean="0"/>
              <a:t>, </a:t>
            </a:r>
            <a:r>
              <a:rPr lang="en-GB" sz="1000" dirty="0" smtClean="0">
                <a:hlinkClick r:id="rId6"/>
              </a:rPr>
              <a:t>Keio University</a:t>
            </a:r>
            <a:r>
              <a:rPr lang="en-GB" sz="1000" dirty="0" smtClean="0"/>
              <a:t>). All Rights </a:t>
            </a:r>
            <a:r>
              <a:rPr lang="en-GB" sz="1000" dirty="0" err="1" smtClean="0"/>
              <a:t>Reserved.</a:t>
            </a:r>
            <a:r>
              <a:rPr lang="en-GB" sz="1000" dirty="0" err="1" smtClean="0">
                <a:hlinkClick r:id="rId7"/>
              </a:rPr>
              <a:t>http</a:t>
            </a:r>
            <a:r>
              <a:rPr lang="en-GB" sz="1000" dirty="0" smtClean="0">
                <a:hlinkClick r:id="rId7"/>
              </a:rPr>
              <a:t>://www.w3.org/Consortium/Legal/2002/copyright-documents-20021231</a:t>
            </a:r>
            <a:endParaRPr lang="en-GB" sz="1000" dirty="0"/>
          </a:p>
        </p:txBody>
      </p:sp>
      <p:sp>
        <p:nvSpPr>
          <p:cNvPr id="8" name="Rectangle 7"/>
          <p:cNvSpPr/>
          <p:nvPr/>
        </p:nvSpPr>
        <p:spPr>
          <a:xfrm>
            <a:off x="2928926" y="5786454"/>
            <a:ext cx="256140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 smtClean="0">
                <a:hlinkClick r:id="rId8"/>
              </a:rPr>
              <a:t>http://www.w3.org/WAI/</a:t>
            </a:r>
            <a:endParaRPr lang="en-GB" dirty="0"/>
          </a:p>
        </p:txBody>
      </p:sp>
      <p:sp>
        <p:nvSpPr>
          <p:cNvPr id="9" name="Title 3"/>
          <p:cNvSpPr>
            <a:spLocks noGrp="1"/>
          </p:cNvSpPr>
          <p:nvPr>
            <p:ph type="title"/>
          </p:nvPr>
        </p:nvSpPr>
        <p:spPr>
          <a:xfrm>
            <a:off x="271458" y="2643182"/>
            <a:ext cx="8872542" cy="2357454"/>
          </a:xfrm>
        </p:spPr>
        <p:txBody>
          <a:bodyPr/>
          <a:lstStyle/>
          <a:p>
            <a:r>
              <a:rPr lang="en-GB" sz="5400" dirty="0" smtClean="0"/>
              <a:t>If Accessibility is Already Understood Why Was the Project Needed?</a:t>
            </a:r>
            <a:endParaRPr lang="en-GB" sz="5400" dirty="0"/>
          </a:p>
        </p:txBody>
      </p:sp>
      <p:pic>
        <p:nvPicPr>
          <p:cNvPr id="10" name="Picture 9" descr="ALPSLogo.GIF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7572396" y="1142984"/>
            <a:ext cx="1428728" cy="783955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Many organisations still don’t understand their obligations or how to meet them.</a:t>
            </a:r>
          </a:p>
          <a:p>
            <a:r>
              <a:rPr lang="en-GB" dirty="0" smtClean="0"/>
              <a:t>Mobile technology is a new field and the hardware brings in new factors for consideration</a:t>
            </a: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solidFill>
                  <a:srgbClr val="898989"/>
                </a:solidFill>
              </a:rPr>
              <a:t>Why mobile accessibility?</a:t>
            </a:r>
            <a:endParaRPr lang="en-GB" dirty="0">
              <a:solidFill>
                <a:srgbClr val="898989"/>
              </a:solidFill>
            </a:endParaRPr>
          </a:p>
        </p:txBody>
      </p:sp>
      <p:pic>
        <p:nvPicPr>
          <p:cNvPr id="7" name="Picture 6" descr="ALPSLogo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572396" y="1142984"/>
            <a:ext cx="1428728" cy="783955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solidFill>
                  <a:srgbClr val="898989"/>
                </a:solidFill>
              </a:rPr>
              <a:t>Why </a:t>
            </a:r>
            <a:r>
              <a:rPr lang="en-GB" dirty="0" smtClean="0">
                <a:solidFill>
                  <a:srgbClr val="898989"/>
                </a:solidFill>
              </a:rPr>
              <a:t>an Agile Approach?</a:t>
            </a:r>
            <a:endParaRPr lang="en-GB" dirty="0">
              <a:solidFill>
                <a:srgbClr val="898989"/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sz="2400" b="1" dirty="0" smtClean="0"/>
              <a:t>Traditional Methodologies </a:t>
            </a:r>
            <a:r>
              <a:rPr lang="en-GB" sz="2400" b="1" dirty="0" err="1" smtClean="0"/>
              <a:t>ie</a:t>
            </a:r>
            <a:r>
              <a:rPr lang="en-GB" sz="2400" b="1" dirty="0" smtClean="0"/>
              <a:t>: Plan / engineering have been:</a:t>
            </a:r>
          </a:p>
          <a:p>
            <a:pPr lvl="1"/>
            <a:r>
              <a:rPr lang="en-GB" sz="2000" dirty="0" smtClean="0"/>
              <a:t>Around for a long time</a:t>
            </a:r>
          </a:p>
          <a:p>
            <a:pPr lvl="1"/>
            <a:r>
              <a:rPr lang="en-GB" sz="2000" dirty="0" smtClean="0"/>
              <a:t>Are often Bureaucratic</a:t>
            </a:r>
          </a:p>
          <a:p>
            <a:pPr lvl="1"/>
            <a:r>
              <a:rPr lang="en-GB" sz="2000" dirty="0" smtClean="0"/>
              <a:t>Are often Not particularly flexible</a:t>
            </a:r>
            <a:endParaRPr lang="en-GB" sz="2000" dirty="0" smtClean="0"/>
          </a:p>
          <a:p>
            <a:r>
              <a:rPr lang="en-GB" sz="2400" b="1" dirty="0" smtClean="0"/>
              <a:t>Agile approach</a:t>
            </a:r>
          </a:p>
          <a:p>
            <a:pPr lvl="1"/>
            <a:r>
              <a:rPr lang="en-GB" sz="2000" dirty="0" smtClean="0"/>
              <a:t>Accepts (to a certain degree) the unpredictability </a:t>
            </a:r>
            <a:r>
              <a:rPr lang="en-GB" sz="2000" dirty="0" smtClean="0"/>
              <a:t>of r</a:t>
            </a:r>
            <a:r>
              <a:rPr lang="en-GB" sz="2000" dirty="0" smtClean="0"/>
              <a:t>equirements</a:t>
            </a:r>
          </a:p>
          <a:p>
            <a:pPr lvl="1"/>
            <a:r>
              <a:rPr lang="en-GB" sz="2000" dirty="0" smtClean="0"/>
              <a:t>Should allow progress </a:t>
            </a:r>
            <a:r>
              <a:rPr lang="en-GB" sz="2000" dirty="0" smtClean="0"/>
              <a:t>and decisions </a:t>
            </a:r>
            <a:r>
              <a:rPr lang="en-GB" sz="2000" dirty="0" smtClean="0"/>
              <a:t>quicker</a:t>
            </a:r>
          </a:p>
          <a:p>
            <a:pPr lvl="1"/>
            <a:r>
              <a:rPr lang="en-GB" sz="2000" dirty="0" smtClean="0"/>
              <a:t>Builds in flexibility.</a:t>
            </a:r>
          </a:p>
          <a:p>
            <a:pPr lvl="1"/>
            <a:endParaRPr lang="en-GB" sz="2000" dirty="0" smtClean="0"/>
          </a:p>
          <a:p>
            <a:pPr lvl="1"/>
            <a:endParaRPr lang="en-GB" sz="2000" dirty="0" smtClean="0"/>
          </a:p>
          <a:p>
            <a:pPr lvl="1"/>
            <a:endParaRPr lang="en-GB" sz="2000" dirty="0" smtClean="0"/>
          </a:p>
        </p:txBody>
      </p:sp>
      <p:pic>
        <p:nvPicPr>
          <p:cNvPr id="6" name="Picture 5" descr="ALPSLogo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572396" y="1142984"/>
            <a:ext cx="1428728" cy="783955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LPSLogo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572396" y="1142984"/>
            <a:ext cx="1428728" cy="783955"/>
          </a:xfrm>
          <a:prstGeom prst="rect">
            <a:avLst/>
          </a:prstGeom>
        </p:spPr>
      </p:pic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solidFill>
                  <a:srgbClr val="898989"/>
                </a:solidFill>
              </a:rPr>
              <a:t>The Purpose of Phase 1 of MEDS:</a:t>
            </a:r>
            <a:endParaRPr lang="en-GB" dirty="0">
              <a:solidFill>
                <a:srgbClr val="898989"/>
              </a:solidFill>
            </a:endParaRPr>
          </a:p>
        </p:txBody>
      </p:sp>
      <p:sp>
        <p:nvSpPr>
          <p:cNvPr id="11" name="Content Placeholder 10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lphaUcPeriod"/>
            </a:pPr>
            <a:r>
              <a:rPr lang="en-GB" dirty="0" smtClean="0"/>
              <a:t>Gather requirements for an accessible solution</a:t>
            </a:r>
          </a:p>
          <a:p>
            <a:pPr marL="514350" indent="-514350">
              <a:buFont typeface="+mj-lt"/>
              <a:buAutoNum type="alphaUcPeriod"/>
            </a:pPr>
            <a:r>
              <a:rPr lang="en-GB" dirty="0" smtClean="0"/>
              <a:t>Inform the development of ALPS client</a:t>
            </a:r>
          </a:p>
          <a:p>
            <a:pPr marL="514350" indent="-514350">
              <a:buFont typeface="+mj-lt"/>
              <a:buAutoNum type="alphaUcPeriod"/>
            </a:pPr>
            <a:r>
              <a:rPr lang="en-GB" dirty="0" smtClean="0"/>
              <a:t>Ensure accessibility is built in from the start</a:t>
            </a:r>
            <a:endParaRPr lang="en-GB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EmbeddingOptionsnew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EmbeddingOptionsnew</Template>
  <TotalTime>1061</TotalTime>
  <Words>1346</Words>
  <Application>Microsoft Office PowerPoint</Application>
  <PresentationFormat>On-screen Show (4:3)</PresentationFormat>
  <Paragraphs>232</Paragraphs>
  <Slides>38</Slides>
  <Notes>12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38</vt:i4>
      </vt:variant>
    </vt:vector>
  </HeadingPairs>
  <TitlesOfParts>
    <vt:vector size="39" baseType="lpstr">
      <vt:lpstr>EmbeddingOptionsnew</vt:lpstr>
      <vt:lpstr>Mobile Enabled Disabled Students</vt:lpstr>
      <vt:lpstr>Who are we?</vt:lpstr>
      <vt:lpstr>MEDS is Part of the ALPS CETL</vt:lpstr>
      <vt:lpstr>What Has MEDS Been About?</vt:lpstr>
      <vt:lpstr>Why Is Accessibility Important?</vt:lpstr>
      <vt:lpstr>If Accessibility is Already Understood Why Was the Project Needed?</vt:lpstr>
      <vt:lpstr>Why mobile accessibility?</vt:lpstr>
      <vt:lpstr>Why an Agile Approach?</vt:lpstr>
      <vt:lpstr>The Purpose of Phase 1 of MEDS:</vt:lpstr>
      <vt:lpstr>MEDS Phase 1 Approach</vt:lpstr>
      <vt:lpstr>Stage 2 – Accessibility of ALPS assessment tools </vt:lpstr>
      <vt:lpstr> Capturing the student journey  – Mobile Blogs </vt:lpstr>
      <vt:lpstr>Blogs – the process</vt:lpstr>
      <vt:lpstr>  Microsoft Accessibility Tool Kit  (Benedek and Miner 2002)  </vt:lpstr>
      <vt:lpstr>Slide 15</vt:lpstr>
      <vt:lpstr>Tool Kit Outcomes – ALPS Assessment Tools</vt:lpstr>
      <vt:lpstr>Tool Kit Outcomes:  Mobile Device</vt:lpstr>
      <vt:lpstr>Reflections on Approach</vt:lpstr>
      <vt:lpstr>The Purpose of Phase 2 of MEDS:</vt:lpstr>
      <vt:lpstr>MEDS Phase 2 Approach</vt:lpstr>
      <vt:lpstr>MEDS Phase 2 Approach</vt:lpstr>
      <vt:lpstr>Reflections on Approach</vt:lpstr>
      <vt:lpstr>MEDS Phase 2 Outcomes</vt:lpstr>
      <vt:lpstr>Embedding mobile enabling technology</vt:lpstr>
      <vt:lpstr>The Purpose of EMET:</vt:lpstr>
      <vt:lpstr>EMET – Main question</vt:lpstr>
      <vt:lpstr>EMET – Approach (1)</vt:lpstr>
      <vt:lpstr>EMET – Approach (2)</vt:lpstr>
      <vt:lpstr>EMET - Technology</vt:lpstr>
      <vt:lpstr>iPhone &amp; iTouch Wordle diagrams</vt:lpstr>
      <vt:lpstr>Smart Phones - Wordle diagrams</vt:lpstr>
      <vt:lpstr>UMPC- Wordle diagrams</vt:lpstr>
      <vt:lpstr>Pocketsufers - Wordle diagrams</vt:lpstr>
      <vt:lpstr>EMET Findings / Recommendations</vt:lpstr>
      <vt:lpstr>Reflections on the Agile Approach (1)</vt:lpstr>
      <vt:lpstr>Reflections on the Agile Approach (2)</vt:lpstr>
      <vt:lpstr>Reflections on the Research Methods</vt:lpstr>
      <vt:lpstr>Building in Accessibility from the Start</vt:lpstr>
    </vt:vector>
  </TitlesOfParts>
  <Company>University of Bradford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Mobile Enabled Disabled Students (MEDS) Project</dc:title>
  <dc:creator>jrfairha</dc:creator>
  <cp:lastModifiedBy> </cp:lastModifiedBy>
  <cp:revision>70</cp:revision>
  <dcterms:created xsi:type="dcterms:W3CDTF">2010-02-25T10:13:17Z</dcterms:created>
  <dcterms:modified xsi:type="dcterms:W3CDTF">2010-03-08T14:16:04Z</dcterms:modified>
</cp:coreProperties>
</file>