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commentAuthors.xml" ContentType="application/vnd.openxmlformats-officedocument.presentationml.commentAuthors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300" r:id="rId2"/>
    <p:sldId id="302" r:id="rId3"/>
    <p:sldId id="303" r:id="rId4"/>
    <p:sldId id="305" r:id="rId5"/>
    <p:sldId id="304" r:id="rId6"/>
    <p:sldId id="306" r:id="rId7"/>
    <p:sldId id="308" r:id="rId8"/>
    <p:sldId id="309" r:id="rId9"/>
    <p:sldId id="307" r:id="rId10"/>
    <p:sldId id="310" r:id="rId11"/>
    <p:sldId id="311" r:id="rId12"/>
    <p:sldId id="317" r:id="rId13"/>
    <p:sldId id="312" r:id="rId14"/>
    <p:sldId id="313" r:id="rId15"/>
    <p:sldId id="314" r:id="rId16"/>
    <p:sldId id="315" r:id="rId17"/>
    <p:sldId id="316" r:id="rId18"/>
    <p:sldId id="318" r:id="rId19"/>
    <p:sldId id="319" r:id="rId20"/>
    <p:sldId id="320" r:id="rId21"/>
  </p:sldIdLst>
  <p:sldSz cx="9144000" cy="6858000" type="screen4x3"/>
  <p:notesSz cx="6794500" cy="9906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 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898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90" d="100"/>
          <a:sy n="90" d="100"/>
        </p:scale>
        <p:origin x="-7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5300"/>
          </a:xfrm>
          <a:prstGeom prst="rect">
            <a:avLst/>
          </a:prstGeom>
        </p:spPr>
        <p:txBody>
          <a:bodyPr vert="horz" lIns="91851" tIns="45926" rIns="91851" bIns="45926" rtlCol="0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4813" cy="495300"/>
          </a:xfrm>
          <a:prstGeom prst="rect">
            <a:avLst/>
          </a:prstGeom>
        </p:spPr>
        <p:txBody>
          <a:bodyPr vert="horz" lIns="91851" tIns="45926" rIns="91851" bIns="45926" rtlCol="0"/>
          <a:lstStyle>
            <a:lvl1pPr algn="r">
              <a:defRPr sz="1200" smtClean="0"/>
            </a:lvl1pPr>
          </a:lstStyle>
          <a:p>
            <a:pPr>
              <a:defRPr/>
            </a:pPr>
            <a:fld id="{A3EFCA93-7E2D-45AC-902E-9F009263076A}" type="datetimeFigureOut">
              <a:rPr lang="en-US"/>
              <a:pPr>
                <a:defRPr/>
              </a:pPr>
              <a:t>3/16/2010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09113"/>
            <a:ext cx="2944813" cy="495300"/>
          </a:xfrm>
          <a:prstGeom prst="rect">
            <a:avLst/>
          </a:prstGeom>
        </p:spPr>
        <p:txBody>
          <a:bodyPr vert="horz" lIns="91851" tIns="45926" rIns="91851" bIns="45926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100" y="9409113"/>
            <a:ext cx="2944813" cy="495300"/>
          </a:xfrm>
          <a:prstGeom prst="rect">
            <a:avLst/>
          </a:prstGeom>
        </p:spPr>
        <p:txBody>
          <a:bodyPr vert="horz" lIns="91851" tIns="45926" rIns="91851" bIns="45926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03443BC6-F790-4DBE-9C84-9751B3863E5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24C14A7A-4CCF-4EC5-9253-CB2D4548F711}" type="datetimeFigureOut">
              <a:rPr lang="en-US"/>
              <a:pPr>
                <a:defRPr/>
              </a:pPr>
              <a:t>3/16/2010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9113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100" y="9409113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163CD9F6-0A7D-4114-8171-A5514A7B479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64610E-DE13-431C-8205-E993255743EF}" type="slidenum">
              <a:rPr lang="en-GB"/>
              <a:pPr/>
              <a:t>17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0B78B8-C64D-4353-A6AF-146C5DC1AD4E}" type="slidenum">
              <a:rPr lang="en-GB"/>
              <a:pPr/>
              <a:t>18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324E785-9151-4BA5-A9D3-B5909204DA79}" type="slidenum">
              <a:rPr lang="en-GB"/>
              <a:pPr/>
              <a:t>19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AAB12DE-FD3C-4336-99F0-4EEBFDEFD60D}" type="slidenum">
              <a:rPr lang="en-GB"/>
              <a:pPr/>
              <a:t>20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F54E75-0B2D-42DB-8DDA-EA9F9D3D4093}" type="datetimeFigureOut">
              <a:rPr lang="en-US"/>
              <a:pPr>
                <a:defRPr/>
              </a:pPr>
              <a:t>3/16/2010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0838050-04DE-413D-9B77-04A0D70F57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984B40-E948-4B86-9C92-F6C413CD4E4B}" type="datetimeFigureOut">
              <a:rPr lang="en-US"/>
              <a:pPr>
                <a:defRPr/>
              </a:pPr>
              <a:t>3/16/2010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18105738-7C84-43D9-8E82-5A859F26AF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643182"/>
            <a:ext cx="4038600" cy="348298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643182"/>
            <a:ext cx="4038600" cy="348298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EF40FC-53FF-4B4E-B656-119336DAF486}" type="datetimeFigureOut">
              <a:rPr lang="en-US"/>
              <a:pPr>
                <a:defRPr/>
              </a:pPr>
              <a:t>3/16/2010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6173AF8-0124-4548-B4FA-1D07B11D79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0024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714620"/>
            <a:ext cx="4040188" cy="341154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200024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714620"/>
            <a:ext cx="4041775" cy="341154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4AE9CA-AB38-4EB2-8E88-DD026496FA7B}" type="datetimeFigureOut">
              <a:rPr lang="en-US"/>
              <a:pPr>
                <a:defRPr/>
              </a:pPr>
              <a:t>3/16/2010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CD55C25-A4A2-4AD6-A19A-AA977BFA3A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494530-17B7-413F-B53C-F82E7E2505DA}" type="datetimeFigureOut">
              <a:rPr lang="en-US"/>
              <a:pPr>
                <a:defRPr/>
              </a:pPr>
              <a:t>3/16/2010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38E15AA-25E4-4889-A085-87D9C7757C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FDD226-661F-462F-B5CD-8F8D508DAE6D}" type="datetimeFigureOut">
              <a:rPr lang="en-US"/>
              <a:pPr>
                <a:defRPr/>
              </a:pPr>
              <a:t>3/16/2010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81C6ED4-E717-4B53-9234-7123690ADF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85860"/>
            <a:ext cx="3008313" cy="85725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571612"/>
            <a:ext cx="5111750" cy="45545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071678"/>
            <a:ext cx="3008313" cy="405448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9AB8-0821-4C49-8558-A682AD3EB810}" type="datetimeFigureOut">
              <a:rPr lang="en-US"/>
              <a:pPr>
                <a:defRPr/>
              </a:pPr>
              <a:t>3/16/2010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DBE048E-3369-4841-B616-1689E2D9BE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4C6AC7-5948-44FA-9DFC-564A74E2034A}" type="datetimeFigureOut">
              <a:rPr lang="en-US"/>
              <a:pPr>
                <a:defRPr/>
              </a:pPr>
              <a:t>3/16/2010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87E465E-410C-4789-ABD9-0CF328BD65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0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28625" y="13573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28625" y="2428875"/>
            <a:ext cx="8229600" cy="385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DAB6B09-2D60-4207-9E31-5452FE100A2D}" type="datetimeFigureOut">
              <a:rPr lang="en-US"/>
              <a:pPr>
                <a:defRPr/>
              </a:pPr>
              <a:t>3/16/2010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</p:sldLayoutIdLst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j.r.fairhall@bradford.ac.uk" TargetMode="Externa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itle 1"/>
          <p:cNvSpPr>
            <a:spLocks noGrp="1"/>
          </p:cNvSpPr>
          <p:nvPr>
            <p:ph type="ctrTitle"/>
          </p:nvPr>
        </p:nvSpPr>
        <p:spPr>
          <a:xfrm>
            <a:off x="428625" y="2286000"/>
            <a:ext cx="7786688" cy="2071688"/>
          </a:xfrm>
        </p:spPr>
        <p:txBody>
          <a:bodyPr/>
          <a:lstStyle/>
          <a:p>
            <a:pPr algn="ctr"/>
            <a:r>
              <a:rPr lang="en-US" sz="5400" smtClean="0"/>
              <a:t>Rolling Out and Supporting Mobile Learning – Lessons Learned from ALPS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5286375"/>
            <a:ext cx="6400800" cy="107156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400" dirty="0" smtClean="0"/>
              <a:t>(A Geeks Tale)</a:t>
            </a:r>
            <a:endParaRPr lang="en-US" sz="4400" dirty="0"/>
          </a:p>
        </p:txBody>
      </p:sp>
      <p:pic>
        <p:nvPicPr>
          <p:cNvPr id="12291" name="Picture 3" descr="ALPSLogo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72375" y="1143000"/>
            <a:ext cx="1428750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3" descr="ALPSLogo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72375" y="1143000"/>
            <a:ext cx="1428750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6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solidFill>
                  <a:srgbClr val="898989"/>
                </a:solidFill>
              </a:rPr>
              <a:t>Lessons Learned from Rolling Out</a:t>
            </a:r>
          </a:p>
        </p:txBody>
      </p:sp>
      <p:sp>
        <p:nvSpPr>
          <p:cNvPr id="21507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Arial" charset="0"/>
              <a:buNone/>
            </a:pPr>
            <a:r>
              <a:rPr lang="en-GB" sz="4800" smtClean="0">
                <a:latin typeface="Courier New" pitchFamily="49" charset="0"/>
                <a:cs typeface="Courier New" pitchFamily="49" charset="0"/>
              </a:rPr>
              <a:t>Rule 3.</a:t>
            </a:r>
          </a:p>
          <a:p>
            <a:pPr algn="ctr">
              <a:buFont typeface="Arial" charset="0"/>
              <a:buNone/>
            </a:pPr>
            <a:r>
              <a:rPr lang="en-GB" sz="4000" smtClean="0">
                <a:solidFill>
                  <a:srgbClr val="898989"/>
                </a:solidFill>
              </a:rPr>
              <a:t>“Employ proper crowd control”</a:t>
            </a:r>
            <a:endParaRPr lang="en-GB" sz="4000" smtClean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21508" name="Picture 2" descr="http://www.mrsmuddled.com/uploaded_images/riot_squad_4-75834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14563" y="4143375"/>
            <a:ext cx="3976687" cy="2071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Picture 3" descr="ALPSLogo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72375" y="1143000"/>
            <a:ext cx="1428750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0" name="Title 9"/>
          <p:cNvSpPr>
            <a:spLocks noGrp="1"/>
          </p:cNvSpPr>
          <p:nvPr>
            <p:ph type="title"/>
          </p:nvPr>
        </p:nvSpPr>
        <p:spPr>
          <a:xfrm>
            <a:off x="428625" y="1357313"/>
            <a:ext cx="7358063" cy="1143000"/>
          </a:xfrm>
        </p:spPr>
        <p:txBody>
          <a:bodyPr/>
          <a:lstStyle/>
          <a:p>
            <a:r>
              <a:rPr lang="en-GB" smtClean="0">
                <a:solidFill>
                  <a:srgbClr val="898989"/>
                </a:solidFill>
              </a:rPr>
              <a:t>Well behaved group of students +</a:t>
            </a:r>
          </a:p>
        </p:txBody>
      </p:sp>
      <p:sp>
        <p:nvSpPr>
          <p:cNvPr id="2253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GB" smtClean="0"/>
              <a:t>Mobiles with technical problems =</a:t>
            </a:r>
          </a:p>
          <a:p>
            <a:r>
              <a:rPr lang="en-GB" smtClean="0"/>
              <a:t>Queue jumping / scrum for technical support</a:t>
            </a:r>
          </a:p>
          <a:p>
            <a:r>
              <a:rPr lang="en-GB" smtClean="0"/>
              <a:t>Poor techies dealing with multiple problems &amp; users at once</a:t>
            </a:r>
          </a:p>
          <a:p>
            <a:r>
              <a:rPr lang="en-GB" smtClean="0"/>
              <a:t>A ‘Red mist’ descending on support staff so problems aren’t always dealt with effectively</a:t>
            </a:r>
          </a:p>
          <a:p>
            <a:pPr lvl="1"/>
            <a:endParaRPr lang="en-GB" smtClean="0"/>
          </a:p>
          <a:p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Picture 3" descr="ALPSLogo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72375" y="1143000"/>
            <a:ext cx="1428750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4" name="Title 9"/>
          <p:cNvSpPr>
            <a:spLocks noGrp="1"/>
          </p:cNvSpPr>
          <p:nvPr>
            <p:ph type="title"/>
          </p:nvPr>
        </p:nvSpPr>
        <p:spPr>
          <a:xfrm>
            <a:off x="428625" y="1357313"/>
            <a:ext cx="7358063" cy="1143000"/>
          </a:xfrm>
        </p:spPr>
        <p:txBody>
          <a:bodyPr/>
          <a:lstStyle/>
          <a:p>
            <a:r>
              <a:rPr lang="en-GB" smtClean="0">
                <a:solidFill>
                  <a:srgbClr val="898989"/>
                </a:solidFill>
              </a:rPr>
              <a:t>Well behaved students?</a:t>
            </a:r>
          </a:p>
        </p:txBody>
      </p:sp>
      <p:pic>
        <p:nvPicPr>
          <p:cNvPr id="23555" name="Picture 4" descr="http://farm4.static.flickr.com/3152/2371867938_b7268d47b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43063" y="2428875"/>
            <a:ext cx="5561012" cy="371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Picture 3" descr="ALPSLogo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72375" y="1143000"/>
            <a:ext cx="1428750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8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solidFill>
                  <a:srgbClr val="898989"/>
                </a:solidFill>
              </a:rPr>
              <a:t>Lessons Learned from Rolling Out</a:t>
            </a:r>
          </a:p>
        </p:txBody>
      </p:sp>
      <p:sp>
        <p:nvSpPr>
          <p:cNvPr id="24579" name="Content Placeholder 5"/>
          <p:cNvSpPr>
            <a:spLocks noGrp="1"/>
          </p:cNvSpPr>
          <p:nvPr>
            <p:ph idx="1"/>
          </p:nvPr>
        </p:nvSpPr>
        <p:spPr>
          <a:xfrm>
            <a:off x="428625" y="2071688"/>
            <a:ext cx="8229600" cy="3714750"/>
          </a:xfrm>
        </p:spPr>
        <p:txBody>
          <a:bodyPr/>
          <a:lstStyle/>
          <a:p>
            <a:pPr algn="ctr">
              <a:buFont typeface="Arial" charset="0"/>
              <a:buNone/>
            </a:pPr>
            <a:endParaRPr lang="en-GB" sz="2800" smtClean="0">
              <a:latin typeface="Courier New" pitchFamily="49" charset="0"/>
              <a:cs typeface="Courier New" pitchFamily="49" charset="0"/>
            </a:endParaRPr>
          </a:p>
          <a:p>
            <a:pPr algn="ctr">
              <a:buFont typeface="Arial" charset="0"/>
              <a:buNone/>
            </a:pPr>
            <a:r>
              <a:rPr lang="en-GB" sz="4800" smtClean="0">
                <a:latin typeface="Courier New" pitchFamily="49" charset="0"/>
                <a:cs typeface="Courier New" pitchFamily="49" charset="0"/>
              </a:rPr>
              <a:t>Rule 3.</a:t>
            </a:r>
          </a:p>
          <a:p>
            <a:pPr algn="ctr">
              <a:buFont typeface="Arial" charset="0"/>
              <a:buNone/>
            </a:pPr>
            <a:r>
              <a:rPr lang="en-GB" sz="4000" smtClean="0">
                <a:solidFill>
                  <a:srgbClr val="898989"/>
                </a:solidFill>
              </a:rPr>
              <a:t>“Employ proper crowd control”</a:t>
            </a:r>
          </a:p>
          <a:p>
            <a:pPr algn="ctr">
              <a:buFont typeface="Arial" charset="0"/>
              <a:buNone/>
            </a:pPr>
            <a:r>
              <a:rPr lang="en-GB" sz="2400" smtClean="0">
                <a:latin typeface="Courier New" pitchFamily="49" charset="0"/>
                <a:cs typeface="Courier New" pitchFamily="49" charset="0"/>
              </a:rPr>
              <a:t>Sub Section a.</a:t>
            </a:r>
          </a:p>
          <a:p>
            <a:pPr algn="ctr">
              <a:buFont typeface="Arial" charset="0"/>
              <a:buNone/>
            </a:pPr>
            <a:r>
              <a:rPr lang="en-GB" smtClean="0">
                <a:solidFill>
                  <a:srgbClr val="898989"/>
                </a:solidFill>
              </a:rPr>
              <a:t>Prevent a scrum by ensuring they have something else to do while problems are resolved</a:t>
            </a:r>
          </a:p>
          <a:p>
            <a:pPr algn="ctr">
              <a:buFont typeface="Arial" charset="0"/>
              <a:buNone/>
            </a:pPr>
            <a:endParaRPr lang="en-GB" sz="400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Picture 3" descr="ALPSLogo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72375" y="1143000"/>
            <a:ext cx="1428750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2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solidFill>
                  <a:srgbClr val="898989"/>
                </a:solidFill>
              </a:rPr>
              <a:t>Lessons Learned from Rolling Out</a:t>
            </a:r>
          </a:p>
        </p:txBody>
      </p:sp>
      <p:sp>
        <p:nvSpPr>
          <p:cNvPr id="25603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endParaRPr lang="en-GB" smtClean="0"/>
          </a:p>
          <a:p>
            <a:pPr algn="ctr">
              <a:buFont typeface="Arial" charset="0"/>
              <a:buNone/>
            </a:pPr>
            <a:r>
              <a:rPr lang="en-GB" sz="4800" smtClean="0">
                <a:latin typeface="Courier New" pitchFamily="49" charset="0"/>
                <a:cs typeface="Courier New" pitchFamily="49" charset="0"/>
              </a:rPr>
              <a:t>Rule 4.</a:t>
            </a:r>
          </a:p>
          <a:p>
            <a:pPr algn="ctr">
              <a:buFont typeface="Arial" charset="0"/>
              <a:buNone/>
            </a:pPr>
            <a:r>
              <a:rPr lang="en-GB" sz="4000" smtClean="0">
                <a:solidFill>
                  <a:srgbClr val="898989"/>
                </a:solidFill>
              </a:rPr>
              <a:t>“Be prepared”</a:t>
            </a:r>
            <a:endParaRPr lang="en-GB" sz="4000" smtClean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25604" name="Picture 2" descr="http://www.saintals.org/Community/tigercubs/images/cub_scout_sign_color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3" y="2357438"/>
            <a:ext cx="2271712" cy="428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Picture 3" descr="ALPSLogo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72375" y="1143000"/>
            <a:ext cx="1428750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6" name="Title 9"/>
          <p:cNvSpPr>
            <a:spLocks noGrp="1"/>
          </p:cNvSpPr>
          <p:nvPr>
            <p:ph type="title"/>
          </p:nvPr>
        </p:nvSpPr>
        <p:spPr>
          <a:xfrm>
            <a:off x="428625" y="1357313"/>
            <a:ext cx="7358063" cy="1143000"/>
          </a:xfrm>
        </p:spPr>
        <p:txBody>
          <a:bodyPr/>
          <a:lstStyle/>
          <a:p>
            <a:r>
              <a:rPr lang="en-GB" smtClean="0">
                <a:solidFill>
                  <a:srgbClr val="898989"/>
                </a:solidFill>
              </a:rPr>
              <a:t>Avoid the Red Mist</a:t>
            </a:r>
          </a:p>
        </p:txBody>
      </p:sp>
      <p:sp>
        <p:nvSpPr>
          <p:cNvPr id="26627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Have spare devices already set up</a:t>
            </a:r>
          </a:p>
          <a:p>
            <a:r>
              <a:rPr lang="en-GB" smtClean="0"/>
              <a:t>Have an SD Card with software / files</a:t>
            </a:r>
          </a:p>
          <a:p>
            <a:r>
              <a:rPr lang="en-GB" smtClean="0"/>
              <a:t>Check in advance there is sufficient signal in the room... (too many 2G devices don’t get along)</a:t>
            </a:r>
          </a:p>
          <a:p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9" name="Picture 3" descr="ALPSLogo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72375" y="1143000"/>
            <a:ext cx="1428750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solidFill>
                  <a:srgbClr val="898989"/>
                </a:solidFill>
              </a:rPr>
              <a:t>Lessons Learned from Supporting Mobile Learning in Practice</a:t>
            </a:r>
          </a:p>
        </p:txBody>
      </p:sp>
      <p:pic>
        <p:nvPicPr>
          <p:cNvPr id="27651" name="Content Placeholder 6" descr="sb10069094d-001.jpg"/>
          <p:cNvPicPr>
            <a:picLocks noGrp="1" noChangeAspect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3500438" y="2857500"/>
            <a:ext cx="1530350" cy="1571625"/>
          </a:xfrm>
        </p:spPr>
      </p:pic>
      <p:pic>
        <p:nvPicPr>
          <p:cNvPr id="27652" name="Picture 7" descr="mining-support11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28938" y="4429125"/>
            <a:ext cx="3167062" cy="211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Picture 3" descr="ALPSLogo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72375" y="1143000"/>
            <a:ext cx="1428750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4" name="Title 9"/>
          <p:cNvSpPr>
            <a:spLocks noGrp="1"/>
          </p:cNvSpPr>
          <p:nvPr>
            <p:ph type="title"/>
          </p:nvPr>
        </p:nvSpPr>
        <p:spPr>
          <a:xfrm>
            <a:off x="428625" y="1357313"/>
            <a:ext cx="7358063" cy="1143000"/>
          </a:xfrm>
        </p:spPr>
        <p:txBody>
          <a:bodyPr/>
          <a:lstStyle/>
          <a:p>
            <a:r>
              <a:rPr lang="en-GB" smtClean="0">
                <a:solidFill>
                  <a:srgbClr val="898989"/>
                </a:solidFill>
              </a:rPr>
              <a:t>Remote Support is Hard!</a:t>
            </a:r>
          </a:p>
        </p:txBody>
      </p:sp>
      <p:sp>
        <p:nvSpPr>
          <p:cNvPr id="28675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There is remote control software but you need a WORKING and FAST (e.g. 3G) internet conenction</a:t>
            </a:r>
          </a:p>
          <a:p>
            <a:r>
              <a:rPr lang="en-GB" smtClean="0"/>
              <a:t>Talking the user through over the phone or via email</a:t>
            </a:r>
          </a:p>
          <a:p>
            <a:r>
              <a:rPr lang="en-GB" smtClean="0"/>
              <a:t>Trouble shooting documentation</a:t>
            </a:r>
          </a:p>
          <a:p>
            <a:r>
              <a:rPr lang="en-GB" smtClean="0"/>
              <a:t>How are broken devices replaced?</a:t>
            </a:r>
          </a:p>
          <a:p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1" name="Picture 3" descr="ALPSLogo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72375" y="1143000"/>
            <a:ext cx="1428750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2" name="Title 9"/>
          <p:cNvSpPr>
            <a:spLocks noGrp="1"/>
          </p:cNvSpPr>
          <p:nvPr>
            <p:ph type="title"/>
          </p:nvPr>
        </p:nvSpPr>
        <p:spPr>
          <a:xfrm>
            <a:off x="428625" y="1357313"/>
            <a:ext cx="7358063" cy="1143000"/>
          </a:xfrm>
        </p:spPr>
        <p:txBody>
          <a:bodyPr/>
          <a:lstStyle/>
          <a:p>
            <a:r>
              <a:rPr lang="en-GB" smtClean="0">
                <a:solidFill>
                  <a:srgbClr val="898989"/>
                </a:solidFill>
              </a:rPr>
              <a:t>Phone and email support</a:t>
            </a:r>
          </a:p>
        </p:txBody>
      </p:sp>
      <p:sp>
        <p:nvSpPr>
          <p:cNvPr id="30723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How to publicise to students?</a:t>
            </a:r>
          </a:p>
          <a:p>
            <a:pPr lvl="1"/>
            <a:r>
              <a:rPr lang="en-GB" smtClean="0"/>
              <a:t>Posters</a:t>
            </a:r>
          </a:p>
          <a:p>
            <a:pPr lvl="1"/>
            <a:r>
              <a:rPr lang="en-GB" smtClean="0"/>
              <a:t>Label on devices</a:t>
            </a:r>
          </a:p>
          <a:p>
            <a:r>
              <a:rPr lang="en-GB" smtClean="0"/>
              <a:t>Students are reluctant to seek help</a:t>
            </a:r>
          </a:p>
          <a:p>
            <a:r>
              <a:rPr lang="en-GB" smtClean="0"/>
              <a:t>Be prepared to provide 1 to 1 support</a:t>
            </a:r>
          </a:p>
          <a:p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69" name="Picture 3" descr="ALPSLogo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72375" y="1143000"/>
            <a:ext cx="1428750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0" name="Title 9"/>
          <p:cNvSpPr>
            <a:spLocks noGrp="1"/>
          </p:cNvSpPr>
          <p:nvPr>
            <p:ph type="title"/>
          </p:nvPr>
        </p:nvSpPr>
        <p:spPr>
          <a:xfrm>
            <a:off x="428625" y="1357313"/>
            <a:ext cx="7358063" cy="1143000"/>
          </a:xfrm>
        </p:spPr>
        <p:txBody>
          <a:bodyPr/>
          <a:lstStyle/>
          <a:p>
            <a:r>
              <a:rPr lang="en-GB" smtClean="0">
                <a:solidFill>
                  <a:srgbClr val="898989"/>
                </a:solidFill>
              </a:rPr>
              <a:t>Documentation</a:t>
            </a:r>
          </a:p>
        </p:txBody>
      </p:sp>
      <p:sp>
        <p:nvSpPr>
          <p:cNvPr id="3277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Need to be robust – people WILL get things wrong / miss things out</a:t>
            </a:r>
          </a:p>
          <a:p>
            <a:r>
              <a:rPr lang="en-GB" smtClean="0"/>
              <a:t>Screenshots</a:t>
            </a:r>
          </a:p>
          <a:p>
            <a:r>
              <a:rPr lang="en-GB" smtClean="0"/>
              <a:t>Videos</a:t>
            </a:r>
          </a:p>
          <a:p>
            <a:r>
              <a:rPr lang="en-GB" smtClean="0"/>
              <a:t>Students will lose documentation – Web site. </a:t>
            </a:r>
          </a:p>
          <a:p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3" descr="ALPSLogo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72375" y="1143000"/>
            <a:ext cx="1428750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4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solidFill>
                  <a:srgbClr val="898989"/>
                </a:solidFill>
              </a:rPr>
              <a:t>A Geeks Tale?</a:t>
            </a:r>
          </a:p>
        </p:txBody>
      </p:sp>
      <p:sp>
        <p:nvSpPr>
          <p:cNvPr id="13315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John Fairhall (Mobile Technology Adviser)</a:t>
            </a:r>
            <a:br>
              <a:rPr lang="en-GB" smtClean="0"/>
            </a:br>
            <a:r>
              <a:rPr lang="en-GB" sz="2000" smtClean="0">
                <a:hlinkClick r:id="rId3"/>
              </a:rPr>
              <a:t>j.r.fairhall@bradford.ac.uk</a:t>
            </a:r>
            <a:endParaRPr lang="en-GB" sz="2000" smtClean="0"/>
          </a:p>
          <a:p>
            <a:r>
              <a:rPr lang="en-GB" smtClean="0"/>
              <a:t>Manager for the ALPS Helpdesk</a:t>
            </a:r>
          </a:p>
          <a:p>
            <a:r>
              <a:rPr lang="en-GB" smtClean="0"/>
              <a:t>Involved in roll outs at Bradford Uni</a:t>
            </a:r>
          </a:p>
          <a:p>
            <a:r>
              <a:rPr lang="en-GB" smtClean="0"/>
              <a:t>A ‘techy’ not an academic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7" name="Picture 3" descr="ALPSLogo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72375" y="1143000"/>
            <a:ext cx="1428750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18" name="Title 9"/>
          <p:cNvSpPr>
            <a:spLocks noGrp="1"/>
          </p:cNvSpPr>
          <p:nvPr>
            <p:ph type="title"/>
          </p:nvPr>
        </p:nvSpPr>
        <p:spPr>
          <a:xfrm>
            <a:off x="428625" y="1357313"/>
            <a:ext cx="7358063" cy="1143000"/>
          </a:xfrm>
        </p:spPr>
        <p:txBody>
          <a:bodyPr/>
          <a:lstStyle/>
          <a:p>
            <a:r>
              <a:rPr lang="en-GB" smtClean="0">
                <a:solidFill>
                  <a:srgbClr val="898989"/>
                </a:solidFill>
              </a:rPr>
              <a:t>Device replacement</a:t>
            </a:r>
          </a:p>
        </p:txBody>
      </p:sp>
      <p:sp>
        <p:nvSpPr>
          <p:cNvPr id="34819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Spares for sessions</a:t>
            </a:r>
          </a:p>
          <a:p>
            <a:r>
              <a:rPr lang="en-GB" smtClean="0"/>
              <a:t>Spare at partner sites</a:t>
            </a:r>
          </a:p>
          <a:p>
            <a:r>
              <a:rPr lang="en-GB" smtClean="0"/>
              <a:t>Pool at Helpdesk for courier service</a:t>
            </a:r>
          </a:p>
          <a:p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3" descr="ALPSLogo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72375" y="1143000"/>
            <a:ext cx="1428750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8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solidFill>
                  <a:srgbClr val="898989"/>
                </a:solidFill>
              </a:rPr>
              <a:t>Lessons Learned from Rolling Out</a:t>
            </a:r>
          </a:p>
        </p:txBody>
      </p:sp>
      <p:pic>
        <p:nvPicPr>
          <p:cNvPr id="14339" name="Content Placeholder 4" descr="rolling out.jpg"/>
          <p:cNvPicPr>
            <a:picLocks noGrp="1" noChangeAspect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992313" y="2428875"/>
            <a:ext cx="5102225" cy="38576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3" descr="ALPSLogo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72375" y="1143000"/>
            <a:ext cx="1428750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2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solidFill>
                  <a:srgbClr val="898989"/>
                </a:solidFill>
              </a:rPr>
              <a:t>Lessons Learned from Rolling Out</a:t>
            </a:r>
          </a:p>
        </p:txBody>
      </p:sp>
      <p:sp>
        <p:nvSpPr>
          <p:cNvPr id="15363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Arial" charset="0"/>
              <a:buNone/>
            </a:pPr>
            <a:r>
              <a:rPr lang="en-GB" sz="4800" smtClean="0">
                <a:latin typeface="Courier New" pitchFamily="49" charset="0"/>
                <a:cs typeface="Courier New" pitchFamily="49" charset="0"/>
              </a:rPr>
              <a:t>Rule 1.</a:t>
            </a:r>
          </a:p>
          <a:p>
            <a:pPr algn="ctr">
              <a:buFont typeface="Arial" charset="0"/>
              <a:buNone/>
            </a:pPr>
            <a:r>
              <a:rPr lang="en-GB" sz="4000" smtClean="0">
                <a:solidFill>
                  <a:srgbClr val="898989"/>
                </a:solidFill>
              </a:rPr>
              <a:t>“Devices should be as ready for use as possible”</a:t>
            </a:r>
            <a:endParaRPr lang="en-GB" sz="4000" smtClean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15364" name="Picture 2" descr="http://www.blogcdn.com/www.autoblog.com/media/2006/12/ssr-assembly2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00375" y="4500563"/>
            <a:ext cx="2952750" cy="221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3" descr="ALPSLogo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72375" y="1143000"/>
            <a:ext cx="1428750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6" name="Title 9"/>
          <p:cNvSpPr>
            <a:spLocks noGrp="1"/>
          </p:cNvSpPr>
          <p:nvPr>
            <p:ph type="title"/>
          </p:nvPr>
        </p:nvSpPr>
        <p:spPr>
          <a:xfrm>
            <a:off x="428625" y="1357313"/>
            <a:ext cx="7358063" cy="1143000"/>
          </a:xfrm>
        </p:spPr>
        <p:txBody>
          <a:bodyPr/>
          <a:lstStyle/>
          <a:p>
            <a:r>
              <a:rPr lang="en-GB" smtClean="0">
                <a:solidFill>
                  <a:srgbClr val="898989"/>
                </a:solidFill>
              </a:rPr>
              <a:t>No matter how good your documentation...</a:t>
            </a:r>
          </a:p>
        </p:txBody>
      </p:sp>
      <p:sp>
        <p:nvSpPr>
          <p:cNvPr id="16387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GB" smtClean="0"/>
              <a:t>    Asking students to set up, configure or install will:</a:t>
            </a:r>
          </a:p>
          <a:p>
            <a:r>
              <a:rPr lang="en-GB" smtClean="0"/>
              <a:t>Terrify less technically confident users</a:t>
            </a:r>
          </a:p>
          <a:p>
            <a:r>
              <a:rPr lang="en-GB" smtClean="0"/>
              <a:t>Put the majority off – “Waste of time”</a:t>
            </a:r>
          </a:p>
          <a:p>
            <a:r>
              <a:rPr lang="en-GB" smtClean="0"/>
              <a:t>Result in devices not being set up correctly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3" descr="ALPSLogo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72375" y="1143000"/>
            <a:ext cx="1428750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0" name="Title 9"/>
          <p:cNvSpPr>
            <a:spLocks noGrp="1"/>
          </p:cNvSpPr>
          <p:nvPr>
            <p:ph type="title"/>
          </p:nvPr>
        </p:nvSpPr>
        <p:spPr>
          <a:xfrm>
            <a:off x="428625" y="1357313"/>
            <a:ext cx="7358063" cy="1143000"/>
          </a:xfrm>
        </p:spPr>
        <p:txBody>
          <a:bodyPr/>
          <a:lstStyle/>
          <a:p>
            <a:r>
              <a:rPr lang="en-GB" smtClean="0">
                <a:solidFill>
                  <a:srgbClr val="898989"/>
                </a:solidFill>
              </a:rPr>
              <a:t>No matter how good your documentation...</a:t>
            </a:r>
          </a:p>
        </p:txBody>
      </p:sp>
      <p:sp>
        <p:nvSpPr>
          <p:cNvPr id="174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GB" smtClean="0"/>
              <a:t>    If you try to do a setup “click along”:</a:t>
            </a:r>
          </a:p>
          <a:p>
            <a:r>
              <a:rPr lang="en-GB" smtClean="0"/>
              <a:t>People will be at different stages no matter what you do</a:t>
            </a:r>
          </a:p>
          <a:p>
            <a:pPr lvl="1"/>
            <a:r>
              <a:rPr lang="en-GB" smtClean="0"/>
              <a:t>One person will finish by going through the work sheet</a:t>
            </a:r>
          </a:p>
          <a:p>
            <a:pPr lvl="1"/>
            <a:r>
              <a:rPr lang="en-GB" smtClean="0"/>
              <a:t>One person will still be configuring email</a:t>
            </a:r>
          </a:p>
          <a:p>
            <a:pPr lvl="1"/>
            <a:r>
              <a:rPr lang="en-GB" smtClean="0"/>
              <a:t>One person will be trying to configure email, on the time settings screen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3" descr="ALPSLogo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72375" y="1143000"/>
            <a:ext cx="1428750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4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solidFill>
                  <a:srgbClr val="898989"/>
                </a:solidFill>
              </a:rPr>
              <a:t>Lessons Learned from Rolling Out</a:t>
            </a:r>
          </a:p>
        </p:txBody>
      </p:sp>
      <p:sp>
        <p:nvSpPr>
          <p:cNvPr id="18435" name="Content Placeholder 5"/>
          <p:cNvSpPr>
            <a:spLocks noGrp="1"/>
          </p:cNvSpPr>
          <p:nvPr>
            <p:ph idx="1"/>
          </p:nvPr>
        </p:nvSpPr>
        <p:spPr>
          <a:xfrm>
            <a:off x="428625" y="2071688"/>
            <a:ext cx="8229600" cy="3714750"/>
          </a:xfrm>
        </p:spPr>
        <p:txBody>
          <a:bodyPr/>
          <a:lstStyle/>
          <a:p>
            <a:pPr algn="ctr">
              <a:buFont typeface="Arial" charset="0"/>
              <a:buNone/>
            </a:pPr>
            <a:endParaRPr lang="en-GB" sz="2800" smtClean="0">
              <a:latin typeface="Courier New" pitchFamily="49" charset="0"/>
              <a:cs typeface="Courier New" pitchFamily="49" charset="0"/>
            </a:endParaRPr>
          </a:p>
          <a:p>
            <a:pPr algn="ctr">
              <a:buFont typeface="Arial" charset="0"/>
              <a:buNone/>
            </a:pPr>
            <a:r>
              <a:rPr lang="en-GB" sz="4800" smtClean="0">
                <a:latin typeface="Courier New" pitchFamily="49" charset="0"/>
                <a:cs typeface="Courier New" pitchFamily="49" charset="0"/>
              </a:rPr>
              <a:t>Rule 1.</a:t>
            </a:r>
          </a:p>
          <a:p>
            <a:pPr algn="ctr">
              <a:buFont typeface="Arial" charset="0"/>
              <a:buNone/>
            </a:pPr>
            <a:r>
              <a:rPr lang="en-GB" sz="4000" smtClean="0">
                <a:solidFill>
                  <a:srgbClr val="898989"/>
                </a:solidFill>
              </a:rPr>
              <a:t>“Devices should be as ready for use as possible”</a:t>
            </a:r>
          </a:p>
          <a:p>
            <a:pPr algn="ctr">
              <a:buFont typeface="Arial" charset="0"/>
              <a:buNone/>
            </a:pPr>
            <a:r>
              <a:rPr lang="en-GB" sz="2400" smtClean="0">
                <a:latin typeface="Courier New" pitchFamily="49" charset="0"/>
                <a:cs typeface="Courier New" pitchFamily="49" charset="0"/>
              </a:rPr>
              <a:t>Sub Section a.</a:t>
            </a:r>
          </a:p>
          <a:p>
            <a:pPr algn="ctr">
              <a:buFont typeface="Arial" charset="0"/>
              <a:buNone/>
            </a:pPr>
            <a:r>
              <a:rPr lang="en-GB" smtClean="0">
                <a:solidFill>
                  <a:srgbClr val="898989"/>
                </a:solidFill>
              </a:rPr>
              <a:t>Using an automated ‘imaging’ process helps consistency and speeds things up</a:t>
            </a:r>
          </a:p>
          <a:p>
            <a:pPr algn="ctr">
              <a:buFont typeface="Arial" charset="0"/>
              <a:buNone/>
            </a:pPr>
            <a:endParaRPr lang="en-GB" sz="400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3" descr="ALPSLogo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72375" y="1143000"/>
            <a:ext cx="1428750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8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solidFill>
                  <a:srgbClr val="898989"/>
                </a:solidFill>
              </a:rPr>
              <a:t>Lessons Learned from Rolling Out</a:t>
            </a:r>
          </a:p>
        </p:txBody>
      </p:sp>
      <p:sp>
        <p:nvSpPr>
          <p:cNvPr id="19459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Arial" charset="0"/>
              <a:buNone/>
            </a:pPr>
            <a:r>
              <a:rPr lang="en-GB" sz="4800" smtClean="0">
                <a:latin typeface="Courier New" pitchFamily="49" charset="0"/>
                <a:cs typeface="Courier New" pitchFamily="49" charset="0"/>
              </a:rPr>
              <a:t>Rule 2.</a:t>
            </a:r>
          </a:p>
          <a:p>
            <a:pPr algn="ctr">
              <a:buFont typeface="Arial" charset="0"/>
              <a:buNone/>
            </a:pPr>
            <a:r>
              <a:rPr lang="en-GB" sz="4000" smtClean="0">
                <a:solidFill>
                  <a:srgbClr val="898989"/>
                </a:solidFill>
              </a:rPr>
              <a:t>“Plan in time for technical support at the start of each session”</a:t>
            </a:r>
            <a:endParaRPr lang="en-GB" sz="4000" smtClean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19460" name="Picture 2" descr="http://www.steptoestreet.com/images/steptoe_schedule_v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28938" y="4643438"/>
            <a:ext cx="2976562" cy="162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3" descr="ALPSLogo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72375" y="1143000"/>
            <a:ext cx="1428750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2" name="Title 9"/>
          <p:cNvSpPr>
            <a:spLocks noGrp="1"/>
          </p:cNvSpPr>
          <p:nvPr>
            <p:ph type="title"/>
          </p:nvPr>
        </p:nvSpPr>
        <p:spPr>
          <a:xfrm>
            <a:off x="428625" y="1357313"/>
            <a:ext cx="7358063" cy="1143000"/>
          </a:xfrm>
        </p:spPr>
        <p:txBody>
          <a:bodyPr/>
          <a:lstStyle/>
          <a:p>
            <a:r>
              <a:rPr lang="en-GB" smtClean="0">
                <a:solidFill>
                  <a:srgbClr val="898989"/>
                </a:solidFill>
              </a:rPr>
              <a:t>Even if you obey rule 1...</a:t>
            </a:r>
          </a:p>
        </p:txBody>
      </p:sp>
      <p:sp>
        <p:nvSpPr>
          <p:cNvPr id="20483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GB" smtClean="0"/>
              <a:t>Technical support will get used:</a:t>
            </a:r>
          </a:p>
          <a:p>
            <a:r>
              <a:rPr lang="en-GB" smtClean="0"/>
              <a:t>Heavily at first</a:t>
            </a:r>
          </a:p>
          <a:p>
            <a:pPr lvl="1"/>
            <a:r>
              <a:rPr lang="en-GB" smtClean="0"/>
              <a:t>Battery problems</a:t>
            </a:r>
          </a:p>
          <a:p>
            <a:pPr lvl="1"/>
            <a:r>
              <a:rPr lang="en-GB" smtClean="0"/>
              <a:t>Random lock up / crashes</a:t>
            </a:r>
          </a:p>
          <a:p>
            <a:pPr lvl="1"/>
            <a:r>
              <a:rPr lang="en-GB" smtClean="0"/>
              <a:t>Broken devices, “I slipped in the snow and...”</a:t>
            </a:r>
          </a:p>
          <a:p>
            <a:r>
              <a:rPr lang="en-GB" smtClean="0"/>
              <a:t>Make sure you have the right technical staff</a:t>
            </a:r>
          </a:p>
          <a:p>
            <a:pPr lvl="1"/>
            <a:endParaRPr lang="en-GB" smtClean="0"/>
          </a:p>
          <a:p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LPSConMED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ALPSConMEDS</Template>
  <TotalTime>210</TotalTime>
  <Words>473</Words>
  <Application>Microsoft Office PowerPoint</Application>
  <PresentationFormat>On-screen Show (4:3)</PresentationFormat>
  <Paragraphs>86</Paragraphs>
  <Slides>20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Design Template</vt:lpstr>
      </vt:variant>
      <vt:variant>
        <vt:i4>9</vt:i4>
      </vt:variant>
      <vt:variant>
        <vt:lpstr>Slide Titles</vt:lpstr>
      </vt:variant>
      <vt:variant>
        <vt:i4>20</vt:i4>
      </vt:variant>
    </vt:vector>
  </HeadingPairs>
  <TitlesOfParts>
    <vt:vector size="32" baseType="lpstr">
      <vt:lpstr>Arial</vt:lpstr>
      <vt:lpstr>Calibri</vt:lpstr>
      <vt:lpstr>Courier New</vt:lpstr>
      <vt:lpstr>ALPSConMEDS</vt:lpstr>
      <vt:lpstr>ALPSConMEDS</vt:lpstr>
      <vt:lpstr>ALPSConMEDS</vt:lpstr>
      <vt:lpstr>ALPSConMEDS</vt:lpstr>
      <vt:lpstr>ALPSConMEDS</vt:lpstr>
      <vt:lpstr>ALPSConMEDS</vt:lpstr>
      <vt:lpstr>ALPSConMEDS</vt:lpstr>
      <vt:lpstr>ALPSConMEDS</vt:lpstr>
      <vt:lpstr>ALPSConMEDS</vt:lpstr>
      <vt:lpstr>Rolling Out and Supporting Mobile Learning – Lessons Learned from ALPS</vt:lpstr>
      <vt:lpstr>A Geeks Tale?</vt:lpstr>
      <vt:lpstr>Lessons Learned from Rolling Out</vt:lpstr>
      <vt:lpstr>Lessons Learned from Rolling Out</vt:lpstr>
      <vt:lpstr>No matter how good your documentation...</vt:lpstr>
      <vt:lpstr>No matter how good your documentation...</vt:lpstr>
      <vt:lpstr>Lessons Learned from Rolling Out</vt:lpstr>
      <vt:lpstr>Lessons Learned from Rolling Out</vt:lpstr>
      <vt:lpstr>Even if you obey rule 1...</vt:lpstr>
      <vt:lpstr>Lessons Learned from Rolling Out</vt:lpstr>
      <vt:lpstr>Well behaved group of students +</vt:lpstr>
      <vt:lpstr>Well behaved students?</vt:lpstr>
      <vt:lpstr>Lessons Learned from Rolling Out</vt:lpstr>
      <vt:lpstr>Lessons Learned from Rolling Out</vt:lpstr>
      <vt:lpstr>Avoid the Red Mist</vt:lpstr>
      <vt:lpstr>Lessons Learned from Supporting Mobile Learning in Practice</vt:lpstr>
      <vt:lpstr>Remote Support is Hard!</vt:lpstr>
      <vt:lpstr>Phone and email support</vt:lpstr>
      <vt:lpstr>Documentation</vt:lpstr>
      <vt:lpstr>Device replacement</vt:lpstr>
    </vt:vector>
  </TitlesOfParts>
  <Company>University of Bradford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Mobile Enabled Disabled Students</dc:title>
  <dc:creator>jrfairha</dc:creator>
  <cp:lastModifiedBy>Authorised User</cp:lastModifiedBy>
  <cp:revision>26</cp:revision>
  <dcterms:created xsi:type="dcterms:W3CDTF">2010-03-16T14:58:31Z</dcterms:created>
  <dcterms:modified xsi:type="dcterms:W3CDTF">2010-03-16T20:27:23Z</dcterms:modified>
</cp:coreProperties>
</file>