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79" r:id="rId2"/>
    <p:sldId id="284" r:id="rId3"/>
    <p:sldId id="280" r:id="rId4"/>
    <p:sldId id="281" r:id="rId5"/>
    <p:sldId id="285" r:id="rId6"/>
    <p:sldId id="282" r:id="rId7"/>
    <p:sldId id="270" r:id="rId8"/>
    <p:sldId id="266" r:id="rId9"/>
    <p:sldId id="268" r:id="rId10"/>
    <p:sldId id="274" r:id="rId11"/>
    <p:sldId id="273" r:id="rId12"/>
    <p:sldId id="275" r:id="rId13"/>
    <p:sldId id="277" r:id="rId14"/>
    <p:sldId id="276" r:id="rId15"/>
    <p:sldId id="278" r:id="rId16"/>
    <p:sldId id="269" r:id="rId17"/>
    <p:sldId id="262"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986"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EB03182-AA44-4CC0-B212-FD8BA096A06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4A66B6EA-2762-419E-95C4-246719110931}" type="slidenum">
              <a:rPr lang="en-US" sz="1200">
                <a:latin typeface="+mn-lt"/>
                <a:cs typeface="+mn-cs"/>
              </a:rPr>
              <a:pPr algn="r">
                <a:defRPr/>
              </a:pPr>
              <a:t>1</a:t>
            </a:fld>
            <a:endParaRPr lang="en-US" sz="1200">
              <a:latin typeface="+mn-lt"/>
              <a:cs typeface="+mn-cs"/>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spcBef>
                <a:spcPct val="0"/>
              </a:spcBef>
            </a:pPr>
            <a:r>
              <a:rPr lang="en-GB" sz="1400" dirty="0" smtClean="0"/>
              <a:t>One of </a:t>
            </a:r>
            <a:r>
              <a:rPr lang="en-US" sz="1400" dirty="0" smtClean="0"/>
              <a:t>ALPS main aims is to ensure that students graduating from courses in health and social care are fully equipped to perform “confidently and competently at the start of their professional careers”.  </a:t>
            </a:r>
            <a:r>
              <a:rPr lang="en-GB" sz="1400" dirty="0" smtClean="0"/>
              <a:t>Consequently, part of the core work of ALPS became to look for a longitudinal measure that would be of use in exploring confidence and competence to practice.  However, an extensive literature search did not return any results of studies that used a methodology that would have been appropriate or repeatable by the ALPS programme. The ALPS Competency in Practice Assessment (CIPA) tool was therefore developed by ALPS to be able to fill this ‘gap’. </a:t>
            </a:r>
            <a:r>
              <a:rPr lang="en-US" sz="1400" dirty="0" smtClean="0"/>
              <a:t>The ALPS Baselines and Outcomes Research working Group (BORG) have therefore spent the last year developing and piloting a measure of competence and confidence to be used with all students at point of graduation/point of registration.  This presentation explains how this measure, known as CIPA (Competency in Practice Assessment), has been developed,</a:t>
            </a:r>
            <a:r>
              <a:rPr lang="en-GB" sz="1400" dirty="0" smtClean="0"/>
              <a: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p:spPr>
        <p:txBody>
          <a:bodyPr/>
          <a:lstStyle/>
          <a:p>
            <a:fld id="{6EFA89EC-459F-4001-886E-FED9CC76DAA2}" type="slidenum">
              <a:rPr lang="en-US" smtClean="0"/>
              <a:pPr/>
              <a:t>16</a:t>
            </a:fld>
            <a:endParaRPr lang="en-US" smtClean="0"/>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pPr eaLnBrk="1" hangingPunct="1"/>
            <a:r>
              <a:rPr lang="en-US" smtClean="0"/>
              <a:t>Because of the facilities within the On line survey, it will be possible to break this down into professional groupings and University site, for example, allowing module leaders the opportunity to configure and reconfigure their input to reflect future student need.  Where this could go can be speculated upon, but it is possible to see this survey having clear links with national student surveys that reflect upon student experiences.  In addition, because of the follow nature of the survey, reaching into post qualifying territory, it will be possible to see how ex students perceive their training and education following the opportunity to develop in practice. </a:t>
            </a:r>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a:noFill/>
        </p:spPr>
        <p:txBody>
          <a:bodyPr/>
          <a:lstStyle/>
          <a:p>
            <a:fld id="{D6578049-D060-4110-9A2D-67B122A63509}" type="slidenum">
              <a:rPr lang="en-US" smtClean="0"/>
              <a:pPr/>
              <a:t>17</a:t>
            </a:fld>
            <a:endParaRPr lang="en-US" smtClean="0"/>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fld id="{EE55D210-A81D-417F-AA55-60E181866695}" type="slidenum">
              <a:rPr lang="en-GB" smtClean="0"/>
              <a:pPr/>
              <a:t>2</a:t>
            </a:fld>
            <a:endParaRPr lang="en-GB" smtClean="0"/>
          </a:p>
        </p:txBody>
      </p:sp>
      <p:sp>
        <p:nvSpPr>
          <p:cNvPr id="11267" name="Rectangle 2"/>
          <p:cNvSpPr>
            <a:spLocks noGrp="1" noRot="1" noChangeAspect="1" noChangeArrowheads="1" noTextEdit="1"/>
          </p:cNvSpPr>
          <p:nvPr>
            <p:ph type="sldImg"/>
          </p:nvPr>
        </p:nvSpPr>
        <p:spPr>
          <a:xfrm>
            <a:off x="1143000" y="685800"/>
            <a:ext cx="4573588" cy="3429000"/>
          </a:xfrm>
          <a:ln/>
        </p:spPr>
      </p:sp>
      <p:sp>
        <p:nvSpPr>
          <p:cNvPr id="11268" name="Rectangle 3"/>
          <p:cNvSpPr>
            <a:spLocks noGrp="1" noChangeArrowheads="1"/>
          </p:cNvSpPr>
          <p:nvPr>
            <p:ph type="body" idx="1"/>
          </p:nvPr>
        </p:nvSpPr>
        <p:spPr>
          <a:xfrm>
            <a:off x="685480" y="4345374"/>
            <a:ext cx="5487041" cy="4112900"/>
          </a:xfrm>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86C8EC0F-8B78-421C-8307-079DD7785355}" type="slidenum">
              <a:rPr lang="en-US" sz="1200">
                <a:latin typeface="+mn-lt"/>
                <a:cs typeface="+mn-cs"/>
              </a:rPr>
              <a:pPr algn="r">
                <a:defRPr/>
              </a:pPr>
              <a:t>3</a:t>
            </a:fld>
            <a:endParaRPr lang="en-US" sz="1200">
              <a:latin typeface="+mn-lt"/>
              <a:cs typeface="+mn-cs"/>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spcBef>
                <a:spcPct val="0"/>
              </a:spcBef>
            </a:pPr>
            <a:r>
              <a:rPr lang="en-GB" dirty="0" smtClean="0"/>
              <a:t>There has been much criticism of health and social care training especially in terms of preparedness for practice.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9E9B3B35-A665-40A2-BDC9-13FB380A319D}" type="slidenum">
              <a:rPr lang="en-US" sz="1200">
                <a:latin typeface="+mn-lt"/>
                <a:cs typeface="+mn-cs"/>
              </a:rPr>
              <a:pPr algn="r">
                <a:defRPr/>
              </a:pPr>
              <a:t>4</a:t>
            </a:fld>
            <a:endParaRPr lang="en-US" sz="1200">
              <a:latin typeface="+mn-lt"/>
              <a:cs typeface="+mn-cs"/>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spcBef>
                <a:spcPct val="0"/>
              </a:spcBef>
            </a:pPr>
            <a:r>
              <a:rPr lang="en-GB" sz="1600" dirty="0" smtClean="0"/>
              <a:t>The ALPS CIPA tool was designed as a longitudinal measure, to establish whether student (graduate) perceptions of competence and confidence changed over the first year post graduation, or in other words, in the first year of working in their chosen profession.  The graduates are therefore asked to complete the survey three times: the first time at ‘0’ months, which was defined as the ‘point of graduation’.  This is defined by the research team as the point at which all teaching and coursework was completed (however at this point students will not know whether they have passed their course or not).  At this ‘point’ in time it is anticipated that only very few, if any, of the respondents would already be working in their chosen profession (although this will be variable between the different professions).  The questionnaire is then sent out again at six and twelve months past ‘point of graduation’.</a:t>
            </a:r>
          </a:p>
          <a:p>
            <a:pPr eaLnBrk="1" hangingPunct="1">
              <a:spcBef>
                <a:spcPct val="0"/>
              </a:spcBef>
            </a:pPr>
            <a:endParaRPr lang="en-GB"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9E9B3B35-A665-40A2-BDC9-13FB380A319D}" type="slidenum">
              <a:rPr lang="en-US" sz="1200">
                <a:latin typeface="+mn-lt"/>
                <a:cs typeface="+mn-cs"/>
              </a:rPr>
              <a:pPr algn="r">
                <a:defRPr/>
              </a:pPr>
              <a:t>5</a:t>
            </a:fld>
            <a:endParaRPr lang="en-US" sz="1200">
              <a:latin typeface="+mn-lt"/>
              <a:cs typeface="+mn-cs"/>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spcBef>
                <a:spcPct val="0"/>
              </a:spcBef>
            </a:pPr>
            <a:r>
              <a:rPr lang="en-GB" sz="1600" dirty="0" smtClean="0"/>
              <a:t>The ALPS CIPA tool was designed as a longitudinal measure, to establish whether student (graduate) perceptions of competence and confidence changed over the first year post graduation, or in other words, in the first year of working in their chosen profession.  The graduates are therefore asked to complete the survey three times: the first time at ‘0’ months, which was defined as the ‘point of graduation’.  This is defined by the research team as the point at which all teaching and coursework was completed (however at this point students will not know whether they have passed their course or not).  At this ‘point’ in time it is anticipated that only very few, if any, of the respondents would already be working in their chosen profession (although this will be variable between the different professions).  The questionnaire is then sent out again at six and twelve months past ‘point of graduation’.</a:t>
            </a:r>
          </a:p>
          <a:p>
            <a:pPr eaLnBrk="1" hangingPunct="1">
              <a:spcBef>
                <a:spcPct val="0"/>
              </a:spcBef>
            </a:pPr>
            <a:endParaRPr lang="en-GB"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E23480A1-FF97-4C8F-B96B-E72595E13438}" type="slidenum">
              <a:rPr lang="en-US" sz="1200">
                <a:latin typeface="+mn-lt"/>
                <a:cs typeface="+mn-cs"/>
              </a:rPr>
              <a:pPr algn="r">
                <a:defRPr/>
              </a:pPr>
              <a:t>6</a:t>
            </a:fld>
            <a:endParaRPr lang="en-US" sz="1200">
              <a:latin typeface="+mn-lt"/>
              <a:cs typeface="+mn-cs"/>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spcBef>
                <a:spcPct val="0"/>
              </a:spcBef>
            </a:pPr>
            <a:r>
              <a:rPr lang="en-GB" sz="1600" dirty="0" smtClean="0"/>
              <a:t>The ALPS CIPA assessment tool was also seen as a counterbalance to the National Student Survey which despite being widely promoted as providing a ’</a:t>
            </a:r>
            <a:r>
              <a:rPr lang="en-GB" sz="1600" b="1" dirty="0" smtClean="0"/>
              <a:t> major source of information on students' perceptions of their higher education experiences’ (HEA website), has had this claim challenged by Harvey(2008) who feels the survey is ‘</a:t>
            </a:r>
            <a:r>
              <a:rPr lang="en-GB" sz="1600" dirty="0" smtClean="0"/>
              <a:t>manipulated and methodologically worthless’</a:t>
            </a:r>
          </a:p>
          <a:p>
            <a:pPr eaLnBrk="1" hangingPunct="1">
              <a:spcBef>
                <a:spcPct val="0"/>
              </a:spcBef>
            </a:pPr>
            <a:endParaRPr lang="en-GB"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p:spPr>
        <p:txBody>
          <a:bodyPr/>
          <a:lstStyle/>
          <a:p>
            <a:fld id="{BC3DDB2C-5144-41EE-9435-CF975A802ED2}" type="slidenum">
              <a:rPr lang="en-US" smtClean="0"/>
              <a:pPr/>
              <a:t>7</a:t>
            </a:fld>
            <a:endParaRPr lang="en-US" smtClean="0"/>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p:spPr>
        <p:txBody>
          <a:bodyPr/>
          <a:lstStyle/>
          <a:p>
            <a:fld id="{B1A34688-91F7-4A4A-9636-C2A4CEB388B7}" type="slidenum">
              <a:rPr lang="en-US" smtClean="0"/>
              <a:pPr/>
              <a:t>8</a:t>
            </a:fld>
            <a:endParaRPr lang="en-US" smtClean="0"/>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p:spPr>
        <p:txBody>
          <a:bodyPr/>
          <a:lstStyle/>
          <a:p>
            <a:fld id="{8C584792-AFD7-4B1C-AAFA-E6CEF3604C70}" type="slidenum">
              <a:rPr lang="en-US" smtClean="0"/>
              <a:pPr/>
              <a:t>9</a:t>
            </a:fld>
            <a:endParaRPr lang="en-US" smtClean="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pPr eaLnBrk="1" hangingPunct="1"/>
            <a:r>
              <a:rPr lang="en-GB" b="1" dirty="0" smtClean="0"/>
              <a:t>How will the results of the study be published?</a:t>
            </a:r>
            <a:r>
              <a:rPr lang="en-GB" dirty="0" smtClean="0"/>
              <a:t/>
            </a:r>
            <a:br>
              <a:rPr lang="en-GB" dirty="0" smtClean="0"/>
            </a:br>
            <a:r>
              <a:rPr lang="en-GB" dirty="0" smtClean="0"/>
              <a:t>A final report will be produced. No individual student or graduate will be identified in it. The findings of the study will be presented at various health and education conferences and in academic journals and papers. Strategies to improve courses based on the feedback we receive will be fed into all course committees and advisory meetings relevant to the project.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4078B97-49C7-4886-B84E-A46800A51AC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B3CE1D6-D7CB-434F-B8E2-10BFE478E51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4796B9F-F9F5-4D24-BEC1-956BF57568B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D691DE8-DC37-47EA-8639-F43472BB902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17BBD3-66CF-478A-93A2-84D5698587C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BCCA3E0-EEDA-4D0B-8054-073E1528054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33A4A75-21B3-40C7-9976-45A40EBB54F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03895E6-EEA6-4785-BB6F-C025FAEB8E1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7823523-943E-4CAD-9805-4FE54A0CA4D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4148D67-FB17-453A-A395-72F42937ECD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53C3BDE-774A-4789-B3B2-5ABBE3C446E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619AB703-37BF-46D6-A06A-634064928A3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Microsoft_Office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Microsoft_Office_Excel_97-2003_Worksheet3.xls"/><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www.alps-cetl.ac.uk/"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www.alps-cetl.ac.u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www.alps-cetl.ac.uk/"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www.alps-cetl.ac.uk/"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hyperlink" Target="http://www.alps-cetl.ac.uk/"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www.alps-cetl.ac.uk/"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AutoShape 4"/>
          <p:cNvSpPr>
            <a:spLocks noChangeArrowheads="1"/>
          </p:cNvSpPr>
          <p:nvPr/>
        </p:nvSpPr>
        <p:spPr bwMode="auto">
          <a:xfrm>
            <a:off x="179388" y="333375"/>
            <a:ext cx="8785225" cy="6048375"/>
          </a:xfrm>
          <a:prstGeom prst="roundRect">
            <a:avLst>
              <a:gd name="adj" fmla="val 16667"/>
            </a:avLst>
          </a:prstGeom>
          <a:gradFill rotWithShape="1">
            <a:gsLst>
              <a:gs pos="0">
                <a:schemeClr val="bg1"/>
              </a:gs>
              <a:gs pos="100000">
                <a:schemeClr val="accent1">
                  <a:alpha val="43999"/>
                </a:schemeClr>
              </a:gs>
            </a:gsLst>
            <a:lin ang="5400000" scaled="1"/>
          </a:gradFill>
          <a:ln w="12700">
            <a:solidFill>
              <a:schemeClr val="accent2"/>
            </a:solidFill>
            <a:round/>
            <a:headEnd/>
            <a:tailEnd/>
          </a:ln>
        </p:spPr>
        <p:txBody>
          <a:bodyPr wrap="none" anchor="ctr"/>
          <a:lstStyle/>
          <a:p>
            <a:pPr algn="ctr"/>
            <a:endParaRPr lang="en-GB" sz="2000">
              <a:latin typeface="Calibri" pitchFamily="34" charset="0"/>
            </a:endParaRPr>
          </a:p>
          <a:p>
            <a:pPr algn="ctr"/>
            <a:endParaRPr lang="en-GB" sz="2000">
              <a:latin typeface="Calibri" pitchFamily="34" charset="0"/>
            </a:endParaRPr>
          </a:p>
        </p:txBody>
      </p:sp>
      <p:pic>
        <p:nvPicPr>
          <p:cNvPr id="48131" name="Picture 5" descr="ALPS 2col (with type) tif"/>
          <p:cNvPicPr>
            <a:picLocks noChangeAspect="1" noChangeArrowheads="1"/>
          </p:cNvPicPr>
          <p:nvPr/>
        </p:nvPicPr>
        <p:blipFill>
          <a:blip r:embed="rId3"/>
          <a:srcRect l="-888" r="28706" b="16080"/>
          <a:stretch>
            <a:fillRect/>
          </a:stretch>
        </p:blipFill>
        <p:spPr bwMode="auto">
          <a:xfrm>
            <a:off x="900113" y="115888"/>
            <a:ext cx="1582737" cy="898525"/>
          </a:xfrm>
          <a:prstGeom prst="rect">
            <a:avLst/>
          </a:prstGeom>
          <a:noFill/>
          <a:ln w="9525">
            <a:noFill/>
            <a:miter lim="800000"/>
            <a:headEnd/>
            <a:tailEnd/>
          </a:ln>
        </p:spPr>
      </p:pic>
      <p:sp>
        <p:nvSpPr>
          <p:cNvPr id="48132" name="Text Box 6"/>
          <p:cNvSpPr txBox="1">
            <a:spLocks noChangeArrowheads="1"/>
          </p:cNvSpPr>
          <p:nvPr/>
        </p:nvSpPr>
        <p:spPr bwMode="auto">
          <a:xfrm>
            <a:off x="1714500" y="1341438"/>
            <a:ext cx="5881688" cy="1984375"/>
          </a:xfrm>
          <a:prstGeom prst="rect">
            <a:avLst/>
          </a:prstGeom>
          <a:noFill/>
          <a:ln w="9525">
            <a:noFill/>
            <a:miter lim="800000"/>
            <a:headEnd/>
            <a:tailEnd/>
          </a:ln>
        </p:spPr>
        <p:txBody>
          <a:bodyPr>
            <a:spAutoFit/>
          </a:bodyPr>
          <a:lstStyle/>
          <a:p>
            <a:pPr algn="ctr">
              <a:spcBef>
                <a:spcPct val="50000"/>
              </a:spcBef>
            </a:pPr>
            <a:r>
              <a:rPr lang="en-GB" sz="4800">
                <a:solidFill>
                  <a:srgbClr val="3366CC"/>
                </a:solidFill>
                <a:latin typeface="Calibri" pitchFamily="34" charset="0"/>
              </a:rPr>
              <a:t>Baselines Outcomes and Research Group</a:t>
            </a:r>
          </a:p>
          <a:p>
            <a:pPr>
              <a:spcBef>
                <a:spcPct val="50000"/>
              </a:spcBef>
            </a:pPr>
            <a:endParaRPr lang="en-GB">
              <a:latin typeface="Calibri" pitchFamily="34" charset="0"/>
            </a:endParaRPr>
          </a:p>
        </p:txBody>
      </p:sp>
      <p:sp>
        <p:nvSpPr>
          <p:cNvPr id="48133" name="Text Box 7"/>
          <p:cNvSpPr txBox="1">
            <a:spLocks noChangeArrowheads="1"/>
          </p:cNvSpPr>
          <p:nvPr/>
        </p:nvSpPr>
        <p:spPr bwMode="auto">
          <a:xfrm rot="10800000" flipV="1">
            <a:off x="285750" y="2967405"/>
            <a:ext cx="8569325" cy="1631216"/>
          </a:xfrm>
          <a:prstGeom prst="rect">
            <a:avLst/>
          </a:prstGeom>
          <a:noFill/>
          <a:ln w="9525">
            <a:noFill/>
            <a:miter lim="800000"/>
            <a:headEnd/>
            <a:tailEnd/>
          </a:ln>
        </p:spPr>
        <p:txBody>
          <a:bodyPr>
            <a:spAutoFit/>
          </a:bodyPr>
          <a:lstStyle/>
          <a:p>
            <a:pPr algn="ctr">
              <a:spcBef>
                <a:spcPct val="50000"/>
              </a:spcBef>
            </a:pPr>
            <a:r>
              <a:rPr lang="en-GB" sz="4000" dirty="0" smtClean="0">
                <a:latin typeface="Calibri" pitchFamily="34" charset="0"/>
              </a:rPr>
              <a:t>Competency </a:t>
            </a:r>
            <a:r>
              <a:rPr lang="en-GB" sz="4000" dirty="0">
                <a:latin typeface="Calibri" pitchFamily="34" charset="0"/>
              </a:rPr>
              <a:t>In Practice </a:t>
            </a:r>
            <a:r>
              <a:rPr lang="en-GB" sz="4000" dirty="0" smtClean="0">
                <a:latin typeface="Calibri" pitchFamily="34" charset="0"/>
              </a:rPr>
              <a:t>Assessment</a:t>
            </a:r>
          </a:p>
          <a:p>
            <a:pPr algn="ctr">
              <a:spcBef>
                <a:spcPct val="50000"/>
              </a:spcBef>
            </a:pPr>
            <a:r>
              <a:rPr lang="en-GB" sz="4000" dirty="0" smtClean="0">
                <a:latin typeface="Calibri" pitchFamily="34" charset="0"/>
              </a:rPr>
              <a:t>Ian Warwick, Sam Miller, Julie </a:t>
            </a:r>
            <a:r>
              <a:rPr lang="en-GB" sz="4000" smtClean="0">
                <a:latin typeface="Calibri" pitchFamily="34" charset="0"/>
              </a:rPr>
              <a:t>Laxton</a:t>
            </a:r>
            <a:endParaRPr lang="en-GB" sz="4000" dirty="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4"/>
          <p:cNvSpPr>
            <a:spLocks noGrp="1" noChangeArrowheads="1"/>
          </p:cNvSpPr>
          <p:nvPr>
            <p:ph type="title"/>
          </p:nvPr>
        </p:nvSpPr>
        <p:spPr/>
        <p:txBody>
          <a:bodyPr/>
          <a:lstStyle/>
          <a:p>
            <a:r>
              <a:rPr lang="en-GB" smtClean="0"/>
              <a:t>Phase 1</a:t>
            </a:r>
          </a:p>
        </p:txBody>
      </p:sp>
      <p:graphicFrame>
        <p:nvGraphicFramePr>
          <p:cNvPr id="37891" name="Object 3"/>
          <p:cNvGraphicFramePr>
            <a:graphicFrameLocks noChangeAspect="1"/>
          </p:cNvGraphicFramePr>
          <p:nvPr>
            <p:ph idx="1"/>
          </p:nvPr>
        </p:nvGraphicFramePr>
        <p:xfrm>
          <a:off x="0" y="1125538"/>
          <a:ext cx="9144000" cy="5732462"/>
        </p:xfrm>
        <a:graphic>
          <a:graphicData uri="http://schemas.openxmlformats.org/presentationml/2006/ole">
            <p:oleObj spid="_x0000_s37891" name="Chart" r:id="rId3" imgW="7305751" imgH="5191049" progId="Excel.Sheet.8">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AutoShape 4"/>
          <p:cNvSpPr>
            <a:spLocks noChangeArrowheads="1"/>
          </p:cNvSpPr>
          <p:nvPr/>
        </p:nvSpPr>
        <p:spPr bwMode="auto">
          <a:xfrm>
            <a:off x="179388" y="333375"/>
            <a:ext cx="8785225" cy="6048375"/>
          </a:xfrm>
          <a:prstGeom prst="roundRect">
            <a:avLst>
              <a:gd name="adj" fmla="val 16667"/>
            </a:avLst>
          </a:prstGeom>
          <a:gradFill rotWithShape="1">
            <a:gsLst>
              <a:gs pos="0">
                <a:schemeClr val="bg1"/>
              </a:gs>
              <a:gs pos="100000">
                <a:schemeClr val="accent1">
                  <a:alpha val="43999"/>
                </a:schemeClr>
              </a:gs>
            </a:gsLst>
            <a:lin ang="5400000" scaled="1"/>
          </a:gradFill>
          <a:ln w="12700">
            <a:solidFill>
              <a:schemeClr val="accent2"/>
            </a:solidFill>
            <a:round/>
            <a:headEnd/>
            <a:tailEnd/>
          </a:ln>
        </p:spPr>
        <p:txBody>
          <a:bodyPr wrap="none" anchor="ctr"/>
          <a:lstStyle/>
          <a:p>
            <a:pPr algn="ctr"/>
            <a:endParaRPr lang="en-GB" sz="2000"/>
          </a:p>
          <a:p>
            <a:pPr algn="ctr"/>
            <a:endParaRPr lang="en-GB" sz="2000"/>
          </a:p>
        </p:txBody>
      </p:sp>
      <p:pic>
        <p:nvPicPr>
          <p:cNvPr id="38914" name="Picture 5" descr="ALPS 2col (with type) tif"/>
          <p:cNvPicPr>
            <a:picLocks noChangeAspect="1" noChangeArrowheads="1"/>
          </p:cNvPicPr>
          <p:nvPr/>
        </p:nvPicPr>
        <p:blipFill>
          <a:blip r:embed="rId2"/>
          <a:srcRect l="-888" r="28706" b="16080"/>
          <a:stretch>
            <a:fillRect/>
          </a:stretch>
        </p:blipFill>
        <p:spPr bwMode="auto">
          <a:xfrm>
            <a:off x="900113" y="115888"/>
            <a:ext cx="1582737" cy="898525"/>
          </a:xfrm>
          <a:prstGeom prst="rect">
            <a:avLst/>
          </a:prstGeom>
          <a:noFill/>
          <a:ln w="9525">
            <a:noFill/>
            <a:miter lim="800000"/>
            <a:headEnd/>
            <a:tailEnd/>
          </a:ln>
        </p:spPr>
      </p:pic>
      <p:sp>
        <p:nvSpPr>
          <p:cNvPr id="38915" name="TextBox 5"/>
          <p:cNvSpPr txBox="1">
            <a:spLocks noChangeArrowheads="1"/>
          </p:cNvSpPr>
          <p:nvPr/>
        </p:nvSpPr>
        <p:spPr bwMode="auto">
          <a:xfrm>
            <a:off x="785813" y="1571625"/>
            <a:ext cx="7786687" cy="1569660"/>
          </a:xfrm>
          <a:prstGeom prst="rect">
            <a:avLst/>
          </a:prstGeom>
          <a:noFill/>
          <a:ln w="9525">
            <a:noFill/>
            <a:miter lim="800000"/>
            <a:headEnd/>
            <a:tailEnd/>
          </a:ln>
        </p:spPr>
        <p:txBody>
          <a:bodyPr>
            <a:spAutoFit/>
          </a:bodyPr>
          <a:lstStyle/>
          <a:p>
            <a:r>
              <a:rPr lang="en-GB" sz="2400" dirty="0" smtClean="0"/>
              <a:t>“This </a:t>
            </a:r>
            <a:r>
              <a:rPr lang="en-GB" sz="2400" dirty="0"/>
              <a:t>course has managed to cram in a lot of knowledge and practice to prepare myself for the profession. I do believe that I lack in confidence and feel nervous about the job I start next </a:t>
            </a:r>
            <a:r>
              <a:rPr lang="en-GB" sz="2400" dirty="0" smtClean="0"/>
              <a:t>month</a:t>
            </a:r>
            <a:r>
              <a:rPr lang="en-GB" sz="2400" dirty="0" smtClean="0"/>
              <a:t>...</a:t>
            </a:r>
            <a:r>
              <a:rPr lang="en-GB" sz="2400" dirty="0" smtClean="0"/>
              <a:t>”</a:t>
            </a:r>
            <a:endParaRPr lang="en-GB" sz="2400" dirty="0"/>
          </a:p>
        </p:txBody>
      </p:sp>
      <p:sp>
        <p:nvSpPr>
          <p:cNvPr id="38916" name="TextBox 6"/>
          <p:cNvSpPr txBox="1">
            <a:spLocks noChangeArrowheads="1"/>
          </p:cNvSpPr>
          <p:nvPr/>
        </p:nvSpPr>
        <p:spPr bwMode="auto">
          <a:xfrm>
            <a:off x="785813" y="3143250"/>
            <a:ext cx="7715250" cy="830997"/>
          </a:xfrm>
          <a:prstGeom prst="rect">
            <a:avLst/>
          </a:prstGeom>
          <a:noFill/>
          <a:ln w="9525">
            <a:noFill/>
            <a:miter lim="800000"/>
            <a:headEnd/>
            <a:tailEnd/>
          </a:ln>
        </p:spPr>
        <p:txBody>
          <a:bodyPr>
            <a:spAutoFit/>
          </a:bodyPr>
          <a:lstStyle/>
          <a:p>
            <a:r>
              <a:rPr lang="en-GB" sz="2400" dirty="0"/>
              <a:t>“I have learnt very little about therapy on the course which makes me nervous about having to plan any”.</a:t>
            </a:r>
          </a:p>
        </p:txBody>
      </p:sp>
      <p:sp>
        <p:nvSpPr>
          <p:cNvPr id="38917" name="TextBox 7"/>
          <p:cNvSpPr txBox="1">
            <a:spLocks noChangeArrowheads="1"/>
          </p:cNvSpPr>
          <p:nvPr/>
        </p:nvSpPr>
        <p:spPr bwMode="auto">
          <a:xfrm>
            <a:off x="785813" y="4000500"/>
            <a:ext cx="7286625" cy="1569660"/>
          </a:xfrm>
          <a:prstGeom prst="rect">
            <a:avLst/>
          </a:prstGeom>
          <a:noFill/>
          <a:ln w="9525">
            <a:noFill/>
            <a:miter lim="800000"/>
            <a:headEnd/>
            <a:tailEnd/>
          </a:ln>
        </p:spPr>
        <p:txBody>
          <a:bodyPr>
            <a:spAutoFit/>
          </a:bodyPr>
          <a:lstStyle/>
          <a:p>
            <a:r>
              <a:rPr lang="en-GB" dirty="0" smtClean="0"/>
              <a:t>“</a:t>
            </a:r>
            <a:r>
              <a:rPr lang="en-GB" sz="2400" dirty="0" smtClean="0"/>
              <a:t>I </a:t>
            </a:r>
            <a:r>
              <a:rPr lang="en-GB" sz="2400" dirty="0"/>
              <a:t>feel daunted in applying for my first job because there are so many areas of OT and unless the area is similar to a placement experience, I'm not sure how confident I will feel</a:t>
            </a:r>
            <a:r>
              <a:rPr lang="en-GB" sz="2400" dirty="0" smtClean="0"/>
              <a:t>...”.</a:t>
            </a:r>
            <a:endParaRPr lang="en-GB" sz="2400" dirty="0"/>
          </a:p>
        </p:txBody>
      </p:sp>
      <p:sp>
        <p:nvSpPr>
          <p:cNvPr id="38918" name="TextBox 8"/>
          <p:cNvSpPr txBox="1">
            <a:spLocks noChangeArrowheads="1"/>
          </p:cNvSpPr>
          <p:nvPr/>
        </p:nvSpPr>
        <p:spPr bwMode="auto">
          <a:xfrm>
            <a:off x="2928938" y="642938"/>
            <a:ext cx="5214937" cy="861774"/>
          </a:xfrm>
          <a:prstGeom prst="rect">
            <a:avLst/>
          </a:prstGeom>
          <a:noFill/>
          <a:ln w="9525">
            <a:noFill/>
            <a:miter lim="800000"/>
            <a:headEnd/>
            <a:tailEnd/>
          </a:ln>
        </p:spPr>
        <p:txBody>
          <a:bodyPr>
            <a:spAutoFit/>
          </a:bodyPr>
          <a:lstStyle/>
          <a:p>
            <a:r>
              <a:rPr lang="en-GB" sz="3200" dirty="0" smtClean="0">
                <a:solidFill>
                  <a:srgbClr val="3366CC"/>
                </a:solidFill>
              </a:rPr>
              <a:t>CIPA Student </a:t>
            </a:r>
            <a:r>
              <a:rPr lang="en-GB" sz="3200" dirty="0">
                <a:solidFill>
                  <a:srgbClr val="3366CC"/>
                </a:solidFill>
              </a:rPr>
              <a:t>Feedback </a:t>
            </a:r>
            <a:r>
              <a:rPr lang="en-GB" dirty="0">
                <a:solidFill>
                  <a:srgbClr val="3366CC"/>
                </a:solidFill>
              </a:rPr>
              <a:t>(Phase 1)</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3" name="Rectangle 4"/>
          <p:cNvSpPr>
            <a:spLocks noGrp="1" noChangeArrowheads="1"/>
          </p:cNvSpPr>
          <p:nvPr>
            <p:ph type="title"/>
          </p:nvPr>
        </p:nvSpPr>
        <p:spPr/>
        <p:txBody>
          <a:bodyPr/>
          <a:lstStyle/>
          <a:p>
            <a:r>
              <a:rPr lang="en-GB" smtClean="0"/>
              <a:t>Phase 2</a:t>
            </a:r>
          </a:p>
        </p:txBody>
      </p:sp>
      <p:graphicFrame>
        <p:nvGraphicFramePr>
          <p:cNvPr id="39942" name="Object 6"/>
          <p:cNvGraphicFramePr>
            <a:graphicFrameLocks noChangeAspect="1"/>
          </p:cNvGraphicFramePr>
          <p:nvPr>
            <p:ph idx="1"/>
          </p:nvPr>
        </p:nvGraphicFramePr>
        <p:xfrm>
          <a:off x="0" y="1125538"/>
          <a:ext cx="9144000" cy="5732462"/>
        </p:xfrm>
        <a:graphic>
          <a:graphicData uri="http://schemas.openxmlformats.org/presentationml/2006/ole">
            <p:oleObj spid="_x0000_s39942" name="Chart" r:id="rId3" imgW="7296302" imgH="5172151" progId="Excel.Sheet.8">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AutoShape 4"/>
          <p:cNvSpPr>
            <a:spLocks noChangeArrowheads="1"/>
          </p:cNvSpPr>
          <p:nvPr/>
        </p:nvSpPr>
        <p:spPr bwMode="auto">
          <a:xfrm>
            <a:off x="179388" y="333375"/>
            <a:ext cx="8785225" cy="6048375"/>
          </a:xfrm>
          <a:prstGeom prst="roundRect">
            <a:avLst>
              <a:gd name="adj" fmla="val 16667"/>
            </a:avLst>
          </a:prstGeom>
          <a:gradFill rotWithShape="1">
            <a:gsLst>
              <a:gs pos="0">
                <a:schemeClr val="bg1"/>
              </a:gs>
              <a:gs pos="100000">
                <a:schemeClr val="accent1">
                  <a:alpha val="43999"/>
                </a:schemeClr>
              </a:gs>
            </a:gsLst>
            <a:lin ang="5400000" scaled="1"/>
          </a:gradFill>
          <a:ln w="12700">
            <a:solidFill>
              <a:schemeClr val="accent2"/>
            </a:solidFill>
            <a:round/>
            <a:headEnd/>
            <a:tailEnd/>
          </a:ln>
        </p:spPr>
        <p:txBody>
          <a:bodyPr wrap="none" anchor="ctr"/>
          <a:lstStyle/>
          <a:p>
            <a:pPr algn="ctr"/>
            <a:endParaRPr lang="en-GB" sz="2000"/>
          </a:p>
          <a:p>
            <a:pPr algn="ctr"/>
            <a:endParaRPr lang="en-GB" sz="2000"/>
          </a:p>
        </p:txBody>
      </p:sp>
      <p:pic>
        <p:nvPicPr>
          <p:cNvPr id="40962" name="Picture 5" descr="ALPS 2col (with type) tif"/>
          <p:cNvPicPr>
            <a:picLocks noChangeAspect="1" noChangeArrowheads="1"/>
          </p:cNvPicPr>
          <p:nvPr/>
        </p:nvPicPr>
        <p:blipFill>
          <a:blip r:embed="rId2"/>
          <a:srcRect l="-888" r="28706" b="16080"/>
          <a:stretch>
            <a:fillRect/>
          </a:stretch>
        </p:blipFill>
        <p:spPr bwMode="auto">
          <a:xfrm>
            <a:off x="900113" y="115888"/>
            <a:ext cx="1582737" cy="898525"/>
          </a:xfrm>
          <a:prstGeom prst="rect">
            <a:avLst/>
          </a:prstGeom>
          <a:noFill/>
          <a:ln w="9525">
            <a:noFill/>
            <a:miter lim="800000"/>
            <a:headEnd/>
            <a:tailEnd/>
          </a:ln>
        </p:spPr>
      </p:pic>
      <p:sp>
        <p:nvSpPr>
          <p:cNvPr id="40963" name="TextBox 5"/>
          <p:cNvSpPr txBox="1">
            <a:spLocks noChangeArrowheads="1"/>
          </p:cNvSpPr>
          <p:nvPr/>
        </p:nvSpPr>
        <p:spPr bwMode="auto">
          <a:xfrm>
            <a:off x="785813" y="1571625"/>
            <a:ext cx="7786687" cy="1200329"/>
          </a:xfrm>
          <a:prstGeom prst="rect">
            <a:avLst/>
          </a:prstGeom>
          <a:noFill/>
          <a:ln w="9525">
            <a:noFill/>
            <a:miter lim="800000"/>
            <a:headEnd/>
            <a:tailEnd/>
          </a:ln>
        </p:spPr>
        <p:txBody>
          <a:bodyPr>
            <a:spAutoFit/>
          </a:bodyPr>
          <a:lstStyle/>
          <a:p>
            <a:r>
              <a:rPr lang="en-GB" dirty="0" smtClean="0"/>
              <a:t>“</a:t>
            </a:r>
            <a:r>
              <a:rPr lang="en-GB" sz="2400" dirty="0" smtClean="0"/>
              <a:t>I </a:t>
            </a:r>
            <a:r>
              <a:rPr lang="en-GB" sz="2400" dirty="0"/>
              <a:t>found that I have learnt more </a:t>
            </a:r>
            <a:r>
              <a:rPr lang="en-GB" sz="2400" dirty="0" smtClean="0"/>
              <a:t>than </a:t>
            </a:r>
            <a:r>
              <a:rPr lang="en-GB" sz="2400" dirty="0"/>
              <a:t>I thought I actually did as now I am in the position where I am teaching other students</a:t>
            </a:r>
            <a:r>
              <a:rPr lang="en-GB" dirty="0"/>
              <a:t>”</a:t>
            </a:r>
          </a:p>
        </p:txBody>
      </p:sp>
      <p:sp>
        <p:nvSpPr>
          <p:cNvPr id="40964" name="TextBox 6"/>
          <p:cNvSpPr txBox="1">
            <a:spLocks noChangeArrowheads="1"/>
          </p:cNvSpPr>
          <p:nvPr/>
        </p:nvSpPr>
        <p:spPr bwMode="auto">
          <a:xfrm>
            <a:off x="785813" y="2708275"/>
            <a:ext cx="7715250" cy="1200329"/>
          </a:xfrm>
          <a:prstGeom prst="rect">
            <a:avLst/>
          </a:prstGeom>
          <a:noFill/>
          <a:ln w="9525">
            <a:noFill/>
            <a:miter lim="800000"/>
            <a:headEnd/>
            <a:tailEnd/>
          </a:ln>
        </p:spPr>
        <p:txBody>
          <a:bodyPr>
            <a:spAutoFit/>
          </a:bodyPr>
          <a:lstStyle/>
          <a:p>
            <a:r>
              <a:rPr lang="en-GB" dirty="0"/>
              <a:t>“</a:t>
            </a:r>
            <a:r>
              <a:rPr lang="en-GB" sz="2400" dirty="0"/>
              <a:t>Starting my job has made me feel like I know </a:t>
            </a:r>
            <a:r>
              <a:rPr lang="en-GB" sz="2400" dirty="0" smtClean="0"/>
              <a:t>nothing...  </a:t>
            </a:r>
            <a:r>
              <a:rPr lang="en-GB" sz="2400" dirty="0"/>
              <a:t>I have never experienced such a total lack of confidence</a:t>
            </a:r>
            <a:r>
              <a:rPr lang="en-GB" dirty="0"/>
              <a:t>”.</a:t>
            </a:r>
          </a:p>
        </p:txBody>
      </p:sp>
      <p:sp>
        <p:nvSpPr>
          <p:cNvPr id="40965" name="TextBox 7"/>
          <p:cNvSpPr txBox="1">
            <a:spLocks noChangeArrowheads="1"/>
          </p:cNvSpPr>
          <p:nvPr/>
        </p:nvSpPr>
        <p:spPr bwMode="auto">
          <a:xfrm>
            <a:off x="785813" y="3933825"/>
            <a:ext cx="7286625" cy="2215991"/>
          </a:xfrm>
          <a:prstGeom prst="rect">
            <a:avLst/>
          </a:prstGeom>
          <a:noFill/>
          <a:ln w="9525">
            <a:noFill/>
            <a:miter lim="800000"/>
            <a:headEnd/>
            <a:tailEnd/>
          </a:ln>
        </p:spPr>
        <p:txBody>
          <a:bodyPr>
            <a:spAutoFit/>
          </a:bodyPr>
          <a:lstStyle/>
          <a:p>
            <a:r>
              <a:rPr lang="en-GB" sz="2400" dirty="0"/>
              <a:t>“I feel more experiential work would have been beneficial to me</a:t>
            </a:r>
            <a:r>
              <a:rPr lang="en-GB" sz="2400" dirty="0" smtClean="0"/>
              <a:t>”</a:t>
            </a:r>
            <a:endParaRPr lang="en-GB" sz="2400" dirty="0"/>
          </a:p>
          <a:p>
            <a:r>
              <a:rPr lang="en-GB" sz="2400" dirty="0"/>
              <a:t>“The course focuses on too much theoretical concepts and doesn’t actually teach you how to write an assessment”</a:t>
            </a:r>
          </a:p>
          <a:p>
            <a:endParaRPr lang="en-GB" dirty="0"/>
          </a:p>
        </p:txBody>
      </p:sp>
      <p:sp>
        <p:nvSpPr>
          <p:cNvPr id="40966" name="TextBox 8"/>
          <p:cNvSpPr txBox="1">
            <a:spLocks noChangeArrowheads="1"/>
          </p:cNvSpPr>
          <p:nvPr/>
        </p:nvSpPr>
        <p:spPr bwMode="auto">
          <a:xfrm>
            <a:off x="2928938" y="642938"/>
            <a:ext cx="5214937" cy="861774"/>
          </a:xfrm>
          <a:prstGeom prst="rect">
            <a:avLst/>
          </a:prstGeom>
          <a:noFill/>
          <a:ln w="9525">
            <a:noFill/>
            <a:miter lim="800000"/>
            <a:headEnd/>
            <a:tailEnd/>
          </a:ln>
        </p:spPr>
        <p:txBody>
          <a:bodyPr>
            <a:spAutoFit/>
          </a:bodyPr>
          <a:lstStyle/>
          <a:p>
            <a:r>
              <a:rPr lang="en-GB" sz="3200" dirty="0" smtClean="0">
                <a:solidFill>
                  <a:srgbClr val="3366CC"/>
                </a:solidFill>
              </a:rPr>
              <a:t>CIPA Student </a:t>
            </a:r>
            <a:r>
              <a:rPr lang="en-GB" sz="3200" dirty="0">
                <a:solidFill>
                  <a:srgbClr val="3366CC"/>
                </a:solidFill>
              </a:rPr>
              <a:t>Feedback </a:t>
            </a:r>
            <a:r>
              <a:rPr lang="en-GB" dirty="0">
                <a:solidFill>
                  <a:srgbClr val="3366CC"/>
                </a:solidFill>
              </a:rPr>
              <a:t>(Phase 2)</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2"/>
          <p:cNvSpPr>
            <a:spLocks noGrp="1" noChangeArrowheads="1"/>
          </p:cNvSpPr>
          <p:nvPr>
            <p:ph type="title"/>
          </p:nvPr>
        </p:nvSpPr>
        <p:spPr/>
        <p:txBody>
          <a:bodyPr/>
          <a:lstStyle/>
          <a:p>
            <a:r>
              <a:rPr lang="en-GB" smtClean="0"/>
              <a:t>Phase 3</a:t>
            </a:r>
          </a:p>
        </p:txBody>
      </p:sp>
      <p:graphicFrame>
        <p:nvGraphicFramePr>
          <p:cNvPr id="41987" name="Object 3"/>
          <p:cNvGraphicFramePr>
            <a:graphicFrameLocks noChangeAspect="1"/>
          </p:cNvGraphicFramePr>
          <p:nvPr>
            <p:ph idx="1"/>
          </p:nvPr>
        </p:nvGraphicFramePr>
        <p:xfrm>
          <a:off x="0" y="1125538"/>
          <a:ext cx="9144000" cy="5732462"/>
        </p:xfrm>
        <a:graphic>
          <a:graphicData uri="http://schemas.openxmlformats.org/presentationml/2006/ole">
            <p:oleObj spid="_x0000_s41987" name="Chart" r:id="rId3" imgW="7305751" imgH="5010302" progId="Excel.Sheet.8">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AutoShape 4"/>
          <p:cNvSpPr>
            <a:spLocks noChangeArrowheads="1"/>
          </p:cNvSpPr>
          <p:nvPr/>
        </p:nvSpPr>
        <p:spPr bwMode="auto">
          <a:xfrm>
            <a:off x="179388" y="333375"/>
            <a:ext cx="8785225" cy="6048375"/>
          </a:xfrm>
          <a:prstGeom prst="roundRect">
            <a:avLst>
              <a:gd name="adj" fmla="val 16667"/>
            </a:avLst>
          </a:prstGeom>
          <a:gradFill rotWithShape="1">
            <a:gsLst>
              <a:gs pos="0">
                <a:schemeClr val="bg1"/>
              </a:gs>
              <a:gs pos="100000">
                <a:schemeClr val="accent1">
                  <a:alpha val="43999"/>
                </a:schemeClr>
              </a:gs>
            </a:gsLst>
            <a:lin ang="5400000" scaled="1"/>
          </a:gradFill>
          <a:ln w="12700">
            <a:solidFill>
              <a:schemeClr val="accent2"/>
            </a:solidFill>
            <a:round/>
            <a:headEnd/>
            <a:tailEnd/>
          </a:ln>
        </p:spPr>
        <p:txBody>
          <a:bodyPr wrap="none" anchor="ctr"/>
          <a:lstStyle/>
          <a:p>
            <a:pPr algn="ctr"/>
            <a:endParaRPr lang="en-GB" sz="2000"/>
          </a:p>
          <a:p>
            <a:pPr algn="ctr"/>
            <a:endParaRPr lang="en-GB" sz="2000"/>
          </a:p>
        </p:txBody>
      </p:sp>
      <p:pic>
        <p:nvPicPr>
          <p:cNvPr id="43010" name="Picture 5" descr="ALPS 2col (with type) tif"/>
          <p:cNvPicPr>
            <a:picLocks noChangeAspect="1" noChangeArrowheads="1"/>
          </p:cNvPicPr>
          <p:nvPr/>
        </p:nvPicPr>
        <p:blipFill>
          <a:blip r:embed="rId2"/>
          <a:srcRect l="-888" r="28706" b="16080"/>
          <a:stretch>
            <a:fillRect/>
          </a:stretch>
        </p:blipFill>
        <p:spPr bwMode="auto">
          <a:xfrm>
            <a:off x="900113" y="115888"/>
            <a:ext cx="1582737" cy="898525"/>
          </a:xfrm>
          <a:prstGeom prst="rect">
            <a:avLst/>
          </a:prstGeom>
          <a:noFill/>
          <a:ln w="9525">
            <a:noFill/>
            <a:miter lim="800000"/>
            <a:headEnd/>
            <a:tailEnd/>
          </a:ln>
        </p:spPr>
      </p:pic>
      <p:sp>
        <p:nvSpPr>
          <p:cNvPr id="43011" name="TextBox 5"/>
          <p:cNvSpPr txBox="1">
            <a:spLocks noChangeArrowheads="1"/>
          </p:cNvSpPr>
          <p:nvPr/>
        </p:nvSpPr>
        <p:spPr bwMode="auto">
          <a:xfrm>
            <a:off x="785813" y="1571625"/>
            <a:ext cx="7786687" cy="4524315"/>
          </a:xfrm>
          <a:prstGeom prst="rect">
            <a:avLst/>
          </a:prstGeom>
          <a:noFill/>
          <a:ln w="9525">
            <a:noFill/>
            <a:miter lim="800000"/>
            <a:headEnd/>
            <a:tailEnd/>
          </a:ln>
        </p:spPr>
        <p:txBody>
          <a:bodyPr>
            <a:spAutoFit/>
          </a:bodyPr>
          <a:lstStyle/>
          <a:p>
            <a:r>
              <a:rPr lang="en-GB" sz="2400" dirty="0" smtClean="0"/>
              <a:t>“</a:t>
            </a:r>
            <a:r>
              <a:rPr lang="en-GB" sz="2400" dirty="0"/>
              <a:t>I was thoroughly prepared for both the hard work and every single aspect of the (named course)  profession…I know feel completely confident and competent in my abilities”</a:t>
            </a:r>
          </a:p>
          <a:p>
            <a:r>
              <a:rPr lang="en-GB" sz="2400" dirty="0" smtClean="0"/>
              <a:t>“</a:t>
            </a:r>
            <a:r>
              <a:rPr lang="en-GB" sz="2400" dirty="0"/>
              <a:t>the majority of skills obtained in university were from clinical placements as opposed to anything learnt at University</a:t>
            </a:r>
            <a:r>
              <a:rPr lang="en-GB" sz="2400" dirty="0" smtClean="0"/>
              <a:t>.”</a:t>
            </a:r>
            <a:endParaRPr lang="en-GB" sz="2400" dirty="0"/>
          </a:p>
          <a:p>
            <a:r>
              <a:rPr lang="en-GB" sz="2400" dirty="0" smtClean="0"/>
              <a:t>“</a:t>
            </a:r>
            <a:r>
              <a:rPr lang="en-GB" sz="2400" dirty="0"/>
              <a:t>When I started my course one of the lecturers said that we would be different people after 3 years.  She is absolutely correct, I am a different person.  I am now doing my dream job as a nurse and I’m earning a great wage also”</a:t>
            </a:r>
          </a:p>
        </p:txBody>
      </p:sp>
      <p:sp>
        <p:nvSpPr>
          <p:cNvPr id="43013" name="TextBox 7"/>
          <p:cNvSpPr txBox="1">
            <a:spLocks noChangeArrowheads="1"/>
          </p:cNvSpPr>
          <p:nvPr/>
        </p:nvSpPr>
        <p:spPr bwMode="auto">
          <a:xfrm>
            <a:off x="785813" y="4000500"/>
            <a:ext cx="7286625" cy="366713"/>
          </a:xfrm>
          <a:prstGeom prst="rect">
            <a:avLst/>
          </a:prstGeom>
          <a:noFill/>
          <a:ln w="9525">
            <a:noFill/>
            <a:miter lim="800000"/>
            <a:headEnd/>
            <a:tailEnd/>
          </a:ln>
        </p:spPr>
        <p:txBody>
          <a:bodyPr>
            <a:spAutoFit/>
          </a:bodyPr>
          <a:lstStyle/>
          <a:p>
            <a:r>
              <a:rPr lang="en-GB" dirty="0" smtClean="0"/>
              <a:t>.</a:t>
            </a:r>
            <a:endParaRPr lang="en-GB" dirty="0"/>
          </a:p>
        </p:txBody>
      </p:sp>
      <p:sp>
        <p:nvSpPr>
          <p:cNvPr id="43014" name="TextBox 8"/>
          <p:cNvSpPr txBox="1">
            <a:spLocks noChangeArrowheads="1"/>
          </p:cNvSpPr>
          <p:nvPr/>
        </p:nvSpPr>
        <p:spPr bwMode="auto">
          <a:xfrm>
            <a:off x="2928938" y="642938"/>
            <a:ext cx="5214937" cy="861774"/>
          </a:xfrm>
          <a:prstGeom prst="rect">
            <a:avLst/>
          </a:prstGeom>
          <a:noFill/>
          <a:ln w="9525">
            <a:noFill/>
            <a:miter lim="800000"/>
            <a:headEnd/>
            <a:tailEnd/>
          </a:ln>
        </p:spPr>
        <p:txBody>
          <a:bodyPr>
            <a:spAutoFit/>
          </a:bodyPr>
          <a:lstStyle/>
          <a:p>
            <a:r>
              <a:rPr lang="en-GB" sz="3200" dirty="0" smtClean="0">
                <a:solidFill>
                  <a:srgbClr val="3366CC"/>
                </a:solidFill>
              </a:rPr>
              <a:t>CIPA Student </a:t>
            </a:r>
            <a:r>
              <a:rPr lang="en-GB" sz="3200" dirty="0">
                <a:solidFill>
                  <a:srgbClr val="3366CC"/>
                </a:solidFill>
              </a:rPr>
              <a:t>Feedback </a:t>
            </a:r>
            <a:r>
              <a:rPr lang="en-GB" dirty="0">
                <a:solidFill>
                  <a:srgbClr val="3366CC"/>
                </a:solidFill>
              </a:rPr>
              <a:t>(Phase 3)</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AutoShape 4"/>
          <p:cNvSpPr>
            <a:spLocks noChangeArrowheads="1"/>
          </p:cNvSpPr>
          <p:nvPr/>
        </p:nvSpPr>
        <p:spPr bwMode="auto">
          <a:xfrm>
            <a:off x="179388" y="333375"/>
            <a:ext cx="8785225" cy="6048375"/>
          </a:xfrm>
          <a:prstGeom prst="roundRect">
            <a:avLst>
              <a:gd name="adj" fmla="val 16667"/>
            </a:avLst>
          </a:prstGeom>
          <a:gradFill rotWithShape="1">
            <a:gsLst>
              <a:gs pos="0">
                <a:schemeClr val="bg1"/>
              </a:gs>
              <a:gs pos="100000">
                <a:schemeClr val="accent1">
                  <a:alpha val="43999"/>
                </a:schemeClr>
              </a:gs>
            </a:gsLst>
            <a:lin ang="5400000" scaled="1"/>
          </a:gradFill>
          <a:ln w="12700">
            <a:solidFill>
              <a:schemeClr val="accent2"/>
            </a:solidFill>
            <a:round/>
            <a:headEnd/>
            <a:tailEnd/>
          </a:ln>
        </p:spPr>
        <p:txBody>
          <a:bodyPr wrap="none" anchor="ctr"/>
          <a:lstStyle/>
          <a:p>
            <a:pPr algn="ctr"/>
            <a:endParaRPr lang="en-GB"/>
          </a:p>
        </p:txBody>
      </p:sp>
      <p:pic>
        <p:nvPicPr>
          <p:cNvPr id="44034" name="Picture 5" descr="ALPS 2col (with type) tif"/>
          <p:cNvPicPr>
            <a:picLocks noChangeAspect="1" noChangeArrowheads="1"/>
          </p:cNvPicPr>
          <p:nvPr/>
        </p:nvPicPr>
        <p:blipFill>
          <a:blip r:embed="rId3"/>
          <a:srcRect l="-888" r="28706" b="16080"/>
          <a:stretch>
            <a:fillRect/>
          </a:stretch>
        </p:blipFill>
        <p:spPr bwMode="auto">
          <a:xfrm>
            <a:off x="900113" y="115888"/>
            <a:ext cx="1582737" cy="898525"/>
          </a:xfrm>
          <a:prstGeom prst="rect">
            <a:avLst/>
          </a:prstGeom>
          <a:noFill/>
          <a:ln w="9525">
            <a:noFill/>
            <a:miter lim="800000"/>
            <a:headEnd/>
            <a:tailEnd/>
          </a:ln>
        </p:spPr>
      </p:pic>
      <p:sp>
        <p:nvSpPr>
          <p:cNvPr id="44035" name="Text Box 6"/>
          <p:cNvSpPr txBox="1">
            <a:spLocks noChangeArrowheads="1"/>
          </p:cNvSpPr>
          <p:nvPr/>
        </p:nvSpPr>
        <p:spPr bwMode="auto">
          <a:xfrm>
            <a:off x="684213" y="1412875"/>
            <a:ext cx="7632700" cy="641350"/>
          </a:xfrm>
          <a:prstGeom prst="rect">
            <a:avLst/>
          </a:prstGeom>
          <a:noFill/>
          <a:ln w="9525">
            <a:noFill/>
            <a:miter lim="800000"/>
            <a:headEnd/>
            <a:tailEnd/>
          </a:ln>
        </p:spPr>
        <p:txBody>
          <a:bodyPr>
            <a:spAutoFit/>
          </a:bodyPr>
          <a:lstStyle/>
          <a:p>
            <a:pPr algn="ctr">
              <a:spcBef>
                <a:spcPct val="50000"/>
              </a:spcBef>
            </a:pPr>
            <a:r>
              <a:rPr lang="en-GB" sz="3600">
                <a:solidFill>
                  <a:srgbClr val="3366CC"/>
                </a:solidFill>
              </a:rPr>
              <a:t>Potential of CIPA</a:t>
            </a:r>
          </a:p>
        </p:txBody>
      </p:sp>
      <p:sp>
        <p:nvSpPr>
          <p:cNvPr id="44036" name="Text Box 7"/>
          <p:cNvSpPr txBox="1">
            <a:spLocks noChangeArrowheads="1"/>
          </p:cNvSpPr>
          <p:nvPr/>
        </p:nvSpPr>
        <p:spPr bwMode="auto">
          <a:xfrm>
            <a:off x="611188" y="2349500"/>
            <a:ext cx="8281987" cy="3378200"/>
          </a:xfrm>
          <a:prstGeom prst="rect">
            <a:avLst/>
          </a:prstGeom>
          <a:noFill/>
          <a:ln w="9525">
            <a:noFill/>
            <a:miter lim="800000"/>
            <a:headEnd/>
            <a:tailEnd/>
          </a:ln>
        </p:spPr>
        <p:txBody>
          <a:bodyPr>
            <a:spAutoFit/>
          </a:bodyPr>
          <a:lstStyle/>
          <a:p>
            <a:pPr>
              <a:spcBef>
                <a:spcPct val="50000"/>
              </a:spcBef>
              <a:buFontTx/>
              <a:buChar char="•"/>
            </a:pPr>
            <a:r>
              <a:rPr lang="en-US" sz="2400"/>
              <a:t>Can break results down into professional groupings </a:t>
            </a:r>
          </a:p>
          <a:p>
            <a:pPr>
              <a:spcBef>
                <a:spcPct val="50000"/>
              </a:spcBef>
              <a:buFontTx/>
              <a:buChar char="•"/>
            </a:pPr>
            <a:r>
              <a:rPr lang="en-US" sz="2400"/>
              <a:t>Goes beyond national student surveys</a:t>
            </a:r>
          </a:p>
          <a:p>
            <a:pPr>
              <a:spcBef>
                <a:spcPct val="50000"/>
              </a:spcBef>
              <a:buFontTx/>
              <a:buChar char="•"/>
            </a:pPr>
            <a:r>
              <a:rPr lang="en-US" sz="2400"/>
              <a:t>Can see how ex students perceive their training and education following the opportunity to develop in practice</a:t>
            </a:r>
          </a:p>
          <a:p>
            <a:pPr>
              <a:spcBef>
                <a:spcPct val="50000"/>
              </a:spcBef>
              <a:buFontTx/>
              <a:buChar char="•"/>
            </a:pPr>
            <a:r>
              <a:rPr lang="en-US" sz="2400"/>
              <a:t>Students can self assess development at the end of each year</a:t>
            </a:r>
            <a:r>
              <a:rPr lang="en-GB" sz="2400"/>
              <a:t> </a:t>
            </a:r>
          </a:p>
          <a:p>
            <a:pPr>
              <a:spcBef>
                <a:spcPct val="50000"/>
              </a:spcBef>
              <a:buFontTx/>
              <a:buChar char="•"/>
            </a:pPr>
            <a:r>
              <a:rPr lang="en-GB" sz="2400"/>
              <a:t>CIPA model can be applied to any student group</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AutoShape 2"/>
          <p:cNvSpPr>
            <a:spLocks noChangeArrowheads="1"/>
          </p:cNvSpPr>
          <p:nvPr/>
        </p:nvSpPr>
        <p:spPr bwMode="auto">
          <a:xfrm>
            <a:off x="179388" y="333375"/>
            <a:ext cx="8785225" cy="6048375"/>
          </a:xfrm>
          <a:prstGeom prst="roundRect">
            <a:avLst>
              <a:gd name="adj" fmla="val 16667"/>
            </a:avLst>
          </a:prstGeom>
          <a:gradFill rotWithShape="1">
            <a:gsLst>
              <a:gs pos="0">
                <a:schemeClr val="bg1"/>
              </a:gs>
              <a:gs pos="100000">
                <a:schemeClr val="accent1">
                  <a:alpha val="43999"/>
                </a:schemeClr>
              </a:gs>
            </a:gsLst>
            <a:lin ang="5400000" scaled="1"/>
          </a:gradFill>
          <a:ln w="12700">
            <a:solidFill>
              <a:schemeClr val="accent2"/>
            </a:solidFill>
            <a:round/>
            <a:headEnd/>
            <a:tailEnd/>
          </a:ln>
        </p:spPr>
        <p:txBody>
          <a:bodyPr wrap="none" anchor="ctr"/>
          <a:lstStyle/>
          <a:p>
            <a:pPr algn="ctr"/>
            <a:endParaRPr lang="en-GB" sz="2000" dirty="0"/>
          </a:p>
          <a:p>
            <a:pPr algn="ctr"/>
            <a:endParaRPr lang="en-GB" sz="2000" dirty="0"/>
          </a:p>
          <a:p>
            <a:pPr algn="ctr"/>
            <a:r>
              <a:rPr lang="en-GB" sz="2000" dirty="0"/>
              <a:t>Further information can be found about the ALPS programme on;</a:t>
            </a:r>
          </a:p>
          <a:p>
            <a:pPr algn="ctr"/>
            <a:r>
              <a:rPr lang="en-GB" sz="2000" dirty="0" err="1">
                <a:hlinkClick r:id="rId3"/>
              </a:rPr>
              <a:t>www.alps-cetl.ac.uk</a:t>
            </a:r>
            <a:r>
              <a:rPr lang="en-GB" sz="2000" dirty="0"/>
              <a:t> </a:t>
            </a:r>
          </a:p>
          <a:p>
            <a:pPr algn="ctr"/>
            <a:endParaRPr lang="en-GB" sz="2000" dirty="0"/>
          </a:p>
          <a:p>
            <a:pPr algn="ctr"/>
            <a:r>
              <a:rPr lang="en-GB" sz="2000" dirty="0" smtClean="0"/>
              <a:t>Members of the ALPS BORG working group; Joe Cortis, Ieuan Ellis, </a:t>
            </a:r>
            <a:endParaRPr lang="en-GB" sz="2000" dirty="0"/>
          </a:p>
          <a:p>
            <a:pPr algn="ctr"/>
            <a:r>
              <a:rPr lang="en-GB" sz="2000" dirty="0" smtClean="0"/>
              <a:t>	Viktoria Joynes, Julie Laxton (Chair), Sam Miller, Kate Murphy, </a:t>
            </a:r>
          </a:p>
          <a:p>
            <a:pPr algn="ctr"/>
            <a:r>
              <a:rPr lang="en-GB" sz="2000" dirty="0" smtClean="0"/>
              <a:t>Melissa Owens, Ian Warwick.</a:t>
            </a:r>
            <a:endParaRPr lang="en-GB" sz="2000" dirty="0"/>
          </a:p>
        </p:txBody>
      </p:sp>
      <p:pic>
        <p:nvPicPr>
          <p:cNvPr id="46082" name="Picture 3" descr="ALPS 2col (with type) tif"/>
          <p:cNvPicPr>
            <a:picLocks noChangeAspect="1" noChangeArrowheads="1"/>
          </p:cNvPicPr>
          <p:nvPr/>
        </p:nvPicPr>
        <p:blipFill>
          <a:blip r:embed="rId4"/>
          <a:srcRect l="-888" r="28706" b="16080"/>
          <a:stretch>
            <a:fillRect/>
          </a:stretch>
        </p:blipFill>
        <p:spPr bwMode="auto">
          <a:xfrm>
            <a:off x="900113" y="115888"/>
            <a:ext cx="1582737" cy="898525"/>
          </a:xfrm>
          <a:prstGeom prst="rect">
            <a:avLst/>
          </a:prstGeom>
          <a:noFill/>
          <a:ln w="9525">
            <a:noFill/>
            <a:miter lim="800000"/>
            <a:headEnd/>
            <a:tailEnd/>
          </a:ln>
        </p:spPr>
      </p:pic>
      <p:sp>
        <p:nvSpPr>
          <p:cNvPr id="46083" name="Text Box 4"/>
          <p:cNvSpPr txBox="1">
            <a:spLocks noChangeArrowheads="1"/>
          </p:cNvSpPr>
          <p:nvPr/>
        </p:nvSpPr>
        <p:spPr bwMode="auto">
          <a:xfrm>
            <a:off x="3133725" y="6496050"/>
            <a:ext cx="3030538" cy="365125"/>
          </a:xfrm>
          <a:prstGeom prst="rect">
            <a:avLst/>
          </a:prstGeom>
          <a:noFill/>
          <a:ln w="9525">
            <a:noFill/>
            <a:miter lim="800000"/>
            <a:headEnd/>
            <a:tailEnd/>
          </a:ln>
        </p:spPr>
        <p:txBody>
          <a:bodyPr wrap="none">
            <a:spAutoFit/>
          </a:bodyPr>
          <a:lstStyle/>
          <a:p>
            <a:pPr algn="ctr"/>
            <a:r>
              <a:rPr lang="en-GB" sz="900">
                <a:latin typeface="Arial Unicode MS" pitchFamily="34" charset="-128"/>
              </a:rPr>
              <a:t>Assessment and Learning in Practice Settings (ALPS) ©</a:t>
            </a:r>
          </a:p>
          <a:p>
            <a:pPr algn="ctr"/>
            <a:r>
              <a:rPr lang="en-GB" sz="900">
                <a:latin typeface="Arial Unicode MS" pitchFamily="34" charset="-128"/>
                <a:hlinkClick r:id="rId3"/>
              </a:rPr>
              <a:t>http://www.alps-cetl.ac.uk</a:t>
            </a:r>
            <a:r>
              <a:rPr lang="en-GB" sz="900">
                <a:latin typeface="Arial Unicode MS" pitchFamily="34" charset="-128"/>
              </a:rPr>
              <a:t> </a:t>
            </a:r>
          </a:p>
        </p:txBody>
      </p:sp>
      <p:sp>
        <p:nvSpPr>
          <p:cNvPr id="46084" name="Text Box 5"/>
          <p:cNvSpPr txBox="1">
            <a:spLocks noChangeArrowheads="1"/>
          </p:cNvSpPr>
          <p:nvPr/>
        </p:nvSpPr>
        <p:spPr bwMode="auto">
          <a:xfrm>
            <a:off x="2843213" y="549275"/>
            <a:ext cx="4968875" cy="641350"/>
          </a:xfrm>
          <a:prstGeom prst="rect">
            <a:avLst/>
          </a:prstGeom>
          <a:noFill/>
          <a:ln w="9525">
            <a:noFill/>
            <a:miter lim="800000"/>
            <a:headEnd/>
            <a:tailEnd/>
          </a:ln>
        </p:spPr>
        <p:txBody>
          <a:bodyPr>
            <a:spAutoFit/>
          </a:bodyPr>
          <a:lstStyle/>
          <a:p>
            <a:pPr algn="ctr"/>
            <a:endParaRPr lang="en-GB" sz="3600">
              <a:solidFill>
                <a:srgbClr val="3366CC"/>
              </a:solidFill>
            </a:endParaRPr>
          </a:p>
        </p:txBody>
      </p:sp>
      <p:sp>
        <p:nvSpPr>
          <p:cNvPr id="46085" name="Text Box 6"/>
          <p:cNvSpPr txBox="1">
            <a:spLocks noChangeArrowheads="1"/>
          </p:cNvSpPr>
          <p:nvPr/>
        </p:nvSpPr>
        <p:spPr bwMode="auto">
          <a:xfrm>
            <a:off x="755650" y="981075"/>
            <a:ext cx="7489825" cy="1631216"/>
          </a:xfrm>
          <a:prstGeom prst="rect">
            <a:avLst/>
          </a:prstGeom>
          <a:noFill/>
          <a:ln w="9525">
            <a:noFill/>
            <a:miter lim="800000"/>
            <a:headEnd/>
            <a:tailEnd/>
          </a:ln>
        </p:spPr>
        <p:txBody>
          <a:bodyPr>
            <a:spAutoFit/>
          </a:bodyPr>
          <a:lstStyle/>
          <a:p>
            <a:pPr>
              <a:spcBef>
                <a:spcPct val="50000"/>
              </a:spcBef>
            </a:pPr>
            <a:endParaRPr lang="en-GB" sz="4000" dirty="0">
              <a:solidFill>
                <a:srgbClr val="3366CC"/>
              </a:solidFill>
            </a:endParaRPr>
          </a:p>
          <a:p>
            <a:pPr>
              <a:spcBef>
                <a:spcPct val="50000"/>
              </a:spcBef>
            </a:pPr>
            <a:endParaRPr lang="en-GB" sz="4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ChangeArrowheads="1"/>
          </p:cNvSpPr>
          <p:nvPr/>
        </p:nvSpPr>
        <p:spPr bwMode="auto">
          <a:xfrm>
            <a:off x="179388" y="333375"/>
            <a:ext cx="8785225" cy="6048375"/>
          </a:xfrm>
          <a:prstGeom prst="roundRect">
            <a:avLst>
              <a:gd name="adj" fmla="val 16667"/>
            </a:avLst>
          </a:prstGeom>
          <a:gradFill rotWithShape="1">
            <a:gsLst>
              <a:gs pos="0">
                <a:schemeClr val="bg1"/>
              </a:gs>
              <a:gs pos="100000">
                <a:schemeClr val="accent1">
                  <a:alpha val="67000"/>
                </a:schemeClr>
              </a:gs>
            </a:gsLst>
            <a:lin ang="5400000" scaled="1"/>
          </a:gradFill>
          <a:ln w="12700">
            <a:solidFill>
              <a:schemeClr val="accent2"/>
            </a:solidFill>
            <a:round/>
            <a:headEnd/>
            <a:tailEnd/>
          </a:ln>
        </p:spPr>
        <p:txBody>
          <a:bodyPr wrap="none" lIns="91428" tIns="45715" rIns="91428" bIns="45715" anchor="ctr"/>
          <a:lstStyle/>
          <a:p>
            <a:pPr algn="ctr"/>
            <a:endParaRPr lang="en-US">
              <a:cs typeface="Arial" charset="0"/>
            </a:endParaRPr>
          </a:p>
        </p:txBody>
      </p:sp>
      <p:pic>
        <p:nvPicPr>
          <p:cNvPr id="3075" name="Picture 3" descr="ALPS 2col (with type) tif"/>
          <p:cNvPicPr>
            <a:picLocks noChangeAspect="1" noChangeArrowheads="1"/>
          </p:cNvPicPr>
          <p:nvPr/>
        </p:nvPicPr>
        <p:blipFill>
          <a:blip r:embed="rId3"/>
          <a:srcRect l="-888" r="28706" b="16080"/>
          <a:stretch>
            <a:fillRect/>
          </a:stretch>
        </p:blipFill>
        <p:spPr bwMode="auto">
          <a:xfrm>
            <a:off x="900113" y="115888"/>
            <a:ext cx="1582737" cy="898525"/>
          </a:xfrm>
          <a:prstGeom prst="rect">
            <a:avLst/>
          </a:prstGeom>
          <a:noFill/>
          <a:ln w="9525">
            <a:noFill/>
            <a:miter lim="800000"/>
            <a:headEnd/>
            <a:tailEnd/>
          </a:ln>
        </p:spPr>
      </p:pic>
      <p:sp>
        <p:nvSpPr>
          <p:cNvPr id="3076" name="Text Box 4"/>
          <p:cNvSpPr txBox="1">
            <a:spLocks noChangeArrowheads="1"/>
          </p:cNvSpPr>
          <p:nvPr/>
        </p:nvSpPr>
        <p:spPr bwMode="auto">
          <a:xfrm>
            <a:off x="3133725" y="6496050"/>
            <a:ext cx="3030538" cy="365125"/>
          </a:xfrm>
          <a:prstGeom prst="rect">
            <a:avLst/>
          </a:prstGeom>
          <a:noFill/>
          <a:ln w="9525">
            <a:noFill/>
            <a:miter lim="800000"/>
            <a:headEnd/>
            <a:tailEnd/>
          </a:ln>
        </p:spPr>
        <p:txBody>
          <a:bodyPr wrap="none" lIns="91428" tIns="45715" rIns="91428" bIns="45715">
            <a:spAutoFit/>
          </a:bodyPr>
          <a:lstStyle/>
          <a:p>
            <a:pPr algn="ctr"/>
            <a:r>
              <a:rPr lang="en-GB" sz="900">
                <a:latin typeface="Arial Unicode MS" pitchFamily="34" charset="-128"/>
                <a:cs typeface="Arial" charset="0"/>
              </a:rPr>
              <a:t>Assessment and Learning in Practice Settings (ALPS) ©</a:t>
            </a:r>
          </a:p>
          <a:p>
            <a:pPr algn="ctr"/>
            <a:r>
              <a:rPr lang="en-GB" sz="900">
                <a:latin typeface="Arial Unicode MS" pitchFamily="34" charset="-128"/>
                <a:cs typeface="Arial" charset="0"/>
                <a:hlinkClick r:id="rId4"/>
              </a:rPr>
              <a:t>http://www.alps-cetl.ac.uk</a:t>
            </a:r>
            <a:r>
              <a:rPr lang="en-GB" sz="900">
                <a:latin typeface="Arial Unicode MS" pitchFamily="34" charset="-128"/>
                <a:cs typeface="Arial" charset="0"/>
              </a:rPr>
              <a:t> </a:t>
            </a:r>
          </a:p>
        </p:txBody>
      </p:sp>
      <p:sp>
        <p:nvSpPr>
          <p:cNvPr id="3077" name="Text Box 5"/>
          <p:cNvSpPr txBox="1">
            <a:spLocks noChangeArrowheads="1"/>
          </p:cNvSpPr>
          <p:nvPr/>
        </p:nvSpPr>
        <p:spPr bwMode="auto">
          <a:xfrm>
            <a:off x="2843213" y="549275"/>
            <a:ext cx="4968875" cy="641350"/>
          </a:xfrm>
          <a:prstGeom prst="rect">
            <a:avLst/>
          </a:prstGeom>
          <a:noFill/>
          <a:ln w="9525">
            <a:noFill/>
            <a:miter lim="800000"/>
            <a:headEnd/>
            <a:tailEnd/>
          </a:ln>
        </p:spPr>
        <p:txBody>
          <a:bodyPr lIns="91428" tIns="45715" rIns="91428" bIns="45715">
            <a:spAutoFit/>
          </a:bodyPr>
          <a:lstStyle/>
          <a:p>
            <a:pPr algn="ctr"/>
            <a:r>
              <a:rPr lang="en-GB" sz="3600">
                <a:solidFill>
                  <a:srgbClr val="3366CC"/>
                </a:solidFill>
                <a:cs typeface="Arial" charset="0"/>
              </a:rPr>
              <a:t>ALPS CETL</a:t>
            </a:r>
            <a:endParaRPr lang="en-US" sz="3600">
              <a:solidFill>
                <a:srgbClr val="3366CC"/>
              </a:solidFill>
              <a:cs typeface="Arial" charset="0"/>
            </a:endParaRPr>
          </a:p>
        </p:txBody>
      </p:sp>
      <p:sp>
        <p:nvSpPr>
          <p:cNvPr id="3078" name="Text Box 6"/>
          <p:cNvSpPr txBox="1">
            <a:spLocks noChangeArrowheads="1"/>
          </p:cNvSpPr>
          <p:nvPr/>
        </p:nvSpPr>
        <p:spPr bwMode="auto">
          <a:xfrm>
            <a:off x="323850" y="1268413"/>
            <a:ext cx="8642350" cy="4725987"/>
          </a:xfrm>
          <a:prstGeom prst="rect">
            <a:avLst/>
          </a:prstGeom>
          <a:noFill/>
          <a:ln w="9525">
            <a:noFill/>
            <a:miter lim="800000"/>
            <a:headEnd/>
            <a:tailEnd/>
          </a:ln>
        </p:spPr>
        <p:txBody>
          <a:bodyPr lIns="91428" tIns="45715" rIns="91428" bIns="45715">
            <a:spAutoFit/>
          </a:bodyPr>
          <a:lstStyle/>
          <a:p>
            <a:r>
              <a:rPr lang="en-GB" sz="2800">
                <a:solidFill>
                  <a:srgbClr val="3366CC"/>
                </a:solidFill>
                <a:cs typeface="Arial" charset="0"/>
              </a:rPr>
              <a:t>Who we are?</a:t>
            </a:r>
          </a:p>
          <a:p>
            <a:pPr algn="ctr">
              <a:spcBef>
                <a:spcPct val="50000"/>
              </a:spcBef>
            </a:pPr>
            <a:r>
              <a:rPr lang="en-GB" sz="2000">
                <a:cs typeface="Arial" charset="0"/>
              </a:rPr>
              <a:t>A centre for excellence in teaching and learning (CETL) focussing on assessment and learning in practice settings. 5 Universities (Leeds, Leeds Metropolitan, Bradford, Huddersfield and York St John) crossing 16 health and social care professions</a:t>
            </a:r>
          </a:p>
          <a:p>
            <a:pPr algn="ctr">
              <a:spcBef>
                <a:spcPct val="50000"/>
              </a:spcBef>
            </a:pPr>
            <a:endParaRPr lang="en-GB" sz="1200">
              <a:solidFill>
                <a:srgbClr val="3366CC"/>
              </a:solidFill>
              <a:cs typeface="Arial" charset="0"/>
            </a:endParaRPr>
          </a:p>
          <a:p>
            <a:r>
              <a:rPr lang="en-GB" sz="2800">
                <a:solidFill>
                  <a:srgbClr val="3366CC"/>
                </a:solidFill>
                <a:cs typeface="Arial" charset="0"/>
              </a:rPr>
              <a:t>What is the aim of this programme?</a:t>
            </a:r>
            <a:endParaRPr lang="en-GB" sz="2800">
              <a:cs typeface="Arial" charset="0"/>
            </a:endParaRPr>
          </a:p>
          <a:p>
            <a:pPr>
              <a:spcBef>
                <a:spcPct val="50000"/>
              </a:spcBef>
              <a:buFontTx/>
              <a:buChar char="•"/>
            </a:pPr>
            <a:r>
              <a:rPr lang="en-GB" sz="2000">
                <a:cs typeface="Arial" charset="0"/>
              </a:rPr>
              <a:t>To achieve excellence in assessment and learning based on interprofessional Common Competency Maps, which can be delivered by mobile technology </a:t>
            </a:r>
          </a:p>
          <a:p>
            <a:pPr>
              <a:spcBef>
                <a:spcPct val="50000"/>
              </a:spcBef>
              <a:buFontTx/>
              <a:buChar char="•"/>
            </a:pPr>
            <a:r>
              <a:rPr lang="en-GB" sz="2000">
                <a:cs typeface="Arial" charset="0"/>
              </a:rPr>
              <a:t>To ensure that students graduating from courses in health and social care are fully equipped to perform </a:t>
            </a:r>
            <a:r>
              <a:rPr lang="en-GB" sz="2000">
                <a:solidFill>
                  <a:srgbClr val="3366CC"/>
                </a:solidFill>
                <a:cs typeface="Arial" charset="0"/>
              </a:rPr>
              <a:t>confidently</a:t>
            </a:r>
            <a:r>
              <a:rPr lang="en-GB" sz="2000">
                <a:cs typeface="Arial" charset="0"/>
              </a:rPr>
              <a:t> and </a:t>
            </a:r>
            <a:r>
              <a:rPr lang="en-GB" sz="2000">
                <a:solidFill>
                  <a:srgbClr val="3366CC"/>
                </a:solidFill>
                <a:cs typeface="Arial" charset="0"/>
              </a:rPr>
              <a:t>competently</a:t>
            </a:r>
            <a:r>
              <a:rPr lang="en-GB" sz="2000">
                <a:cs typeface="Arial" charset="0"/>
              </a:rPr>
              <a:t> at the start of their professional careers</a:t>
            </a:r>
            <a:endParaRPr lang="en-US" sz="2000">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AutoShape 2"/>
          <p:cNvSpPr>
            <a:spLocks noChangeArrowheads="1"/>
          </p:cNvSpPr>
          <p:nvPr/>
        </p:nvSpPr>
        <p:spPr bwMode="auto">
          <a:xfrm>
            <a:off x="-285750" y="428625"/>
            <a:ext cx="9429750" cy="6119813"/>
          </a:xfrm>
          <a:prstGeom prst="roundRect">
            <a:avLst>
              <a:gd name="adj" fmla="val 16667"/>
            </a:avLst>
          </a:prstGeom>
          <a:gradFill rotWithShape="1">
            <a:gsLst>
              <a:gs pos="0">
                <a:schemeClr val="bg1"/>
              </a:gs>
              <a:gs pos="100000">
                <a:schemeClr val="accent1">
                  <a:alpha val="45000"/>
                </a:schemeClr>
              </a:gs>
            </a:gsLst>
            <a:lin ang="5400000" scaled="1"/>
          </a:gradFill>
          <a:ln w="12700">
            <a:solidFill>
              <a:schemeClr val="accent2"/>
            </a:solidFill>
            <a:round/>
            <a:headEnd/>
            <a:tailEnd/>
          </a:ln>
        </p:spPr>
        <p:txBody>
          <a:bodyPr wrap="none" anchor="ctr"/>
          <a:lstStyle/>
          <a:p>
            <a:pPr algn="ctr"/>
            <a:endParaRPr lang="en-GB">
              <a:latin typeface="Calibri" pitchFamily="34" charset="0"/>
            </a:endParaRPr>
          </a:p>
        </p:txBody>
      </p:sp>
      <p:pic>
        <p:nvPicPr>
          <p:cNvPr id="50179" name="Picture 3" descr="ALPS 2col (with type) tif"/>
          <p:cNvPicPr>
            <a:picLocks noChangeAspect="1" noChangeArrowheads="1"/>
          </p:cNvPicPr>
          <p:nvPr/>
        </p:nvPicPr>
        <p:blipFill>
          <a:blip r:embed="rId3"/>
          <a:srcRect l="-888" r="28706" b="16080"/>
          <a:stretch>
            <a:fillRect/>
          </a:stretch>
        </p:blipFill>
        <p:spPr bwMode="auto">
          <a:xfrm>
            <a:off x="900113" y="115888"/>
            <a:ext cx="1582737" cy="898525"/>
          </a:xfrm>
          <a:prstGeom prst="rect">
            <a:avLst/>
          </a:prstGeom>
          <a:noFill/>
          <a:ln w="9525">
            <a:noFill/>
            <a:miter lim="800000"/>
            <a:headEnd/>
            <a:tailEnd/>
          </a:ln>
        </p:spPr>
      </p:pic>
      <p:sp>
        <p:nvSpPr>
          <p:cNvPr id="50180" name="Text Box 4"/>
          <p:cNvSpPr txBox="1">
            <a:spLocks noChangeArrowheads="1"/>
          </p:cNvSpPr>
          <p:nvPr/>
        </p:nvSpPr>
        <p:spPr bwMode="auto">
          <a:xfrm>
            <a:off x="3133725" y="6496050"/>
            <a:ext cx="3030538" cy="365125"/>
          </a:xfrm>
          <a:prstGeom prst="rect">
            <a:avLst/>
          </a:prstGeom>
          <a:noFill/>
          <a:ln w="9525">
            <a:noFill/>
            <a:miter lim="800000"/>
            <a:headEnd/>
            <a:tailEnd/>
          </a:ln>
        </p:spPr>
        <p:txBody>
          <a:bodyPr wrap="none">
            <a:spAutoFit/>
          </a:bodyPr>
          <a:lstStyle/>
          <a:p>
            <a:pPr algn="ctr"/>
            <a:r>
              <a:rPr lang="en-GB" sz="900">
                <a:latin typeface="Arial Unicode MS" pitchFamily="34" charset="-128"/>
              </a:rPr>
              <a:t>Assessment and Learning in Practice Settings (ALPS) ©</a:t>
            </a:r>
          </a:p>
          <a:p>
            <a:pPr algn="ctr"/>
            <a:r>
              <a:rPr lang="en-GB" sz="900">
                <a:latin typeface="Arial Unicode MS" pitchFamily="34" charset="-128"/>
                <a:hlinkClick r:id="rId4"/>
              </a:rPr>
              <a:t>http://www.alps-cetl.ac.uk</a:t>
            </a:r>
            <a:r>
              <a:rPr lang="en-GB" sz="900">
                <a:latin typeface="Arial Unicode MS" pitchFamily="34" charset="-128"/>
              </a:rPr>
              <a:t> </a:t>
            </a:r>
          </a:p>
        </p:txBody>
      </p:sp>
      <p:sp>
        <p:nvSpPr>
          <p:cNvPr id="50181" name="Text Box 5"/>
          <p:cNvSpPr txBox="1">
            <a:spLocks noChangeArrowheads="1"/>
          </p:cNvSpPr>
          <p:nvPr/>
        </p:nvSpPr>
        <p:spPr bwMode="auto">
          <a:xfrm>
            <a:off x="2286000" y="857250"/>
            <a:ext cx="4968875" cy="708025"/>
          </a:xfrm>
          <a:prstGeom prst="rect">
            <a:avLst/>
          </a:prstGeom>
          <a:noFill/>
          <a:ln w="9525">
            <a:noFill/>
            <a:miter lim="800000"/>
            <a:headEnd/>
            <a:tailEnd/>
          </a:ln>
        </p:spPr>
        <p:txBody>
          <a:bodyPr>
            <a:spAutoFit/>
          </a:bodyPr>
          <a:lstStyle/>
          <a:p>
            <a:pPr algn="ctr"/>
            <a:r>
              <a:rPr lang="en-US" sz="4000">
                <a:solidFill>
                  <a:srgbClr val="3366CC"/>
                </a:solidFill>
                <a:latin typeface="Calibri" pitchFamily="34" charset="0"/>
              </a:rPr>
              <a:t>FITNESS TO PRACTICE</a:t>
            </a:r>
          </a:p>
        </p:txBody>
      </p:sp>
      <p:sp>
        <p:nvSpPr>
          <p:cNvPr id="50182" name="Text Box 6"/>
          <p:cNvSpPr txBox="1">
            <a:spLocks noChangeArrowheads="1"/>
          </p:cNvSpPr>
          <p:nvPr/>
        </p:nvSpPr>
        <p:spPr bwMode="auto">
          <a:xfrm>
            <a:off x="323850" y="1844675"/>
            <a:ext cx="8642350" cy="1323975"/>
          </a:xfrm>
          <a:prstGeom prst="rect">
            <a:avLst/>
          </a:prstGeom>
          <a:noFill/>
          <a:ln w="9525">
            <a:noFill/>
            <a:miter lim="800000"/>
            <a:headEnd/>
            <a:tailEnd/>
          </a:ln>
        </p:spPr>
        <p:txBody>
          <a:bodyPr>
            <a:spAutoFit/>
          </a:bodyPr>
          <a:lstStyle/>
          <a:p>
            <a:pPr lvl="2"/>
            <a:r>
              <a:rPr lang="en-GB" sz="2400">
                <a:latin typeface="Calibri" pitchFamily="34" charset="0"/>
              </a:rPr>
              <a:t> </a:t>
            </a:r>
          </a:p>
          <a:p>
            <a:pPr lvl="4"/>
            <a:endParaRPr lang="en-GB" sz="2800">
              <a:latin typeface="Calibri" pitchFamily="34" charset="0"/>
            </a:endParaRPr>
          </a:p>
          <a:p>
            <a:pPr>
              <a:buFontTx/>
              <a:buChar char="•"/>
            </a:pPr>
            <a:endParaRPr lang="en-US" sz="2800">
              <a:latin typeface="Calibri" pitchFamily="34" charset="0"/>
            </a:endParaRPr>
          </a:p>
        </p:txBody>
      </p:sp>
      <p:sp>
        <p:nvSpPr>
          <p:cNvPr id="50183" name="TextBox 6"/>
          <p:cNvSpPr txBox="1">
            <a:spLocks noChangeArrowheads="1"/>
          </p:cNvSpPr>
          <p:nvPr/>
        </p:nvSpPr>
        <p:spPr bwMode="auto">
          <a:xfrm>
            <a:off x="1071563" y="1714500"/>
            <a:ext cx="7358062" cy="1816100"/>
          </a:xfrm>
          <a:prstGeom prst="rect">
            <a:avLst/>
          </a:prstGeom>
          <a:noFill/>
          <a:ln w="9525">
            <a:noFill/>
            <a:miter lim="800000"/>
            <a:headEnd/>
            <a:tailEnd/>
          </a:ln>
        </p:spPr>
        <p:txBody>
          <a:bodyPr>
            <a:spAutoFit/>
          </a:bodyPr>
          <a:lstStyle/>
          <a:p>
            <a:r>
              <a:rPr lang="en-GB" sz="2800">
                <a:latin typeface="Calibri" pitchFamily="34" charset="0"/>
              </a:rPr>
              <a:t>‘Current arrangements for education and training are not producing enough social workers fully suited to the challenge of frontline practice.’ (Social Work Taskforce 2009)</a:t>
            </a:r>
          </a:p>
        </p:txBody>
      </p:sp>
      <p:sp>
        <p:nvSpPr>
          <p:cNvPr id="50184" name="TextBox 7"/>
          <p:cNvSpPr txBox="1">
            <a:spLocks noChangeArrowheads="1"/>
          </p:cNvSpPr>
          <p:nvPr/>
        </p:nvSpPr>
        <p:spPr bwMode="auto">
          <a:xfrm>
            <a:off x="1000125" y="3571875"/>
            <a:ext cx="7429500" cy="1816100"/>
          </a:xfrm>
          <a:prstGeom prst="rect">
            <a:avLst/>
          </a:prstGeom>
          <a:noFill/>
          <a:ln w="9525">
            <a:noFill/>
            <a:miter lim="800000"/>
            <a:headEnd/>
            <a:tailEnd/>
          </a:ln>
        </p:spPr>
        <p:txBody>
          <a:bodyPr>
            <a:spAutoFit/>
          </a:bodyPr>
          <a:lstStyle/>
          <a:p>
            <a:r>
              <a:rPr lang="en-GB" sz="2800">
                <a:latin typeface="Calibri" pitchFamily="34" charset="0"/>
              </a:rPr>
              <a:t>‘While many nurses qualifying from three-year programmes are fit for practice, some employers believe that their preparedness for practice is not adequate on registration’  (Watkins. 2000)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AutoShape 2"/>
          <p:cNvSpPr>
            <a:spLocks noChangeArrowheads="1"/>
          </p:cNvSpPr>
          <p:nvPr/>
        </p:nvSpPr>
        <p:spPr bwMode="auto">
          <a:xfrm>
            <a:off x="179388" y="404813"/>
            <a:ext cx="8785225" cy="6048375"/>
          </a:xfrm>
          <a:prstGeom prst="roundRect">
            <a:avLst>
              <a:gd name="adj" fmla="val 16667"/>
            </a:avLst>
          </a:prstGeom>
          <a:gradFill rotWithShape="1">
            <a:gsLst>
              <a:gs pos="0">
                <a:schemeClr val="bg1"/>
              </a:gs>
              <a:gs pos="100000">
                <a:schemeClr val="accent1">
                  <a:alpha val="45000"/>
                </a:schemeClr>
              </a:gs>
            </a:gsLst>
            <a:lin ang="5400000" scaled="1"/>
          </a:gradFill>
          <a:ln w="12700">
            <a:solidFill>
              <a:schemeClr val="accent2"/>
            </a:solidFill>
            <a:round/>
            <a:headEnd/>
            <a:tailEnd/>
          </a:ln>
        </p:spPr>
        <p:txBody>
          <a:bodyPr wrap="none" anchor="ctr"/>
          <a:lstStyle/>
          <a:p>
            <a:pPr algn="ctr"/>
            <a:endParaRPr lang="en-GB">
              <a:latin typeface="Calibri" pitchFamily="34" charset="0"/>
            </a:endParaRPr>
          </a:p>
        </p:txBody>
      </p:sp>
      <p:pic>
        <p:nvPicPr>
          <p:cNvPr id="52227" name="Picture 3" descr="ALPS 2col (with type) tif"/>
          <p:cNvPicPr>
            <a:picLocks noChangeAspect="1" noChangeArrowheads="1"/>
          </p:cNvPicPr>
          <p:nvPr/>
        </p:nvPicPr>
        <p:blipFill>
          <a:blip r:embed="rId3"/>
          <a:srcRect l="-888" r="28706" b="16080"/>
          <a:stretch>
            <a:fillRect/>
          </a:stretch>
        </p:blipFill>
        <p:spPr bwMode="auto">
          <a:xfrm>
            <a:off x="900113" y="115888"/>
            <a:ext cx="1582737" cy="898525"/>
          </a:xfrm>
          <a:prstGeom prst="rect">
            <a:avLst/>
          </a:prstGeom>
          <a:noFill/>
          <a:ln w="9525">
            <a:noFill/>
            <a:miter lim="800000"/>
            <a:headEnd/>
            <a:tailEnd/>
          </a:ln>
        </p:spPr>
      </p:pic>
      <p:sp>
        <p:nvSpPr>
          <p:cNvPr id="52228" name="Text Box 4"/>
          <p:cNvSpPr txBox="1">
            <a:spLocks noChangeArrowheads="1"/>
          </p:cNvSpPr>
          <p:nvPr/>
        </p:nvSpPr>
        <p:spPr bwMode="auto">
          <a:xfrm>
            <a:off x="3133725" y="6496050"/>
            <a:ext cx="3030538" cy="365125"/>
          </a:xfrm>
          <a:prstGeom prst="rect">
            <a:avLst/>
          </a:prstGeom>
          <a:noFill/>
          <a:ln w="9525">
            <a:noFill/>
            <a:miter lim="800000"/>
            <a:headEnd/>
            <a:tailEnd/>
          </a:ln>
        </p:spPr>
        <p:txBody>
          <a:bodyPr wrap="none">
            <a:spAutoFit/>
          </a:bodyPr>
          <a:lstStyle/>
          <a:p>
            <a:pPr algn="ctr"/>
            <a:r>
              <a:rPr lang="en-GB" sz="900">
                <a:latin typeface="Arial Unicode MS" pitchFamily="34" charset="-128"/>
              </a:rPr>
              <a:t>Assessment and Learning in Practice Settings (ALPS) ©</a:t>
            </a:r>
          </a:p>
          <a:p>
            <a:pPr algn="ctr"/>
            <a:r>
              <a:rPr lang="en-GB" sz="900">
                <a:latin typeface="Arial Unicode MS" pitchFamily="34" charset="-128"/>
                <a:hlinkClick r:id="rId4"/>
              </a:rPr>
              <a:t>http://www.alps-cetl.ac.uk</a:t>
            </a:r>
            <a:r>
              <a:rPr lang="en-GB" sz="900">
                <a:latin typeface="Arial Unicode MS" pitchFamily="34" charset="-128"/>
              </a:rPr>
              <a:t> </a:t>
            </a:r>
          </a:p>
        </p:txBody>
      </p:sp>
      <p:sp>
        <p:nvSpPr>
          <p:cNvPr id="52229" name="Text Box 5"/>
          <p:cNvSpPr txBox="1">
            <a:spLocks noChangeArrowheads="1"/>
          </p:cNvSpPr>
          <p:nvPr/>
        </p:nvSpPr>
        <p:spPr bwMode="auto">
          <a:xfrm>
            <a:off x="2843213" y="549275"/>
            <a:ext cx="4968875" cy="1311275"/>
          </a:xfrm>
          <a:prstGeom prst="rect">
            <a:avLst/>
          </a:prstGeom>
          <a:noFill/>
          <a:ln w="9525">
            <a:noFill/>
            <a:miter lim="800000"/>
            <a:headEnd/>
            <a:tailEnd/>
          </a:ln>
        </p:spPr>
        <p:txBody>
          <a:bodyPr>
            <a:spAutoFit/>
          </a:bodyPr>
          <a:lstStyle/>
          <a:p>
            <a:pPr algn="ctr"/>
            <a:r>
              <a:rPr lang="en-US" sz="4000">
                <a:solidFill>
                  <a:srgbClr val="3366CC"/>
                </a:solidFill>
                <a:latin typeface="Calibri" pitchFamily="34" charset="0"/>
              </a:rPr>
              <a:t>CIPA QUESTIONNAIRE</a:t>
            </a:r>
          </a:p>
        </p:txBody>
      </p:sp>
      <p:sp>
        <p:nvSpPr>
          <p:cNvPr id="52230" name="Text Box 6"/>
          <p:cNvSpPr txBox="1">
            <a:spLocks noChangeArrowheads="1"/>
          </p:cNvSpPr>
          <p:nvPr/>
        </p:nvSpPr>
        <p:spPr bwMode="auto">
          <a:xfrm>
            <a:off x="285719" y="1643050"/>
            <a:ext cx="8570943" cy="3970318"/>
          </a:xfrm>
          <a:prstGeom prst="rect">
            <a:avLst/>
          </a:prstGeom>
          <a:noFill/>
          <a:ln w="9525">
            <a:noFill/>
            <a:miter lim="800000"/>
            <a:headEnd/>
            <a:tailEnd/>
          </a:ln>
        </p:spPr>
        <p:txBody>
          <a:bodyPr wrap="square">
            <a:spAutoFit/>
          </a:bodyPr>
          <a:lstStyle/>
          <a:p>
            <a:pPr lvl="2">
              <a:buFont typeface="Arial" pitchFamily="34" charset="0"/>
              <a:buChar char="•"/>
            </a:pPr>
            <a:r>
              <a:rPr lang="en-GB" sz="2800" dirty="0" smtClean="0">
                <a:latin typeface="Calibri" pitchFamily="34" charset="0"/>
              </a:rPr>
              <a:t>The questionnaire was developed by the collaboration within ALPS and led by one partner</a:t>
            </a:r>
          </a:p>
          <a:p>
            <a:pPr lvl="2">
              <a:buFont typeface="Arial" pitchFamily="34" charset="0"/>
              <a:buChar char="•"/>
            </a:pPr>
            <a:r>
              <a:rPr lang="en-GB" sz="2800" dirty="0" smtClean="0">
                <a:latin typeface="Calibri" pitchFamily="34" charset="0"/>
              </a:rPr>
              <a:t>It was delivered to some undergraduate students, nearing graduation</a:t>
            </a:r>
          </a:p>
          <a:p>
            <a:pPr lvl="2">
              <a:buFont typeface="Arial" pitchFamily="34" charset="0"/>
              <a:buChar char="•"/>
            </a:pPr>
            <a:r>
              <a:rPr lang="en-GB" sz="2800" dirty="0" smtClean="0">
                <a:latin typeface="Calibri" pitchFamily="34" charset="0"/>
              </a:rPr>
              <a:t>The questionnaire was validated using RASSCH analysis </a:t>
            </a:r>
          </a:p>
          <a:p>
            <a:pPr lvl="2">
              <a:buFont typeface="Arial" pitchFamily="34" charset="0"/>
              <a:buChar char="•"/>
            </a:pPr>
            <a:r>
              <a:rPr lang="en-GB" sz="2800" dirty="0" smtClean="0">
                <a:latin typeface="Calibri" pitchFamily="34" charset="0"/>
              </a:rPr>
              <a:t>The results presented here are from the  first year’s </a:t>
            </a:r>
            <a:r>
              <a:rPr lang="en-GB" sz="2800" smtClean="0">
                <a:latin typeface="Calibri" pitchFamily="34" charset="0"/>
              </a:rPr>
              <a:t>pilot study.</a:t>
            </a:r>
            <a:endParaRPr lang="en-GB" sz="2800" dirty="0">
              <a:latin typeface="Calibri" pitchFamily="34" charset="0"/>
            </a:endParaRPr>
          </a:p>
          <a:p>
            <a:pPr>
              <a:buFontTx/>
              <a:buChar char="•"/>
            </a:pPr>
            <a:endParaRPr lang="en-US" sz="2800" dirty="0">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AutoShape 2"/>
          <p:cNvSpPr>
            <a:spLocks noChangeArrowheads="1"/>
          </p:cNvSpPr>
          <p:nvPr/>
        </p:nvSpPr>
        <p:spPr bwMode="auto">
          <a:xfrm>
            <a:off x="179388" y="404813"/>
            <a:ext cx="8785225" cy="6048375"/>
          </a:xfrm>
          <a:prstGeom prst="roundRect">
            <a:avLst>
              <a:gd name="adj" fmla="val 16667"/>
            </a:avLst>
          </a:prstGeom>
          <a:gradFill rotWithShape="1">
            <a:gsLst>
              <a:gs pos="0">
                <a:schemeClr val="bg1"/>
              </a:gs>
              <a:gs pos="100000">
                <a:schemeClr val="accent1">
                  <a:alpha val="45000"/>
                </a:schemeClr>
              </a:gs>
            </a:gsLst>
            <a:lin ang="5400000" scaled="1"/>
          </a:gradFill>
          <a:ln w="12700">
            <a:solidFill>
              <a:schemeClr val="accent2"/>
            </a:solidFill>
            <a:round/>
            <a:headEnd/>
            <a:tailEnd/>
          </a:ln>
        </p:spPr>
        <p:txBody>
          <a:bodyPr wrap="none" anchor="ctr"/>
          <a:lstStyle/>
          <a:p>
            <a:pPr algn="ctr"/>
            <a:endParaRPr lang="en-GB">
              <a:latin typeface="Calibri" pitchFamily="34" charset="0"/>
            </a:endParaRPr>
          </a:p>
        </p:txBody>
      </p:sp>
      <p:pic>
        <p:nvPicPr>
          <p:cNvPr id="52227" name="Picture 3" descr="ALPS 2col (with type) tif"/>
          <p:cNvPicPr>
            <a:picLocks noChangeAspect="1" noChangeArrowheads="1"/>
          </p:cNvPicPr>
          <p:nvPr/>
        </p:nvPicPr>
        <p:blipFill>
          <a:blip r:embed="rId3"/>
          <a:srcRect l="-888" r="28706" b="16080"/>
          <a:stretch>
            <a:fillRect/>
          </a:stretch>
        </p:blipFill>
        <p:spPr bwMode="auto">
          <a:xfrm>
            <a:off x="900113" y="115888"/>
            <a:ext cx="1582737" cy="898525"/>
          </a:xfrm>
          <a:prstGeom prst="rect">
            <a:avLst/>
          </a:prstGeom>
          <a:noFill/>
          <a:ln w="9525">
            <a:noFill/>
            <a:miter lim="800000"/>
            <a:headEnd/>
            <a:tailEnd/>
          </a:ln>
        </p:spPr>
      </p:pic>
      <p:sp>
        <p:nvSpPr>
          <p:cNvPr id="52228" name="Text Box 4"/>
          <p:cNvSpPr txBox="1">
            <a:spLocks noChangeArrowheads="1"/>
          </p:cNvSpPr>
          <p:nvPr/>
        </p:nvSpPr>
        <p:spPr bwMode="auto">
          <a:xfrm>
            <a:off x="3133725" y="6496050"/>
            <a:ext cx="3030538" cy="365125"/>
          </a:xfrm>
          <a:prstGeom prst="rect">
            <a:avLst/>
          </a:prstGeom>
          <a:noFill/>
          <a:ln w="9525">
            <a:noFill/>
            <a:miter lim="800000"/>
            <a:headEnd/>
            <a:tailEnd/>
          </a:ln>
        </p:spPr>
        <p:txBody>
          <a:bodyPr wrap="none">
            <a:spAutoFit/>
          </a:bodyPr>
          <a:lstStyle/>
          <a:p>
            <a:pPr algn="ctr"/>
            <a:r>
              <a:rPr lang="en-GB" sz="900">
                <a:latin typeface="Arial Unicode MS" pitchFamily="34" charset="-128"/>
              </a:rPr>
              <a:t>Assessment and Learning in Practice Settings (ALPS) ©</a:t>
            </a:r>
          </a:p>
          <a:p>
            <a:pPr algn="ctr"/>
            <a:r>
              <a:rPr lang="en-GB" sz="900">
                <a:latin typeface="Arial Unicode MS" pitchFamily="34" charset="-128"/>
                <a:hlinkClick r:id="rId4"/>
              </a:rPr>
              <a:t>http://www.alps-cetl.ac.uk</a:t>
            </a:r>
            <a:r>
              <a:rPr lang="en-GB" sz="900">
                <a:latin typeface="Arial Unicode MS" pitchFamily="34" charset="-128"/>
              </a:rPr>
              <a:t> </a:t>
            </a:r>
          </a:p>
        </p:txBody>
      </p:sp>
      <p:sp>
        <p:nvSpPr>
          <p:cNvPr id="52229" name="Text Box 5"/>
          <p:cNvSpPr txBox="1">
            <a:spLocks noChangeArrowheads="1"/>
          </p:cNvSpPr>
          <p:nvPr/>
        </p:nvSpPr>
        <p:spPr bwMode="auto">
          <a:xfrm>
            <a:off x="2843213" y="549275"/>
            <a:ext cx="4968875" cy="1311275"/>
          </a:xfrm>
          <a:prstGeom prst="rect">
            <a:avLst/>
          </a:prstGeom>
          <a:noFill/>
          <a:ln w="9525">
            <a:noFill/>
            <a:miter lim="800000"/>
            <a:headEnd/>
            <a:tailEnd/>
          </a:ln>
        </p:spPr>
        <p:txBody>
          <a:bodyPr>
            <a:spAutoFit/>
          </a:bodyPr>
          <a:lstStyle/>
          <a:p>
            <a:pPr algn="ctr"/>
            <a:r>
              <a:rPr lang="en-US" sz="4000">
                <a:solidFill>
                  <a:srgbClr val="3366CC"/>
                </a:solidFill>
                <a:latin typeface="Calibri" pitchFamily="34" charset="0"/>
              </a:rPr>
              <a:t>CIPA QUESTIONNAIRE</a:t>
            </a:r>
          </a:p>
        </p:txBody>
      </p:sp>
      <p:sp>
        <p:nvSpPr>
          <p:cNvPr id="52230" name="Text Box 6"/>
          <p:cNvSpPr txBox="1">
            <a:spLocks noChangeArrowheads="1"/>
          </p:cNvSpPr>
          <p:nvPr/>
        </p:nvSpPr>
        <p:spPr bwMode="auto">
          <a:xfrm>
            <a:off x="214313" y="1214438"/>
            <a:ext cx="8642350" cy="5754687"/>
          </a:xfrm>
          <a:prstGeom prst="rect">
            <a:avLst/>
          </a:prstGeom>
          <a:noFill/>
          <a:ln w="9525">
            <a:noFill/>
            <a:miter lim="800000"/>
            <a:headEnd/>
            <a:tailEnd/>
          </a:ln>
        </p:spPr>
        <p:txBody>
          <a:bodyPr>
            <a:spAutoFit/>
          </a:bodyPr>
          <a:lstStyle/>
          <a:p>
            <a:pPr lvl="2"/>
            <a:r>
              <a:rPr lang="en-GB" sz="2400">
                <a:latin typeface="Calibri" pitchFamily="34" charset="0"/>
              </a:rPr>
              <a:t> </a:t>
            </a:r>
          </a:p>
          <a:p>
            <a:pPr>
              <a:buFontTx/>
              <a:buChar char="•"/>
            </a:pPr>
            <a:r>
              <a:rPr lang="en-GB" sz="3600">
                <a:latin typeface="Calibri" pitchFamily="34" charset="0"/>
              </a:rPr>
              <a:t>Used Bristol On-Line surveys</a:t>
            </a:r>
          </a:p>
          <a:p>
            <a:pPr>
              <a:buFontTx/>
              <a:buChar char="•"/>
            </a:pPr>
            <a:endParaRPr lang="en-GB" sz="3600">
              <a:latin typeface="Calibri" pitchFamily="34" charset="0"/>
            </a:endParaRPr>
          </a:p>
          <a:p>
            <a:pPr>
              <a:buFontTx/>
              <a:buChar char="•"/>
            </a:pPr>
            <a:r>
              <a:rPr lang="en-GB" sz="3600">
                <a:latin typeface="Calibri" pitchFamily="34" charset="0"/>
              </a:rPr>
              <a:t>Students surveyed:</a:t>
            </a:r>
          </a:p>
          <a:p>
            <a:pPr lvl="4"/>
            <a:r>
              <a:rPr lang="en-US" sz="3600">
                <a:latin typeface="Calibri" pitchFamily="34" charset="0"/>
              </a:rPr>
              <a:t>Upon Graduation</a:t>
            </a:r>
          </a:p>
          <a:p>
            <a:pPr lvl="4"/>
            <a:endParaRPr lang="en-US" sz="3600">
              <a:latin typeface="Calibri" pitchFamily="34" charset="0"/>
            </a:endParaRPr>
          </a:p>
          <a:p>
            <a:pPr lvl="4"/>
            <a:r>
              <a:rPr lang="en-US" sz="3600">
                <a:latin typeface="Calibri" pitchFamily="34" charset="0"/>
              </a:rPr>
              <a:t>After 6 months in practice</a:t>
            </a:r>
          </a:p>
          <a:p>
            <a:pPr lvl="4"/>
            <a:endParaRPr lang="en-US" sz="3600">
              <a:latin typeface="Calibri" pitchFamily="34" charset="0"/>
            </a:endParaRPr>
          </a:p>
          <a:p>
            <a:pPr lvl="4"/>
            <a:r>
              <a:rPr lang="en-US" sz="3600">
                <a:latin typeface="Calibri" pitchFamily="34" charset="0"/>
              </a:rPr>
              <a:t>After 1 year in practice</a:t>
            </a:r>
          </a:p>
          <a:p>
            <a:pPr lvl="4"/>
            <a:endParaRPr lang="en-GB" sz="2800">
              <a:latin typeface="Calibri" pitchFamily="34" charset="0"/>
            </a:endParaRPr>
          </a:p>
          <a:p>
            <a:pPr>
              <a:buFontTx/>
              <a:buChar char="•"/>
            </a:pPr>
            <a:endParaRPr lang="en-US" sz="2800">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AutoShape 2"/>
          <p:cNvSpPr>
            <a:spLocks noChangeArrowheads="1"/>
          </p:cNvSpPr>
          <p:nvPr/>
        </p:nvSpPr>
        <p:spPr bwMode="auto">
          <a:xfrm>
            <a:off x="0" y="2357438"/>
            <a:ext cx="8785225" cy="4071937"/>
          </a:xfrm>
          <a:prstGeom prst="roundRect">
            <a:avLst>
              <a:gd name="adj" fmla="val 16667"/>
            </a:avLst>
          </a:prstGeom>
          <a:gradFill rotWithShape="1">
            <a:gsLst>
              <a:gs pos="0">
                <a:schemeClr val="bg1"/>
              </a:gs>
              <a:gs pos="100000">
                <a:schemeClr val="accent1">
                  <a:alpha val="45000"/>
                </a:schemeClr>
              </a:gs>
            </a:gsLst>
            <a:lin ang="5400000" scaled="1"/>
          </a:gradFill>
          <a:ln w="12700">
            <a:solidFill>
              <a:schemeClr val="accent2"/>
            </a:solidFill>
            <a:round/>
            <a:headEnd/>
            <a:tailEnd/>
          </a:ln>
        </p:spPr>
        <p:txBody>
          <a:bodyPr wrap="none" anchor="ctr"/>
          <a:lstStyle/>
          <a:p>
            <a:pPr algn="ctr"/>
            <a:endParaRPr lang="en-GB">
              <a:latin typeface="Calibri" pitchFamily="34" charset="0"/>
            </a:endParaRPr>
          </a:p>
        </p:txBody>
      </p:sp>
      <p:pic>
        <p:nvPicPr>
          <p:cNvPr id="54275" name="Picture 3" descr="ALPS 2col (with type) tif"/>
          <p:cNvPicPr>
            <a:picLocks noChangeAspect="1" noChangeArrowheads="1"/>
          </p:cNvPicPr>
          <p:nvPr/>
        </p:nvPicPr>
        <p:blipFill>
          <a:blip r:embed="rId3"/>
          <a:srcRect l="-888" r="28706" b="16080"/>
          <a:stretch>
            <a:fillRect/>
          </a:stretch>
        </p:blipFill>
        <p:spPr bwMode="auto">
          <a:xfrm>
            <a:off x="900113" y="115888"/>
            <a:ext cx="1582737" cy="898525"/>
          </a:xfrm>
          <a:prstGeom prst="rect">
            <a:avLst/>
          </a:prstGeom>
          <a:noFill/>
          <a:ln w="9525">
            <a:noFill/>
            <a:miter lim="800000"/>
            <a:headEnd/>
            <a:tailEnd/>
          </a:ln>
        </p:spPr>
      </p:pic>
      <p:sp>
        <p:nvSpPr>
          <p:cNvPr id="54276" name="Text Box 4"/>
          <p:cNvSpPr txBox="1">
            <a:spLocks noChangeArrowheads="1"/>
          </p:cNvSpPr>
          <p:nvPr/>
        </p:nvSpPr>
        <p:spPr bwMode="auto">
          <a:xfrm>
            <a:off x="3133725" y="6496050"/>
            <a:ext cx="3030538" cy="365125"/>
          </a:xfrm>
          <a:prstGeom prst="rect">
            <a:avLst/>
          </a:prstGeom>
          <a:noFill/>
          <a:ln w="9525">
            <a:noFill/>
            <a:miter lim="800000"/>
            <a:headEnd/>
            <a:tailEnd/>
          </a:ln>
        </p:spPr>
        <p:txBody>
          <a:bodyPr wrap="none">
            <a:spAutoFit/>
          </a:bodyPr>
          <a:lstStyle/>
          <a:p>
            <a:pPr algn="ctr"/>
            <a:r>
              <a:rPr lang="en-GB" sz="900">
                <a:latin typeface="Arial Unicode MS" pitchFamily="34" charset="-128"/>
              </a:rPr>
              <a:t>Assessment and Learning in Practice Settings (ALPS) ©</a:t>
            </a:r>
          </a:p>
          <a:p>
            <a:pPr algn="ctr"/>
            <a:r>
              <a:rPr lang="en-GB" sz="900">
                <a:latin typeface="Arial Unicode MS" pitchFamily="34" charset="-128"/>
                <a:hlinkClick r:id="rId4"/>
              </a:rPr>
              <a:t>http://www.alps-cetl.ac.uk</a:t>
            </a:r>
            <a:r>
              <a:rPr lang="en-GB" sz="900">
                <a:latin typeface="Arial Unicode MS" pitchFamily="34" charset="-128"/>
              </a:rPr>
              <a:t> </a:t>
            </a:r>
          </a:p>
        </p:txBody>
      </p:sp>
      <p:sp>
        <p:nvSpPr>
          <p:cNvPr id="54277" name="Text Box 5"/>
          <p:cNvSpPr txBox="1">
            <a:spLocks noChangeArrowheads="1"/>
          </p:cNvSpPr>
          <p:nvPr/>
        </p:nvSpPr>
        <p:spPr bwMode="auto">
          <a:xfrm>
            <a:off x="1857375" y="1071563"/>
            <a:ext cx="4968875" cy="1323975"/>
          </a:xfrm>
          <a:prstGeom prst="rect">
            <a:avLst/>
          </a:prstGeom>
          <a:noFill/>
          <a:ln w="9525">
            <a:noFill/>
            <a:miter lim="800000"/>
            <a:headEnd/>
            <a:tailEnd/>
          </a:ln>
        </p:spPr>
        <p:txBody>
          <a:bodyPr>
            <a:spAutoFit/>
          </a:bodyPr>
          <a:lstStyle/>
          <a:p>
            <a:pPr algn="ctr"/>
            <a:r>
              <a:rPr lang="en-US" sz="4000">
                <a:solidFill>
                  <a:srgbClr val="3366CC"/>
                </a:solidFill>
                <a:latin typeface="Calibri" pitchFamily="34" charset="0"/>
              </a:rPr>
              <a:t>COMPARISON WITH THE NSS?</a:t>
            </a:r>
          </a:p>
        </p:txBody>
      </p:sp>
      <p:sp>
        <p:nvSpPr>
          <p:cNvPr id="54278" name="Text Box 6"/>
          <p:cNvSpPr txBox="1">
            <a:spLocks noChangeArrowheads="1"/>
          </p:cNvSpPr>
          <p:nvPr/>
        </p:nvSpPr>
        <p:spPr bwMode="auto">
          <a:xfrm>
            <a:off x="323850" y="1844675"/>
            <a:ext cx="8642350" cy="892175"/>
          </a:xfrm>
          <a:prstGeom prst="rect">
            <a:avLst/>
          </a:prstGeom>
          <a:noFill/>
          <a:ln w="9525">
            <a:noFill/>
            <a:miter lim="800000"/>
            <a:headEnd/>
            <a:tailEnd/>
          </a:ln>
        </p:spPr>
        <p:txBody>
          <a:bodyPr>
            <a:spAutoFit/>
          </a:bodyPr>
          <a:lstStyle/>
          <a:p>
            <a:pPr lvl="2"/>
            <a:r>
              <a:rPr lang="en-GB" sz="2400">
                <a:latin typeface="Calibri" pitchFamily="34" charset="0"/>
              </a:rPr>
              <a:t> </a:t>
            </a:r>
            <a:endParaRPr lang="en-GB" sz="2800">
              <a:latin typeface="Calibri" pitchFamily="34" charset="0"/>
            </a:endParaRPr>
          </a:p>
          <a:p>
            <a:pPr>
              <a:buFontTx/>
              <a:buChar char="•"/>
            </a:pPr>
            <a:endParaRPr lang="en-US" sz="2800">
              <a:latin typeface="Calibri" pitchFamily="34" charset="0"/>
            </a:endParaRPr>
          </a:p>
        </p:txBody>
      </p:sp>
      <p:sp>
        <p:nvSpPr>
          <p:cNvPr id="54279" name="TextBox 10"/>
          <p:cNvSpPr txBox="1">
            <a:spLocks noChangeArrowheads="1"/>
          </p:cNvSpPr>
          <p:nvPr/>
        </p:nvSpPr>
        <p:spPr bwMode="auto">
          <a:xfrm>
            <a:off x="214313" y="2286000"/>
            <a:ext cx="8715375" cy="3970338"/>
          </a:xfrm>
          <a:prstGeom prst="rect">
            <a:avLst/>
          </a:prstGeom>
          <a:noFill/>
          <a:ln w="9525">
            <a:noFill/>
            <a:miter lim="800000"/>
            <a:headEnd/>
            <a:tailEnd/>
          </a:ln>
        </p:spPr>
        <p:txBody>
          <a:bodyPr>
            <a:spAutoFit/>
          </a:bodyPr>
          <a:lstStyle/>
          <a:p>
            <a:r>
              <a:rPr lang="en-GB" sz="3600">
                <a:latin typeface="Calibri" pitchFamily="34" charset="0"/>
              </a:rPr>
              <a:t>The NSS is:</a:t>
            </a:r>
          </a:p>
          <a:p>
            <a:r>
              <a:rPr lang="en-GB" sz="3600">
                <a:latin typeface="Calibri" pitchFamily="34" charset="0"/>
              </a:rPr>
              <a:t>‘a major source of information on student’s perceptions of their higher education experiences’ (HEA)</a:t>
            </a:r>
          </a:p>
          <a:p>
            <a:r>
              <a:rPr lang="en-GB" sz="3600">
                <a:latin typeface="Calibri" pitchFamily="34" charset="0"/>
              </a:rPr>
              <a:t>‘manipulated and methodologically worthless’ ( Harvey. 2008. Times Higher)</a:t>
            </a:r>
          </a:p>
          <a:p>
            <a:endParaRPr lang="en-GB">
              <a:latin typeface="Calibri" pitchFamily="34" charset="0"/>
            </a:endParaRPr>
          </a:p>
          <a:p>
            <a:endParaRPr lang="en-GB">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AutoShape 4"/>
          <p:cNvSpPr>
            <a:spLocks noChangeArrowheads="1"/>
          </p:cNvSpPr>
          <p:nvPr/>
        </p:nvSpPr>
        <p:spPr bwMode="auto">
          <a:xfrm>
            <a:off x="179388" y="333375"/>
            <a:ext cx="8785225" cy="6048375"/>
          </a:xfrm>
          <a:prstGeom prst="roundRect">
            <a:avLst>
              <a:gd name="adj" fmla="val 16667"/>
            </a:avLst>
          </a:prstGeom>
          <a:gradFill rotWithShape="1">
            <a:gsLst>
              <a:gs pos="0">
                <a:schemeClr val="bg1"/>
              </a:gs>
              <a:gs pos="100000">
                <a:schemeClr val="accent1">
                  <a:alpha val="43999"/>
                </a:schemeClr>
              </a:gs>
            </a:gsLst>
            <a:lin ang="5400000" scaled="1"/>
          </a:gradFill>
          <a:ln w="12700">
            <a:solidFill>
              <a:schemeClr val="accent2"/>
            </a:solidFill>
            <a:round/>
            <a:headEnd/>
            <a:tailEnd/>
          </a:ln>
        </p:spPr>
        <p:txBody>
          <a:bodyPr wrap="none" anchor="ctr"/>
          <a:lstStyle/>
          <a:p>
            <a:pPr algn="ctr"/>
            <a:endParaRPr lang="en-GB" sz="2000"/>
          </a:p>
          <a:p>
            <a:pPr algn="ctr"/>
            <a:endParaRPr lang="en-GB" sz="2000"/>
          </a:p>
        </p:txBody>
      </p:sp>
      <p:pic>
        <p:nvPicPr>
          <p:cNvPr id="26626" name="Picture 5" descr="ALPS 2col (with type) tif"/>
          <p:cNvPicPr>
            <a:picLocks noChangeAspect="1" noChangeArrowheads="1"/>
          </p:cNvPicPr>
          <p:nvPr/>
        </p:nvPicPr>
        <p:blipFill>
          <a:blip r:embed="rId3"/>
          <a:srcRect l="-888" r="28706" b="16080"/>
          <a:stretch>
            <a:fillRect/>
          </a:stretch>
        </p:blipFill>
        <p:spPr bwMode="auto">
          <a:xfrm>
            <a:off x="900113" y="115888"/>
            <a:ext cx="1582737" cy="898525"/>
          </a:xfrm>
          <a:prstGeom prst="rect">
            <a:avLst/>
          </a:prstGeom>
          <a:noFill/>
          <a:ln w="9525">
            <a:noFill/>
            <a:miter lim="800000"/>
            <a:headEnd/>
            <a:tailEnd/>
          </a:ln>
        </p:spPr>
      </p:pic>
      <p:sp>
        <p:nvSpPr>
          <p:cNvPr id="26627" name="Text Box 6"/>
          <p:cNvSpPr txBox="1">
            <a:spLocks noChangeArrowheads="1"/>
          </p:cNvSpPr>
          <p:nvPr/>
        </p:nvSpPr>
        <p:spPr bwMode="auto">
          <a:xfrm>
            <a:off x="1331913" y="1690688"/>
            <a:ext cx="6119812" cy="701675"/>
          </a:xfrm>
          <a:prstGeom prst="rect">
            <a:avLst/>
          </a:prstGeom>
          <a:noFill/>
          <a:ln w="9525">
            <a:noFill/>
            <a:miter lim="800000"/>
            <a:headEnd/>
            <a:tailEnd/>
          </a:ln>
        </p:spPr>
        <p:txBody>
          <a:bodyPr>
            <a:spAutoFit/>
          </a:bodyPr>
          <a:lstStyle/>
          <a:p>
            <a:pPr>
              <a:spcBef>
                <a:spcPct val="50000"/>
              </a:spcBef>
            </a:pPr>
            <a:endParaRPr lang="en-GB" sz="4000">
              <a:solidFill>
                <a:srgbClr val="3366CC"/>
              </a:solidFill>
            </a:endParaRPr>
          </a:p>
        </p:txBody>
      </p:sp>
      <p:sp>
        <p:nvSpPr>
          <p:cNvPr id="26628" name="Text Box 7"/>
          <p:cNvSpPr txBox="1">
            <a:spLocks noChangeArrowheads="1"/>
          </p:cNvSpPr>
          <p:nvPr/>
        </p:nvSpPr>
        <p:spPr bwMode="auto">
          <a:xfrm>
            <a:off x="900113" y="1412875"/>
            <a:ext cx="7704137" cy="3902075"/>
          </a:xfrm>
          <a:prstGeom prst="rect">
            <a:avLst/>
          </a:prstGeom>
          <a:noFill/>
          <a:ln w="9525">
            <a:noFill/>
            <a:miter lim="800000"/>
            <a:headEnd/>
            <a:tailEnd/>
          </a:ln>
        </p:spPr>
        <p:txBody>
          <a:bodyPr>
            <a:spAutoFit/>
          </a:bodyPr>
          <a:lstStyle/>
          <a:p>
            <a:pPr marL="342900" indent="-342900">
              <a:spcBef>
                <a:spcPct val="50000"/>
              </a:spcBef>
            </a:pPr>
            <a:r>
              <a:rPr lang="en-GB" sz="2000" b="1"/>
              <a:t>1  My course has prepared me with the following </a:t>
            </a:r>
            <a:r>
              <a:rPr lang="en-GB" sz="2000" b="1" u="sng"/>
              <a:t>skills with service users</a:t>
            </a:r>
            <a:r>
              <a:rPr lang="en-GB" sz="2000" b="1"/>
              <a:t> e.g. patients, families and carers</a:t>
            </a:r>
            <a:r>
              <a:rPr lang="en-GB" sz="2000"/>
              <a:t> :   eg Ability to use and observe non verbal forms of communication </a:t>
            </a:r>
          </a:p>
          <a:p>
            <a:pPr marL="342900" indent="-342900">
              <a:spcBef>
                <a:spcPct val="50000"/>
              </a:spcBef>
              <a:buFontTx/>
              <a:buAutoNum type="arabicPlain" startAt="2"/>
            </a:pPr>
            <a:r>
              <a:rPr lang="en-GB" sz="2000" b="1"/>
              <a:t>My course has prepared me with the following </a:t>
            </a:r>
            <a:r>
              <a:rPr lang="en-GB" sz="2000" b="1" u="sng"/>
              <a:t>skills when working with colleagues</a:t>
            </a:r>
            <a:r>
              <a:rPr lang="en-GB" sz="2000" b="1"/>
              <a:t>:</a:t>
            </a:r>
            <a:r>
              <a:rPr lang="en-GB" sz="2000"/>
              <a:t> eg  Ability to use evidence based practice in my professional area </a:t>
            </a:r>
          </a:p>
          <a:p>
            <a:pPr marL="342900" indent="-342900">
              <a:spcBef>
                <a:spcPct val="50000"/>
              </a:spcBef>
            </a:pPr>
            <a:r>
              <a:rPr lang="en-GB" sz="2000" b="1" u="sng"/>
              <a:t>3  My course has prepared me with sufficient professional skills</a:t>
            </a:r>
            <a:r>
              <a:rPr lang="en-GB" sz="2000" b="1"/>
              <a:t>:</a:t>
            </a:r>
            <a:r>
              <a:rPr lang="en-GB" sz="2000"/>
              <a:t> eg   Ability to plan appropriate discharge and follow up </a:t>
            </a:r>
          </a:p>
          <a:p>
            <a:pPr marL="342900" indent="-342900">
              <a:spcBef>
                <a:spcPct val="50000"/>
              </a:spcBef>
            </a:pPr>
            <a:r>
              <a:rPr lang="en-GB" sz="2000" b="1"/>
              <a:t>4  My course has prepared me to deal with </a:t>
            </a:r>
            <a:r>
              <a:rPr lang="en-GB" sz="2000" b="1" u="sng"/>
              <a:t>professional interactions and responsibilities</a:t>
            </a:r>
            <a:r>
              <a:rPr lang="en-GB" sz="2000" b="1"/>
              <a:t>:</a:t>
            </a:r>
            <a:r>
              <a:rPr lang="en-GB" sz="2000"/>
              <a:t> eg…Ability to self direct my own learning </a:t>
            </a:r>
          </a:p>
        </p:txBody>
      </p:sp>
      <p:sp>
        <p:nvSpPr>
          <p:cNvPr id="26629" name="Text Box 9"/>
          <p:cNvSpPr txBox="1">
            <a:spLocks noChangeArrowheads="1"/>
          </p:cNvSpPr>
          <p:nvPr/>
        </p:nvSpPr>
        <p:spPr bwMode="auto">
          <a:xfrm>
            <a:off x="2484438" y="476250"/>
            <a:ext cx="6048375" cy="641350"/>
          </a:xfrm>
          <a:prstGeom prst="rect">
            <a:avLst/>
          </a:prstGeom>
          <a:noFill/>
          <a:ln w="9525">
            <a:noFill/>
            <a:miter lim="800000"/>
            <a:headEnd/>
            <a:tailEnd/>
          </a:ln>
        </p:spPr>
        <p:txBody>
          <a:bodyPr>
            <a:spAutoFit/>
          </a:bodyPr>
          <a:lstStyle/>
          <a:p>
            <a:pPr>
              <a:spcBef>
                <a:spcPct val="50000"/>
              </a:spcBef>
            </a:pPr>
            <a:r>
              <a:rPr lang="en-GB" sz="3600">
                <a:solidFill>
                  <a:srgbClr val="3366CC"/>
                </a:solidFill>
              </a:rPr>
              <a:t>Four sections: 30 questions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AutoShape 4"/>
          <p:cNvSpPr>
            <a:spLocks noChangeArrowheads="1"/>
          </p:cNvSpPr>
          <p:nvPr/>
        </p:nvSpPr>
        <p:spPr bwMode="auto">
          <a:xfrm>
            <a:off x="179388" y="333375"/>
            <a:ext cx="8785225" cy="6048375"/>
          </a:xfrm>
          <a:prstGeom prst="roundRect">
            <a:avLst>
              <a:gd name="adj" fmla="val 16667"/>
            </a:avLst>
          </a:prstGeom>
          <a:gradFill rotWithShape="1">
            <a:gsLst>
              <a:gs pos="0">
                <a:schemeClr val="bg1"/>
              </a:gs>
              <a:gs pos="100000">
                <a:schemeClr val="accent1">
                  <a:alpha val="43999"/>
                </a:schemeClr>
              </a:gs>
            </a:gsLst>
            <a:lin ang="5400000" scaled="1"/>
          </a:gradFill>
          <a:ln w="12700">
            <a:solidFill>
              <a:schemeClr val="accent2"/>
            </a:solidFill>
            <a:round/>
            <a:headEnd/>
            <a:tailEnd/>
          </a:ln>
        </p:spPr>
        <p:txBody>
          <a:bodyPr wrap="none" anchor="ctr"/>
          <a:lstStyle/>
          <a:p>
            <a:pPr algn="ctr"/>
            <a:endParaRPr lang="en-GB"/>
          </a:p>
        </p:txBody>
      </p:sp>
      <p:pic>
        <p:nvPicPr>
          <p:cNvPr id="28674" name="Picture 5" descr="ALPS 2col (with type) tif"/>
          <p:cNvPicPr>
            <a:picLocks noChangeAspect="1" noChangeArrowheads="1"/>
          </p:cNvPicPr>
          <p:nvPr/>
        </p:nvPicPr>
        <p:blipFill>
          <a:blip r:embed="rId3"/>
          <a:srcRect l="-888" r="28706" b="16080"/>
          <a:stretch>
            <a:fillRect/>
          </a:stretch>
        </p:blipFill>
        <p:spPr bwMode="auto">
          <a:xfrm>
            <a:off x="900113" y="115888"/>
            <a:ext cx="1582737" cy="898525"/>
          </a:xfrm>
          <a:prstGeom prst="rect">
            <a:avLst/>
          </a:prstGeom>
          <a:noFill/>
          <a:ln w="9525">
            <a:noFill/>
            <a:miter lim="800000"/>
            <a:headEnd/>
            <a:tailEnd/>
          </a:ln>
        </p:spPr>
      </p:pic>
      <p:sp>
        <p:nvSpPr>
          <p:cNvPr id="28675" name="Text Box 6"/>
          <p:cNvSpPr txBox="1">
            <a:spLocks noChangeArrowheads="1"/>
          </p:cNvSpPr>
          <p:nvPr/>
        </p:nvSpPr>
        <p:spPr bwMode="auto">
          <a:xfrm>
            <a:off x="611188" y="2852738"/>
            <a:ext cx="7993062" cy="3081337"/>
          </a:xfrm>
          <a:prstGeom prst="rect">
            <a:avLst/>
          </a:prstGeom>
          <a:noFill/>
          <a:ln w="9525">
            <a:noFill/>
            <a:miter lim="800000"/>
            <a:headEnd/>
            <a:tailEnd/>
          </a:ln>
        </p:spPr>
        <p:txBody>
          <a:bodyPr>
            <a:spAutoFit/>
          </a:bodyPr>
          <a:lstStyle/>
          <a:p>
            <a:r>
              <a:rPr lang="en-US" sz="2800"/>
              <a:t>Students were asked to rate themselves as:</a:t>
            </a:r>
          </a:p>
          <a:p>
            <a:endParaRPr lang="en-US" sz="2800"/>
          </a:p>
          <a:p>
            <a:r>
              <a:rPr lang="en-US" sz="2800"/>
              <a:t>Not at all prepared</a:t>
            </a:r>
          </a:p>
          <a:p>
            <a:r>
              <a:rPr lang="en-US" sz="2800"/>
              <a:t>Somewhat prepared</a:t>
            </a:r>
          </a:p>
          <a:p>
            <a:r>
              <a:rPr lang="en-US" sz="2800"/>
              <a:t>Adequately prepared</a:t>
            </a:r>
          </a:p>
          <a:p>
            <a:r>
              <a:rPr lang="en-US" sz="2800"/>
              <a:t>Well prepared</a:t>
            </a:r>
          </a:p>
          <a:p>
            <a:r>
              <a:rPr lang="en-US" sz="2800"/>
              <a:t>Extremely well prepared</a:t>
            </a:r>
            <a:endParaRPr lang="en-GB" sz="2800"/>
          </a:p>
        </p:txBody>
      </p:sp>
      <p:sp>
        <p:nvSpPr>
          <p:cNvPr id="28676" name="Rectangle 7"/>
          <p:cNvSpPr>
            <a:spLocks noChangeArrowheads="1"/>
          </p:cNvSpPr>
          <p:nvPr/>
        </p:nvSpPr>
        <p:spPr bwMode="auto">
          <a:xfrm>
            <a:off x="1476375" y="981075"/>
            <a:ext cx="5918200" cy="1920875"/>
          </a:xfrm>
          <a:prstGeom prst="rect">
            <a:avLst/>
          </a:prstGeom>
          <a:noFill/>
          <a:ln w="9525">
            <a:noFill/>
            <a:miter lim="800000"/>
            <a:headEnd/>
            <a:tailEnd/>
          </a:ln>
        </p:spPr>
        <p:txBody>
          <a:bodyPr>
            <a:spAutoFit/>
          </a:bodyPr>
          <a:lstStyle/>
          <a:p>
            <a:r>
              <a:rPr lang="en-GB" sz="4000">
                <a:solidFill>
                  <a:srgbClr val="3366CC"/>
                </a:solidFill>
              </a:rPr>
              <a:t>Ability to be empathic</a:t>
            </a:r>
          </a:p>
          <a:p>
            <a:r>
              <a:rPr lang="en-GB" sz="4000">
                <a:solidFill>
                  <a:srgbClr val="3366CC"/>
                </a:solidFill>
              </a:rPr>
              <a:t> when dealing with others</a:t>
            </a:r>
          </a:p>
          <a:p>
            <a:r>
              <a:rPr lang="en-GB" sz="4000">
                <a:solidFill>
                  <a:srgbClr val="3366CC"/>
                </a:solidFill>
              </a:rPr>
              <a:t>(example)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AutoShape 4"/>
          <p:cNvSpPr>
            <a:spLocks noChangeArrowheads="1"/>
          </p:cNvSpPr>
          <p:nvPr/>
        </p:nvSpPr>
        <p:spPr bwMode="auto">
          <a:xfrm>
            <a:off x="179388" y="333375"/>
            <a:ext cx="8785225" cy="6048375"/>
          </a:xfrm>
          <a:prstGeom prst="roundRect">
            <a:avLst>
              <a:gd name="adj" fmla="val 16667"/>
            </a:avLst>
          </a:prstGeom>
          <a:gradFill rotWithShape="1">
            <a:gsLst>
              <a:gs pos="0">
                <a:schemeClr val="bg1"/>
              </a:gs>
              <a:gs pos="100000">
                <a:schemeClr val="accent1">
                  <a:alpha val="43999"/>
                </a:schemeClr>
              </a:gs>
            </a:gsLst>
            <a:lin ang="5400000" scaled="1"/>
          </a:gradFill>
          <a:ln w="12700">
            <a:solidFill>
              <a:schemeClr val="accent2"/>
            </a:solidFill>
            <a:round/>
            <a:headEnd/>
            <a:tailEnd/>
          </a:ln>
        </p:spPr>
        <p:txBody>
          <a:bodyPr wrap="none" anchor="ctr"/>
          <a:lstStyle/>
          <a:p>
            <a:pPr algn="ctr"/>
            <a:endParaRPr lang="en-GB" sz="2000"/>
          </a:p>
          <a:p>
            <a:pPr algn="ctr"/>
            <a:endParaRPr lang="en-GB" sz="2000"/>
          </a:p>
        </p:txBody>
      </p:sp>
      <p:pic>
        <p:nvPicPr>
          <p:cNvPr id="30722" name="Picture 5" descr="ALPS 2col (with type) tif"/>
          <p:cNvPicPr>
            <a:picLocks noChangeAspect="1" noChangeArrowheads="1"/>
          </p:cNvPicPr>
          <p:nvPr/>
        </p:nvPicPr>
        <p:blipFill>
          <a:blip r:embed="rId3"/>
          <a:srcRect l="-888" r="28706" b="16080"/>
          <a:stretch>
            <a:fillRect/>
          </a:stretch>
        </p:blipFill>
        <p:spPr bwMode="auto">
          <a:xfrm>
            <a:off x="900113" y="115888"/>
            <a:ext cx="1582737" cy="898525"/>
          </a:xfrm>
          <a:prstGeom prst="rect">
            <a:avLst/>
          </a:prstGeom>
          <a:noFill/>
          <a:ln w="9525">
            <a:noFill/>
            <a:miter lim="800000"/>
            <a:headEnd/>
            <a:tailEnd/>
          </a:ln>
        </p:spPr>
      </p:pic>
      <p:sp>
        <p:nvSpPr>
          <p:cNvPr id="30723" name="Text Box 6"/>
          <p:cNvSpPr txBox="1">
            <a:spLocks noChangeArrowheads="1"/>
          </p:cNvSpPr>
          <p:nvPr/>
        </p:nvSpPr>
        <p:spPr bwMode="auto">
          <a:xfrm>
            <a:off x="2484438" y="1196975"/>
            <a:ext cx="4967287" cy="701675"/>
          </a:xfrm>
          <a:prstGeom prst="rect">
            <a:avLst/>
          </a:prstGeom>
          <a:noFill/>
          <a:ln w="9525">
            <a:noFill/>
            <a:miter lim="800000"/>
            <a:headEnd/>
            <a:tailEnd/>
          </a:ln>
        </p:spPr>
        <p:txBody>
          <a:bodyPr>
            <a:spAutoFit/>
          </a:bodyPr>
          <a:lstStyle/>
          <a:p>
            <a:pPr algn="ctr">
              <a:spcBef>
                <a:spcPct val="50000"/>
              </a:spcBef>
            </a:pPr>
            <a:r>
              <a:rPr lang="en-GB" sz="4000" dirty="0" smtClean="0">
                <a:solidFill>
                  <a:srgbClr val="3366CC"/>
                </a:solidFill>
              </a:rPr>
              <a:t>Results</a:t>
            </a:r>
            <a:endParaRPr lang="en-GB" sz="4000" dirty="0">
              <a:solidFill>
                <a:srgbClr val="3366CC"/>
              </a:solidFill>
            </a:endParaRPr>
          </a:p>
        </p:txBody>
      </p:sp>
      <p:sp>
        <p:nvSpPr>
          <p:cNvPr id="30724" name="Text Box 7"/>
          <p:cNvSpPr txBox="1">
            <a:spLocks noChangeArrowheads="1"/>
          </p:cNvSpPr>
          <p:nvPr/>
        </p:nvSpPr>
        <p:spPr bwMode="auto">
          <a:xfrm>
            <a:off x="468313" y="1857364"/>
            <a:ext cx="8104215" cy="3539430"/>
          </a:xfrm>
          <a:prstGeom prst="rect">
            <a:avLst/>
          </a:prstGeom>
          <a:noFill/>
          <a:ln w="9525">
            <a:noFill/>
            <a:miter lim="800000"/>
            <a:headEnd/>
            <a:tailEnd/>
          </a:ln>
        </p:spPr>
        <p:txBody>
          <a:bodyPr wrap="square">
            <a:spAutoFit/>
          </a:bodyPr>
          <a:lstStyle/>
          <a:p>
            <a:pPr marL="342900" indent="-342900">
              <a:spcBef>
                <a:spcPct val="50000"/>
              </a:spcBef>
            </a:pPr>
            <a:r>
              <a:rPr lang="en-GB" sz="2800" dirty="0"/>
              <a:t>400 </a:t>
            </a:r>
            <a:r>
              <a:rPr lang="en-GB" sz="2800" dirty="0" smtClean="0"/>
              <a:t>Students </a:t>
            </a:r>
            <a:r>
              <a:rPr lang="en-GB" sz="2800" dirty="0"/>
              <a:t>were </a:t>
            </a:r>
            <a:r>
              <a:rPr lang="en-GB" sz="2800" dirty="0" smtClean="0"/>
              <a:t>invited to complete the survey:</a:t>
            </a:r>
            <a:endParaRPr lang="en-GB" sz="2800" dirty="0"/>
          </a:p>
          <a:p>
            <a:pPr marL="342900" indent="-342900">
              <a:spcBef>
                <a:spcPct val="50000"/>
              </a:spcBef>
            </a:pPr>
            <a:r>
              <a:rPr lang="en-GB" sz="2800" dirty="0" smtClean="0"/>
              <a:t>258 Responses- </a:t>
            </a:r>
            <a:r>
              <a:rPr lang="en-GB" sz="2800" dirty="0"/>
              <a:t>Cohort 1 </a:t>
            </a:r>
            <a:r>
              <a:rPr lang="en-GB" sz="2800" dirty="0" smtClean="0"/>
              <a:t>Phase 1</a:t>
            </a:r>
          </a:p>
          <a:p>
            <a:pPr marL="342900" indent="-342900">
              <a:spcBef>
                <a:spcPct val="50000"/>
              </a:spcBef>
            </a:pPr>
            <a:r>
              <a:rPr lang="en-GB" sz="2800" dirty="0" smtClean="0"/>
              <a:t>37 Responses- Phase </a:t>
            </a:r>
            <a:r>
              <a:rPr lang="en-GB" sz="2800" dirty="0"/>
              <a:t>2</a:t>
            </a:r>
          </a:p>
          <a:p>
            <a:pPr marL="342900" indent="-342900">
              <a:spcBef>
                <a:spcPct val="50000"/>
              </a:spcBef>
            </a:pPr>
            <a:r>
              <a:rPr lang="en-GB" sz="2800" dirty="0" smtClean="0"/>
              <a:t>34 Responses- Phase </a:t>
            </a:r>
            <a:r>
              <a:rPr lang="en-GB" sz="2800" dirty="0"/>
              <a:t>3</a:t>
            </a:r>
          </a:p>
          <a:p>
            <a:pPr marL="342900" indent="-342900">
              <a:spcBef>
                <a:spcPct val="50000"/>
              </a:spcBef>
            </a:pPr>
            <a:r>
              <a:rPr lang="en-US" sz="2800" dirty="0"/>
              <a:t>75% felt they were `well or extremely well prepared` in dealing with others.</a:t>
            </a:r>
            <a:r>
              <a:rPr lang="en-US" dirty="0"/>
              <a:t> </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LPS PowerPoint Design Template">
  <a:themeElements>
    <a:clrScheme name="ALPS PowerPoint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LPS PowerPoint Design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LPS PowerPoint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LPS PowerPoint Desig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LPS PowerPoint Desig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LPS PowerPoint Desig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LPS PowerPoint Desig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LPS PowerPoint Desig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LPS PowerPoint Desig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LPS PowerPoint Desig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LPS PowerPoint Desig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LPS PowerPoint Desig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LPS PowerPoint Desig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LPS PowerPoint Desig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ALPS PowerPoint Design Template</Template>
  <TotalTime>480</TotalTime>
  <Words>1537</Words>
  <Application>Microsoft Office PowerPoint</Application>
  <PresentationFormat>On-screen Show (4:3)</PresentationFormat>
  <Paragraphs>116</Paragraphs>
  <Slides>17</Slides>
  <Notes>11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ALPS PowerPoint Design Template</vt:lpstr>
      <vt:lpstr>Chart</vt:lpstr>
      <vt:lpstr>Slide 1</vt:lpstr>
      <vt:lpstr>Slide 2</vt:lpstr>
      <vt:lpstr>Slide 3</vt:lpstr>
      <vt:lpstr>Slide 4</vt:lpstr>
      <vt:lpstr>Slide 5</vt:lpstr>
      <vt:lpstr>Slide 6</vt:lpstr>
      <vt:lpstr>Slide 7</vt:lpstr>
      <vt:lpstr>Slide 8</vt:lpstr>
      <vt:lpstr>Slide 9</vt:lpstr>
      <vt:lpstr>Phase 1</vt:lpstr>
      <vt:lpstr>Slide 11</vt:lpstr>
      <vt:lpstr>Phase 2</vt:lpstr>
      <vt:lpstr>Slide 13</vt:lpstr>
      <vt:lpstr>Phase 3</vt:lpstr>
      <vt:lpstr>Slide 15</vt:lpstr>
      <vt:lpstr>Slide 16</vt:lpstr>
      <vt:lpstr>Slide 17</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extned</dc:creator>
  <cp:lastModifiedBy>hcsjcl</cp:lastModifiedBy>
  <cp:revision>58</cp:revision>
  <dcterms:created xsi:type="dcterms:W3CDTF">2008-04-04T14:43:55Z</dcterms:created>
  <dcterms:modified xsi:type="dcterms:W3CDTF">2010-03-02T09:38:40Z</dcterms:modified>
</cp:coreProperties>
</file>