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70" r:id="rId9"/>
    <p:sldId id="286" r:id="rId10"/>
    <p:sldId id="290" r:id="rId11"/>
    <p:sldId id="272" r:id="rId12"/>
    <p:sldId id="263" r:id="rId13"/>
    <p:sldId id="264" r:id="rId14"/>
    <p:sldId id="274" r:id="rId15"/>
    <p:sldId id="284" r:id="rId16"/>
    <p:sldId id="285" r:id="rId17"/>
    <p:sldId id="291" r:id="rId18"/>
    <p:sldId id="279" r:id="rId19"/>
    <p:sldId id="266" r:id="rId20"/>
    <p:sldId id="280" r:id="rId21"/>
    <p:sldId id="278" r:id="rId22"/>
    <p:sldId id="281" r:id="rId23"/>
  </p:sldIdLst>
  <p:sldSz cx="9144000" cy="6858000" type="screen4x3"/>
  <p:notesSz cx="6858000" cy="9144000"/>
  <p:custDataLst>
    <p:tags r:id="rId26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9F2D6C-438F-4CA9-9370-6CE066C4A31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A804FE-7EF0-4E88-880D-87B686F1BAA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75D5A4-20EA-4E84-995E-6CF25A4CB911}" type="slidenum">
              <a:rPr lang="en-GB"/>
              <a:pPr/>
              <a:t>1</a:t>
            </a:fld>
            <a:endParaRPr lang="en-GB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F7C80-EED4-4B28-8DD9-00D901B746B7}" type="slidenum">
              <a:rPr lang="en-GB"/>
              <a:pPr/>
              <a:t>10</a:t>
            </a:fld>
            <a:endParaRPr lang="en-GB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C74FBA-92DC-4758-BB5A-54D488D4E51D}" type="slidenum">
              <a:rPr lang="en-GB"/>
              <a:pPr/>
              <a:t>11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914CA-093F-48F1-9773-2EFF682E7312}" type="slidenum">
              <a:rPr lang="en-GB"/>
              <a:pPr/>
              <a:t>12</a:t>
            </a:fld>
            <a:endParaRPr lang="en-GB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92AFB-82C3-466D-B5F6-A0D180E0AAD5}" type="slidenum">
              <a:rPr lang="en-GB"/>
              <a:pPr/>
              <a:t>13</a:t>
            </a:fld>
            <a:endParaRPr lang="en-GB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0CB3C8-8D9C-4269-BD51-B3BBEEDF1A11}" type="slidenum">
              <a:rPr lang="en-GB"/>
              <a:pPr/>
              <a:t>14</a:t>
            </a:fld>
            <a:endParaRPr lang="en-GB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B3C29-CFCE-4CAF-9BE2-013FD2ED52C8}" type="slidenum">
              <a:rPr lang="en-GB"/>
              <a:pPr/>
              <a:t>15</a:t>
            </a:fld>
            <a:endParaRPr lang="en-GB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4DD8A-8551-47EE-A91C-ACFBB73876FA}" type="slidenum">
              <a:rPr lang="en-GB"/>
              <a:pPr/>
              <a:t>16</a:t>
            </a:fld>
            <a:endParaRPr lang="en-GB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F02EE-E835-458B-B4AE-6482DE246FD7}" type="slidenum">
              <a:rPr lang="en-GB"/>
              <a:pPr/>
              <a:t>17</a:t>
            </a:fld>
            <a:endParaRPr lang="en-GB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C8A97-E76C-416E-A3FF-8556D6F44EF9}" type="slidenum">
              <a:rPr lang="en-GB"/>
              <a:pPr/>
              <a:t>18</a:t>
            </a:fld>
            <a:endParaRPr lang="en-GB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D7954-0E64-4619-B9FF-15640F7053C4}" type="slidenum">
              <a:rPr lang="en-GB"/>
              <a:pPr/>
              <a:t>19</a:t>
            </a:fld>
            <a:endParaRPr lang="en-GB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C1861-74DB-4E58-9506-911816533788}" type="slidenum">
              <a:rPr lang="en-GB"/>
              <a:pPr/>
              <a:t>2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2609C-6868-44EE-8894-23D7A1C1B54B}" type="slidenum">
              <a:rPr lang="en-GB"/>
              <a:pPr/>
              <a:t>20</a:t>
            </a:fld>
            <a:endParaRPr lang="en-GB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B2C8E-16AF-458E-B304-0FCB95E5C87E}" type="slidenum">
              <a:rPr lang="en-GB"/>
              <a:pPr/>
              <a:t>21</a:t>
            </a:fld>
            <a:endParaRPr lang="en-GB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902DF-AFC7-483E-BBEC-2BD36FFB5307}" type="slidenum">
              <a:rPr lang="en-GB"/>
              <a:pPr/>
              <a:t>22</a:t>
            </a:fld>
            <a:endParaRPr lang="en-GB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DAD7F-2F1F-46D3-94CC-870F2968A9AC}" type="slidenum">
              <a:rPr lang="en-GB"/>
              <a:pPr/>
              <a:t>3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26E138-D8F7-4150-A890-5F9ABFA2B0C2}" type="slidenum">
              <a:rPr lang="en-GB"/>
              <a:pPr/>
              <a:t>4</a:t>
            </a:fld>
            <a:endParaRPr lang="en-GB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5195FB-174C-4815-949D-D7F750596446}" type="slidenum">
              <a:rPr lang="en-GB"/>
              <a:pPr/>
              <a:t>5</a:t>
            </a:fld>
            <a:endParaRPr lang="en-GB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6156A-8FBF-44F1-B9CB-17E545B1A158}" type="slidenum">
              <a:rPr lang="en-GB"/>
              <a:pPr/>
              <a:t>6</a:t>
            </a:fld>
            <a:endParaRPr lang="en-GB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1E999-2F12-461C-86D9-7D1515FBA721}" type="slidenum">
              <a:rPr lang="en-GB"/>
              <a:pPr/>
              <a:t>7</a:t>
            </a:fld>
            <a:endParaRPr lang="en-GB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B9CE6C-BAEE-41BD-AD10-EB034C28C67B}" type="slidenum">
              <a:rPr lang="en-GB"/>
              <a:pPr/>
              <a:t>8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B0E5F-8B8C-45E6-9836-A12CFBAA44B8}" type="slidenum">
              <a:rPr lang="en-GB"/>
              <a:pPr/>
              <a:t>9</a:t>
            </a:fld>
            <a:endParaRPr lang="en-GB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2BEFDB5-DD8C-4DEF-A04E-487DDAAE39D9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120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1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1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13CB7-1250-439B-A370-70D817A43F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7BE12-CF53-4CEB-B333-7E9BBD7161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5050D-604F-46B0-8D83-F3A4B34605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33EA1-3C5D-4055-8043-034C95ED7B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4B73A-68B2-44E1-AA31-635E7387B7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49923-B7F7-4039-BC92-EAB92BAA37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D9924-3956-49B2-BF7A-CAE6603EDF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7E6DF-EB1F-45A2-BA35-3895B87DB2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4F492-2A7D-4BDF-A261-299D093BAED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BE908-16A3-4D5A-9921-5C01871D67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7B48FF3-A0FE-48A6-9375-F1F59283342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018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018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bbleweb.co.uk/yorksj/login.aspx?referer=http%3a%2f%2fwww.pebbleweb.co.uk%2fyorksj%2fviewasset.aspx%3foid%3d2037%26type%3dwebfolio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publications/documents/eportfoliooverviewv2.asp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isc.ac.uk/media/documents/publications/effectivepracticeeportfolios.pdf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T.Treasure-Jones@leeds.ac.uk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772400" cy="2127250"/>
          </a:xfrm>
        </p:spPr>
        <p:txBody>
          <a:bodyPr/>
          <a:lstStyle/>
          <a:p>
            <a:r>
              <a:rPr lang="en-GB" sz="3200"/>
              <a:t>Minding the Gap: addressing student expectations of learning and assessment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048000"/>
            <a:ext cx="7315200" cy="3352800"/>
          </a:xfrm>
        </p:spPr>
        <p:txBody>
          <a:bodyPr/>
          <a:lstStyle/>
          <a:p>
            <a:pPr marL="609600" indent="-609600"/>
            <a:r>
              <a:rPr lang="en-GB" sz="2800"/>
              <a:t>Presenters:</a:t>
            </a:r>
          </a:p>
          <a:p>
            <a:pPr marL="609600" indent="-609600"/>
            <a:endParaRPr lang="en-GB" sz="2800"/>
          </a:p>
          <a:p>
            <a:pPr marL="609600" indent="-609600"/>
            <a:r>
              <a:rPr lang="en-GB" sz="2800"/>
              <a:t>Anne-Marie Howes</a:t>
            </a:r>
          </a:p>
          <a:p>
            <a:pPr marL="609600" indent="-609600"/>
            <a:r>
              <a:rPr lang="en-GB" sz="2800"/>
              <a:t>Bob Collins</a:t>
            </a:r>
          </a:p>
          <a:p>
            <a:pPr marL="609600" indent="-609600"/>
            <a:r>
              <a:rPr lang="en-GB" sz="2800"/>
              <a:t>Dare Oladokun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cat in dishwash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936625"/>
            <a:ext cx="6934200" cy="493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373937" cy="1427162"/>
          </a:xfrm>
        </p:spPr>
        <p:txBody>
          <a:bodyPr/>
          <a:lstStyle/>
          <a:p>
            <a:r>
              <a:rPr lang="en-GB" sz="3600"/>
              <a:t>Pedagogy Underpinning ePortfolios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There is a contradiction between the formulaic approach regarding competency based assessment, and the amorphous complexity of personal development, which underpins professional development.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/>
              <a:t> </a:t>
            </a:r>
          </a:p>
          <a:p>
            <a:pPr>
              <a:lnSpc>
                <a:spcPct val="80000"/>
              </a:lnSpc>
            </a:pPr>
            <a:r>
              <a:rPr lang="en-GB" sz="2400"/>
              <a:t>Robotic behaviour and apathy are the outcome of concentration on competencies, because an individual loses – or never develops – the motivation to think and act independently.</a:t>
            </a:r>
            <a:br>
              <a:rPr lang="en-GB" sz="2400"/>
            </a:br>
            <a:r>
              <a:rPr lang="en-GB" sz="2000"/>
              <a:t/>
            </a:r>
            <a:br>
              <a:rPr lang="en-GB" sz="2000"/>
            </a:b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4516" name="Picture 4" descr="swan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09800" y="2133600"/>
            <a:ext cx="4343400" cy="30400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6564" name="Picture 4" descr="swan1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38400" y="2133600"/>
            <a:ext cx="3773488" cy="2173288"/>
          </a:xfrm>
          <a:noFill/>
          <a:ln/>
        </p:spPr>
      </p:pic>
      <p:pic>
        <p:nvPicPr>
          <p:cNvPr id="66565" name="Picture 5" descr="imagesCAJVJCF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4343400"/>
            <a:ext cx="198120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How do we develop an ePortfolio that includes competencies, but concentrates/reinforces deep learning, personal identity and self-efficacy?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/>
              <a:t>Deep learning</a:t>
            </a:r>
          </a:p>
          <a:p>
            <a:pPr>
              <a:buFont typeface="Wingdings" pitchFamily="2" charset="2"/>
              <a:buChar char="§"/>
            </a:pPr>
            <a:endParaRPr lang="en-GB"/>
          </a:p>
          <a:p>
            <a:pPr>
              <a:buFont typeface="Wingdings" pitchFamily="2" charset="2"/>
              <a:buChar char="§"/>
            </a:pPr>
            <a:endParaRPr lang="en-GB"/>
          </a:p>
          <a:p>
            <a:pPr>
              <a:buFont typeface="Wingdings" pitchFamily="2" charset="2"/>
              <a:buChar char="§"/>
            </a:pPr>
            <a:r>
              <a:rPr lang="en-GB"/>
              <a:t>Customisable</a:t>
            </a:r>
          </a:p>
          <a:p>
            <a:pPr>
              <a:buFont typeface="Wingdings" pitchFamily="2" charset="2"/>
              <a:buChar char="§"/>
            </a:pPr>
            <a:r>
              <a:rPr lang="en-GB"/>
              <a:t>Default private</a:t>
            </a:r>
          </a:p>
          <a:p>
            <a:pPr>
              <a:buFont typeface="Wingdings" pitchFamily="2" charset="2"/>
              <a:buChar char="§"/>
            </a:pPr>
            <a:r>
              <a:rPr lang="en-GB"/>
              <a:t>Free text</a:t>
            </a:r>
          </a:p>
          <a:p>
            <a:pPr lvl="1">
              <a:buFont typeface="Wingdings" pitchFamily="2" charset="2"/>
              <a:buNone/>
            </a:pPr>
            <a:endParaRPr lang="en-GB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/>
              <a:t>Shallow and competency driven</a:t>
            </a:r>
          </a:p>
          <a:p>
            <a:pPr>
              <a:buFont typeface="Wingdings" pitchFamily="2" charset="2"/>
              <a:buChar char="§"/>
            </a:pPr>
            <a:endParaRPr lang="en-GB"/>
          </a:p>
          <a:p>
            <a:pPr>
              <a:buFont typeface="Wingdings" pitchFamily="2" charset="2"/>
              <a:buChar char="§"/>
            </a:pPr>
            <a:r>
              <a:rPr lang="en-GB"/>
              <a:t>Rigid structure</a:t>
            </a:r>
          </a:p>
          <a:p>
            <a:pPr>
              <a:buFont typeface="Wingdings" pitchFamily="2" charset="2"/>
              <a:buChar char="§"/>
            </a:pPr>
            <a:r>
              <a:rPr lang="en-GB"/>
              <a:t>Default to tutor</a:t>
            </a:r>
          </a:p>
          <a:p>
            <a:pPr>
              <a:buFont typeface="Wingdings" pitchFamily="2" charset="2"/>
              <a:buChar char="§"/>
            </a:pPr>
            <a:r>
              <a:rPr lang="en-GB"/>
              <a:t>Tick boxes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Facilitating Deep Learning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Framework</a:t>
            </a:r>
          </a:p>
          <a:p>
            <a:r>
              <a:rPr lang="en-GB"/>
              <a:t>Templates</a:t>
            </a:r>
          </a:p>
          <a:p>
            <a:r>
              <a:rPr lang="en-GB"/>
              <a:t>Diary/journal</a:t>
            </a:r>
          </a:p>
          <a:p>
            <a:r>
              <a:rPr lang="en-GB"/>
              <a:t>Skill blogs</a:t>
            </a:r>
          </a:p>
          <a:p>
            <a:r>
              <a:rPr lang="en-GB"/>
              <a:t>Mistake blogs</a:t>
            </a:r>
          </a:p>
          <a:p>
            <a:r>
              <a:rPr lang="en-GB"/>
              <a:t>Rant blogs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of Integrating Competency and Reflection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hlinkClick r:id="rId3"/>
              </a:rPr>
              <a:t>http://www.pebbleweb.co.uk/yorksj/login.aspx?referer=http%3a%2f%2fwww.pebbleweb.co.uk%2fyorksj%2fviewasset.aspx%3foid%3d2037%26type%3dwebfolio</a:t>
            </a:r>
            <a:endParaRPr lang="en-GB"/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Pedagogy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Knowing/deciding when to move on</a:t>
            </a:r>
          </a:p>
          <a:p>
            <a:r>
              <a:rPr lang="en-GB"/>
              <a:t>Recognising threshold learning</a:t>
            </a:r>
          </a:p>
          <a:p>
            <a:r>
              <a:rPr lang="en-GB"/>
              <a:t>Intuitive process/closed systemisation</a:t>
            </a:r>
          </a:p>
          <a:p>
            <a:r>
              <a:rPr lang="en-GB"/>
              <a:t>Flexibility/entrenchment</a:t>
            </a:r>
          </a:p>
          <a:p>
            <a:r>
              <a:rPr lang="en-GB"/>
              <a:t>The difference between confidence and ‘dare I disturb the universe’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52400"/>
            <a:ext cx="7526337" cy="1357313"/>
          </a:xfrm>
        </p:spPr>
        <p:txBody>
          <a:bodyPr/>
          <a:lstStyle/>
          <a:p>
            <a:r>
              <a:rPr lang="en-GB"/>
              <a:t>Summary of Main Requirements re: an ePortfolio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Intuitive and easy to use</a:t>
            </a:r>
          </a:p>
          <a:p>
            <a:pPr>
              <a:lnSpc>
                <a:spcPct val="80000"/>
              </a:lnSpc>
            </a:pPr>
            <a:r>
              <a:rPr lang="en-GB" sz="2800"/>
              <a:t>Linkability</a:t>
            </a:r>
          </a:p>
          <a:p>
            <a:pPr>
              <a:lnSpc>
                <a:spcPct val="80000"/>
              </a:lnSpc>
            </a:pPr>
            <a:r>
              <a:rPr lang="en-GB" sz="2800"/>
              <a:t>Improved learning environment</a:t>
            </a:r>
          </a:p>
          <a:p>
            <a:pPr>
              <a:lnSpc>
                <a:spcPct val="80000"/>
              </a:lnSpc>
            </a:pPr>
            <a:r>
              <a:rPr lang="en-GB" sz="2800"/>
              <a:t>Access to previous and current learning</a:t>
            </a:r>
          </a:p>
          <a:p>
            <a:pPr>
              <a:lnSpc>
                <a:spcPct val="80000"/>
              </a:lnSpc>
            </a:pPr>
            <a:r>
              <a:rPr lang="en-GB" sz="2800"/>
              <a:t>Safe and secure document back-up</a:t>
            </a:r>
          </a:p>
          <a:p>
            <a:pPr>
              <a:lnSpc>
                <a:spcPct val="80000"/>
              </a:lnSpc>
            </a:pPr>
            <a:r>
              <a:rPr lang="en-GB" sz="2800"/>
              <a:t>Support/prompt, appropriate feedback</a:t>
            </a:r>
          </a:p>
          <a:p>
            <a:pPr>
              <a:lnSpc>
                <a:spcPct val="80000"/>
              </a:lnSpc>
            </a:pPr>
            <a:r>
              <a:rPr lang="en-GB" sz="2800"/>
              <a:t>Privacy/publishing options</a:t>
            </a:r>
          </a:p>
          <a:p>
            <a:pPr>
              <a:lnSpc>
                <a:spcPct val="80000"/>
              </a:lnSpc>
            </a:pPr>
            <a:r>
              <a:rPr lang="en-GB" sz="2800"/>
              <a:t>Range of sharing functions for groupwork and shared working</a:t>
            </a:r>
          </a:p>
          <a:p>
            <a:pPr>
              <a:lnSpc>
                <a:spcPct val="80000"/>
              </a:lnSpc>
            </a:pPr>
            <a:endParaRPr lang="en-GB" sz="2800"/>
          </a:p>
          <a:p>
            <a:pPr>
              <a:lnSpc>
                <a:spcPct val="80000"/>
              </a:lnSpc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Student-led Design of an Ideal ePortfolio System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ALPS  ePortfolio team (comprising 14 students from health and social care courses and 4 members of staff) was set up, as part of the ALPS CETL programme, with three aims: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2000"/>
              <a:t>JISC (2007), </a:t>
            </a:r>
            <a:r>
              <a:rPr lang="en-GB" sz="2000" i="1"/>
              <a:t>e-Portfolios: An Overview of JISC Activities, September 2007.  </a:t>
            </a:r>
            <a:r>
              <a:rPr lang="en-GB" sz="2000"/>
              <a:t>  </a:t>
            </a:r>
            <a:r>
              <a:rPr lang="en-GB" sz="2000">
                <a:hlinkClick r:id="rId3"/>
              </a:rPr>
              <a:t>http://www.jisc.ac.uk/publications/documents/eportfoliooverviewv2.aspx</a:t>
            </a:r>
            <a:r>
              <a:rPr lang="en-GB" sz="2000"/>
              <a:t>, last accessed 17th July 2009.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JISC (2008), </a:t>
            </a:r>
            <a:r>
              <a:rPr lang="en-GB" sz="2000" i="1"/>
              <a:t>Effective Practice with e-Portfolios – Supporting 21st Century Learning. </a:t>
            </a:r>
            <a:r>
              <a:rPr lang="en-GB" sz="2000">
                <a:hlinkClick r:id="rId4"/>
              </a:rPr>
              <a:t>http://www.jisc.ac.uk/media/documents/publications/effectivepracticeeportfolios.pdf</a:t>
            </a:r>
            <a:r>
              <a:rPr lang="en-GB" sz="2000"/>
              <a:t>, last accessed 17th July 2009.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Murray C (2006), </a:t>
            </a:r>
            <a:r>
              <a:rPr lang="en-GB" sz="2000" i="1"/>
              <a:t>Is Anybody Out There? Developing the Skills for Lifelong Learning:  Towards a Model of Engagement in the E-Portfolio Process'</a:t>
            </a:r>
            <a:r>
              <a:rPr lang="en-GB" sz="2000"/>
              <a:t>, E-portfolio 2006 Conference, Oxford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/>
              <a:t>Any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/>
              <a:t>ALPS ePortfolio Project Team</a:t>
            </a:r>
            <a:endParaRPr lang="en-GB" sz="2400"/>
          </a:p>
          <a:p>
            <a:pPr>
              <a:lnSpc>
                <a:spcPct val="90000"/>
              </a:lnSpc>
            </a:pPr>
            <a:r>
              <a:rPr lang="en-GB" sz="2400"/>
              <a:t>Robert Collins, Alice Cotton, Alan Coulthurst, Niall Dew, Jan Frost, Francesca Greer, Pat Harkin, Anne-Marie Howes, Gisselle Hull, Shafiq Hussain, Dare Oladokun, Sarah Platts, Rachel Stevenson, Clare Thorpe, Naomi Townend, Tamsin Treasure-Jones, Kate Trigwell &amp; Rachel Wild.  The project involves the Universities of Bradford, Huddersfield, Leeds, LeedsMET and York St John.</a:t>
            </a:r>
          </a:p>
          <a:p>
            <a:pPr>
              <a:lnSpc>
                <a:spcPct val="90000"/>
              </a:lnSpc>
            </a:pPr>
            <a:r>
              <a:rPr lang="en-GB" sz="2400"/>
              <a:t>Please contact </a:t>
            </a:r>
            <a:r>
              <a:rPr lang="en-GB" sz="2400">
                <a:hlinkClick r:id="rId3"/>
              </a:rPr>
              <a:t>T.Treasure-Jones@leeds.ac.uk</a:t>
            </a:r>
            <a:r>
              <a:rPr lang="en-GB" sz="2400"/>
              <a:t> for further information about the project.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Aims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661275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/>
              <a:t>Developing a better understanding of how students and staff currently use ePortfolios in health and social care across the 5 Partner HEIs</a:t>
            </a:r>
          </a:p>
          <a:p>
            <a:pPr marL="609600" indent="-609600">
              <a:lnSpc>
                <a:spcPct val="90000"/>
              </a:lnSpc>
            </a:pPr>
            <a:r>
              <a:rPr lang="en-GB"/>
              <a:t>Suggesting approaches for improving this use.</a:t>
            </a:r>
          </a:p>
          <a:p>
            <a:pPr marL="609600" indent="-609600">
              <a:lnSpc>
                <a:spcPct val="90000"/>
              </a:lnSpc>
            </a:pPr>
            <a:r>
              <a:rPr lang="en-GB"/>
              <a:t>Championing the use of ePortfolios to reluctant users. </a:t>
            </a:r>
          </a:p>
          <a:p>
            <a:pPr marL="609600" indent="-609600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What’s out there</a:t>
            </a:r>
          </a:p>
          <a:p>
            <a:r>
              <a:rPr lang="en-GB"/>
              <a:t>What current ePortfolios provide</a:t>
            </a:r>
          </a:p>
          <a:p>
            <a:r>
              <a:rPr lang="en-GB"/>
              <a:t>Drawbacks</a:t>
            </a:r>
          </a:p>
          <a:p>
            <a:r>
              <a:rPr lang="en-GB"/>
              <a:t>Designing an Ideal ePortfolio</a:t>
            </a:r>
          </a:p>
          <a:p>
            <a:pPr lvl="1"/>
            <a:r>
              <a:rPr lang="en-GB"/>
              <a:t>Things to consider</a:t>
            </a:r>
          </a:p>
          <a:p>
            <a:pPr lvl="1"/>
            <a:r>
              <a:rPr lang="en-GB"/>
              <a:t>Pedagogy</a:t>
            </a:r>
          </a:p>
          <a:p>
            <a:r>
              <a:rPr lang="en-GB"/>
              <a:t>Summary</a:t>
            </a:r>
          </a:p>
          <a:p>
            <a:pPr lvl="1"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What’s Out There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zh-CN" sz="2800">
                <a:ea typeface="宋体" charset="-122"/>
              </a:rPr>
              <a:t>Some of the HEI systems students are using provide ePortfolio functions e.g.,</a:t>
            </a:r>
            <a:r>
              <a:rPr lang="en-GB" altLang="zh-CN">
                <a:ea typeface="宋体" charset="-122"/>
              </a:rPr>
              <a:t> </a:t>
            </a:r>
          </a:p>
          <a:p>
            <a:r>
              <a:rPr lang="en-GB" altLang="zh-CN">
                <a:ea typeface="宋体" charset="-122"/>
              </a:rPr>
              <a:t>Pebble Pad / Pebble PDA</a:t>
            </a:r>
          </a:p>
          <a:p>
            <a:r>
              <a:rPr lang="en-GB" altLang="zh-CN">
                <a:ea typeface="宋体" charset="-122"/>
              </a:rPr>
              <a:t>Progress File </a:t>
            </a:r>
          </a:p>
          <a:p>
            <a:r>
              <a:rPr lang="en-GB" altLang="zh-CN">
                <a:ea typeface="宋体" charset="-122"/>
              </a:rPr>
              <a:t>ALPS Assessment Suite</a:t>
            </a:r>
          </a:p>
          <a:p>
            <a:r>
              <a:rPr lang="en-GB" altLang="zh-CN">
                <a:ea typeface="宋体" charset="-122"/>
              </a:rPr>
              <a:t>EXPO lx</a:t>
            </a:r>
          </a:p>
          <a:p>
            <a:r>
              <a:rPr lang="en-GB" altLang="zh-CN">
                <a:ea typeface="宋体" charset="-122"/>
              </a:rPr>
              <a:t>Blackboard.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Current ePortfolios Provide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800">
                <a:ea typeface="宋体" charset="-122"/>
              </a:rPr>
              <a:t>All have different interfaces and functions</a:t>
            </a:r>
          </a:p>
          <a:p>
            <a:pPr>
              <a:lnSpc>
                <a:spcPct val="80000"/>
              </a:lnSpc>
            </a:pPr>
            <a:r>
              <a:rPr lang="en-GB" altLang="zh-CN" sz="2800">
                <a:ea typeface="宋体" charset="-122"/>
              </a:rPr>
              <a:t>Capability to blog</a:t>
            </a:r>
          </a:p>
          <a:p>
            <a:pPr>
              <a:lnSpc>
                <a:spcPct val="80000"/>
              </a:lnSpc>
            </a:pPr>
            <a:r>
              <a:rPr lang="en-GB" altLang="zh-CN" sz="2800">
                <a:ea typeface="宋体" charset="-122"/>
              </a:rPr>
              <a:t>Facilities to create and reflect on assets (CV’s, grades, reflection on practice, learning outcomes, Webfolios etc)</a:t>
            </a:r>
          </a:p>
          <a:p>
            <a:pPr>
              <a:lnSpc>
                <a:spcPct val="80000"/>
              </a:lnSpc>
            </a:pPr>
            <a:r>
              <a:rPr lang="en-GB" altLang="zh-CN" sz="2800">
                <a:ea typeface="宋体" charset="-122"/>
              </a:rPr>
              <a:t>Capacity to store files (including drawings, photographs, films)</a:t>
            </a:r>
          </a:p>
          <a:p>
            <a:pPr>
              <a:lnSpc>
                <a:spcPct val="80000"/>
              </a:lnSpc>
            </a:pPr>
            <a:r>
              <a:rPr lang="en-GB" altLang="zh-CN" sz="2800">
                <a:ea typeface="宋体" charset="-122"/>
              </a:rPr>
              <a:t>Communicate/collaborate with tutors and peers</a:t>
            </a:r>
          </a:p>
          <a:p>
            <a:pPr>
              <a:lnSpc>
                <a:spcPct val="80000"/>
              </a:lnSpc>
            </a:pPr>
            <a:r>
              <a:rPr lang="en-GB" altLang="zh-CN" sz="2800">
                <a:ea typeface="宋体" charset="-122"/>
              </a:rPr>
              <a:t>Submit assignments…and more. 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Drawbacks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ePortfolios come in many formats and may be incompatible with each other</a:t>
            </a:r>
          </a:p>
          <a:p>
            <a:pPr>
              <a:lnSpc>
                <a:spcPct val="90000"/>
              </a:lnSpc>
            </a:pPr>
            <a:r>
              <a:rPr lang="en-GB" sz="2800"/>
              <a:t>Often counter-intuitive</a:t>
            </a:r>
          </a:p>
          <a:p>
            <a:pPr>
              <a:lnSpc>
                <a:spcPct val="90000"/>
              </a:lnSpc>
            </a:pPr>
            <a:r>
              <a:rPr lang="en-GB" sz="2800"/>
              <a:t>Inflexible and limited</a:t>
            </a:r>
          </a:p>
          <a:p>
            <a:pPr>
              <a:lnSpc>
                <a:spcPct val="90000"/>
              </a:lnSpc>
            </a:pPr>
            <a:r>
              <a:rPr lang="en-GB" sz="2800"/>
              <a:t>Boxy style ePortfolios restrict to searching for satisfactory solutions, rather than optimal solutions</a:t>
            </a:r>
          </a:p>
          <a:p>
            <a:pPr>
              <a:lnSpc>
                <a:spcPct val="90000"/>
              </a:lnSpc>
            </a:pPr>
            <a:r>
              <a:rPr lang="en-GB" sz="2800"/>
              <a:t>Duplication of function</a:t>
            </a:r>
          </a:p>
          <a:p>
            <a:pPr>
              <a:lnSpc>
                <a:spcPct val="90000"/>
              </a:lnSpc>
            </a:pPr>
            <a:r>
              <a:rPr lang="en-GB" sz="2800"/>
              <a:t>May have default to publish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800"/>
          </a:p>
          <a:p>
            <a:pPr>
              <a:lnSpc>
                <a:spcPct val="90000"/>
              </a:lnSpc>
            </a:pPr>
            <a:endParaRPr lang="en-GB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800"/>
          </a:p>
          <a:p>
            <a:pPr>
              <a:lnSpc>
                <a:spcPct val="90000"/>
              </a:lnSpc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Designing an Ideal ePortfolio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/>
              <a:t>Things to consider: Introduction and Support</a:t>
            </a:r>
          </a:p>
          <a:p>
            <a:pPr>
              <a:lnSpc>
                <a:spcPct val="90000"/>
              </a:lnSpc>
            </a:pPr>
            <a:r>
              <a:rPr lang="en-GB" sz="2400" b="1"/>
              <a:t> </a:t>
            </a:r>
            <a:r>
              <a:rPr lang="en-GB" sz="2400"/>
              <a:t>Timing of introduction – students feel overwhelmed at the start of their courses</a:t>
            </a:r>
          </a:p>
          <a:p>
            <a:pPr>
              <a:lnSpc>
                <a:spcPct val="90000"/>
              </a:lnSpc>
            </a:pPr>
            <a:r>
              <a:rPr lang="en-GB" sz="2400"/>
              <a:t> Purpose and benefits need to be explained clearly to students</a:t>
            </a:r>
          </a:p>
          <a:p>
            <a:pPr>
              <a:lnSpc>
                <a:spcPct val="90000"/>
              </a:lnSpc>
            </a:pPr>
            <a:r>
              <a:rPr lang="en-GB" sz="2400"/>
              <a:t> Tutors need to be enthusiastic and present online – especially in the early days</a:t>
            </a:r>
          </a:p>
          <a:p>
            <a:pPr>
              <a:lnSpc>
                <a:spcPct val="90000"/>
              </a:lnSpc>
            </a:pPr>
            <a:r>
              <a:rPr lang="en-GB" sz="2400"/>
              <a:t> Feedback provided in the ePortfolio needs to be specific, and encouraging</a:t>
            </a:r>
          </a:p>
          <a:p>
            <a:pPr>
              <a:lnSpc>
                <a:spcPct val="90000"/>
              </a:lnSpc>
            </a:pPr>
            <a:r>
              <a:rPr lang="en-GB" sz="2400"/>
              <a:t> Buddy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Human/Computer Interface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Portal access</a:t>
            </a:r>
          </a:p>
          <a:p>
            <a:r>
              <a:rPr lang="en-GB"/>
              <a:t>Linkability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r>
              <a:rPr lang="en-GB" b="1"/>
              <a:t>On</a:t>
            </a:r>
            <a:r>
              <a:rPr lang="en-GB" b="1">
                <a:solidFill>
                  <a:schemeClr val="accent1"/>
                </a:solidFill>
              </a:rPr>
              <a:t>e Login</a:t>
            </a:r>
          </a:p>
          <a:p>
            <a:r>
              <a:rPr lang="en-GB" b="1"/>
              <a:t>On</a:t>
            </a:r>
            <a:r>
              <a:rPr lang="en-GB" b="1">
                <a:solidFill>
                  <a:schemeClr val="accent1"/>
                </a:solidFill>
              </a:rPr>
              <a:t>e Site</a:t>
            </a:r>
            <a:r>
              <a:rPr lang="en-GB" b="1"/>
              <a:t> </a:t>
            </a:r>
          </a:p>
          <a:p>
            <a:r>
              <a:rPr lang="en-GB" b="1"/>
              <a:t>On</a:t>
            </a:r>
            <a:r>
              <a:rPr lang="en-GB" b="1">
                <a:solidFill>
                  <a:schemeClr val="accent1"/>
                </a:solidFill>
              </a:rPr>
              <a:t>e</a:t>
            </a:r>
            <a:r>
              <a:rPr lang="en-GB" b="1"/>
              <a:t> </a:t>
            </a:r>
            <a:r>
              <a:rPr lang="en-GB" b="1">
                <a:solidFill>
                  <a:schemeClr val="accent1"/>
                </a:solidFill>
              </a:rPr>
              <a:t>Profile</a:t>
            </a:r>
          </a:p>
          <a:p>
            <a:r>
              <a:rPr lang="en-GB" b="1">
                <a:solidFill>
                  <a:schemeClr val="accent1"/>
                </a:solidFill>
              </a:rPr>
              <a:t>On</a:t>
            </a:r>
            <a:r>
              <a:rPr lang="en-GB" b="1"/>
              <a:t>e Portfolio - </a:t>
            </a:r>
            <a:r>
              <a:rPr lang="en-GB" b="1">
                <a:solidFill>
                  <a:schemeClr val="accent1"/>
                </a:solidFill>
              </a:rPr>
              <a:t>On</a:t>
            </a:r>
            <a:r>
              <a:rPr lang="en-GB" b="1"/>
              <a:t>e size fits all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432</TotalTime>
  <Words>710</Words>
  <Application>Microsoft Office PowerPoint</Application>
  <PresentationFormat>On-screen Show (4:3)</PresentationFormat>
  <Paragraphs>130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Wingdings</vt:lpstr>
      <vt:lpstr>宋体</vt:lpstr>
      <vt:lpstr>Axis</vt:lpstr>
      <vt:lpstr>Minding the Gap: addressing student expectations of learning and assessment</vt:lpstr>
      <vt:lpstr>Student-led Design of an Ideal ePortfolio System </vt:lpstr>
      <vt:lpstr>Aims</vt:lpstr>
      <vt:lpstr>Outline</vt:lpstr>
      <vt:lpstr>What’s Out There</vt:lpstr>
      <vt:lpstr>What Current ePortfolios Provide</vt:lpstr>
      <vt:lpstr>Drawbacks</vt:lpstr>
      <vt:lpstr> Designing an Ideal ePortfolio</vt:lpstr>
      <vt:lpstr>Human/Computer Interface</vt:lpstr>
      <vt:lpstr>Slide 10</vt:lpstr>
      <vt:lpstr>Pedagogy Underpinning ePortfolios </vt:lpstr>
      <vt:lpstr>Slide 12</vt:lpstr>
      <vt:lpstr>Slide 13</vt:lpstr>
      <vt:lpstr>Slide 14</vt:lpstr>
      <vt:lpstr>Slide 15</vt:lpstr>
      <vt:lpstr>Facilitating Deep Learning</vt:lpstr>
      <vt:lpstr>Example of Integrating Competency and Reflection</vt:lpstr>
      <vt:lpstr>Pedagogy</vt:lpstr>
      <vt:lpstr>Summary of Main Requirements re: an ePortfolio</vt:lpstr>
      <vt:lpstr>References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medkmu</cp:lastModifiedBy>
  <cp:revision>9</cp:revision>
  <cp:lastPrinted>1601-01-01T00:00:00Z</cp:lastPrinted>
  <dcterms:created xsi:type="dcterms:W3CDTF">1601-01-01T00:00:00Z</dcterms:created>
  <dcterms:modified xsi:type="dcterms:W3CDTF">2010-03-11T08:52:59Z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