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91" r:id="rId4"/>
    <p:sldId id="271" r:id="rId5"/>
    <p:sldId id="299" r:id="rId6"/>
    <p:sldId id="264" r:id="rId7"/>
    <p:sldId id="303" r:id="rId8"/>
    <p:sldId id="300" r:id="rId9"/>
    <p:sldId id="304" r:id="rId10"/>
    <p:sldId id="294" r:id="rId11"/>
    <p:sldId id="272" r:id="rId12"/>
    <p:sldId id="295" r:id="rId13"/>
    <p:sldId id="263" r:id="rId14"/>
    <p:sldId id="302" r:id="rId15"/>
    <p:sldId id="298" r:id="rId16"/>
    <p:sldId id="259" r:id="rId17"/>
    <p:sldId id="305" r:id="rId18"/>
    <p:sldId id="273" r:id="rId19"/>
    <p:sldId id="281" r:id="rId20"/>
    <p:sldId id="278" r:id="rId21"/>
    <p:sldId id="279" r:id="rId22"/>
    <p:sldId id="280" r:id="rId23"/>
    <p:sldId id="296" r:id="rId24"/>
    <p:sldId id="308" r:id="rId25"/>
    <p:sldId id="289" r:id="rId26"/>
    <p:sldId id="290" r:id="rId27"/>
    <p:sldId id="309" r:id="rId28"/>
    <p:sldId id="292" r:id="rId29"/>
    <p:sldId id="285" r:id="rId30"/>
    <p:sldId id="283" r:id="rId31"/>
    <p:sldId id="284" r:id="rId32"/>
    <p:sldId id="277" r:id="rId33"/>
    <p:sldId id="287" r:id="rId34"/>
    <p:sldId id="276" r:id="rId35"/>
    <p:sldId id="288" r:id="rId36"/>
    <p:sldId id="266" r:id="rId37"/>
    <p:sldId id="297" r:id="rId38"/>
    <p:sldId id="261" r:id="rId39"/>
    <p:sldId id="268" r:id="rId40"/>
    <p:sldId id="26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99FF"/>
    <a:srgbClr val="E8ECFE"/>
    <a:srgbClr val="C7D1FD"/>
    <a:srgbClr val="FF66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0" autoAdjust="0"/>
  </p:normalViewPr>
  <p:slideViewPr>
    <p:cSldViewPr>
      <p:cViewPr varScale="1">
        <p:scale>
          <a:sx n="66" d="100"/>
          <a:sy n="66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45C15-DACF-4360-A763-7A76010EE499}" type="doc">
      <dgm:prSet loTypeId="urn:microsoft.com/office/officeart/2005/8/layout/process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EE64BCDE-B519-4F66-9613-A6081615DEAB}">
      <dgm:prSet/>
      <dgm:spPr>
        <a:solidFill>
          <a:srgbClr val="66FF33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Assessment of knowledge and perceived competence</a:t>
          </a:r>
          <a:endParaRPr lang="en-GB" dirty="0"/>
        </a:p>
      </dgm:t>
    </dgm:pt>
    <dgm:pt modelId="{212081F3-EB13-4355-8C84-B03B3FA311BE}" type="parTrans" cxnId="{A5AAAF25-BFB5-469F-8FF0-E9C9AE5FB323}">
      <dgm:prSet/>
      <dgm:spPr/>
      <dgm:t>
        <a:bodyPr/>
        <a:lstStyle/>
        <a:p>
          <a:endParaRPr lang="en-GB"/>
        </a:p>
      </dgm:t>
    </dgm:pt>
    <dgm:pt modelId="{499B45C3-4CC2-46DD-8CD9-06A791AD096C}" type="sibTrans" cxnId="{A5AAAF25-BFB5-469F-8FF0-E9C9AE5FB323}">
      <dgm:prSet/>
      <dgm:spPr/>
      <dgm:t>
        <a:bodyPr/>
        <a:lstStyle/>
        <a:p>
          <a:endParaRPr lang="en-GB"/>
        </a:p>
      </dgm:t>
    </dgm:pt>
    <dgm:pt modelId="{B590F1A4-7BE4-4A42-A96F-8A9F70A551A5}">
      <dgm:prSet/>
      <dgm:spPr>
        <a:solidFill>
          <a:srgbClr val="FF0000">
            <a:alpha val="70000"/>
          </a:srgbClr>
        </a:solidFill>
      </dgm:spPr>
      <dgm:t>
        <a:bodyPr/>
        <a:lstStyle/>
        <a:p>
          <a:pPr rtl="0"/>
          <a:r>
            <a:rPr lang="en-GB" b="1" dirty="0" smtClean="0"/>
            <a:t>Clinical Skills workshops undertaken</a:t>
          </a:r>
          <a:endParaRPr lang="en-GB" b="1" dirty="0"/>
        </a:p>
      </dgm:t>
    </dgm:pt>
    <dgm:pt modelId="{0434FDAC-CD99-4663-B233-7762FE09A412}" type="parTrans" cxnId="{A0F72961-2C86-4757-A79F-092B0FF64C79}">
      <dgm:prSet/>
      <dgm:spPr/>
      <dgm:t>
        <a:bodyPr/>
        <a:lstStyle/>
        <a:p>
          <a:endParaRPr lang="en-GB"/>
        </a:p>
      </dgm:t>
    </dgm:pt>
    <dgm:pt modelId="{A3EB68CE-697C-4504-AC6E-E4A53A831272}" type="sibTrans" cxnId="{A0F72961-2C86-4757-A79F-092B0FF64C7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</a:endParaRPr>
        </a:p>
      </dgm:t>
    </dgm:pt>
    <dgm:pt modelId="{164B5B2B-5A0F-49AC-8C24-4B57B13C5002}">
      <dgm:prSet/>
      <dgm:spPr>
        <a:solidFill>
          <a:srgbClr val="66FF33"/>
        </a:solidFill>
      </dgm:spPr>
      <dgm:t>
        <a:bodyPr/>
        <a:lstStyle/>
        <a:p>
          <a:pPr rtl="0"/>
          <a:r>
            <a:rPr lang="en-GB" dirty="0" smtClean="0"/>
            <a:t>Assessment of knowledge and perceived competence</a:t>
          </a:r>
          <a:endParaRPr lang="en-GB" dirty="0"/>
        </a:p>
      </dgm:t>
    </dgm:pt>
    <dgm:pt modelId="{A8B18452-D956-4412-9A71-0B72B041ECFF}" type="parTrans" cxnId="{AD9F68F9-5C62-4368-9367-AE3F4A22FAC9}">
      <dgm:prSet/>
      <dgm:spPr/>
      <dgm:t>
        <a:bodyPr/>
        <a:lstStyle/>
        <a:p>
          <a:endParaRPr lang="en-GB"/>
        </a:p>
      </dgm:t>
    </dgm:pt>
    <dgm:pt modelId="{AD3078B1-0CFE-4735-B5F5-34865F4947DE}" type="sibTrans" cxnId="{AD9F68F9-5C62-4368-9367-AE3F4A22FAC9}">
      <dgm:prSet/>
      <dgm:spPr/>
      <dgm:t>
        <a:bodyPr/>
        <a:lstStyle/>
        <a:p>
          <a:endParaRPr lang="en-GB"/>
        </a:p>
      </dgm:t>
    </dgm:pt>
    <dgm:pt modelId="{5096B644-566A-41FA-B45A-11DFC0648D57}" type="pres">
      <dgm:prSet presAssocID="{68845C15-DACF-4360-A763-7A76010EE49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DFA5AC-B997-44CB-BD1C-79886BB3201A}" type="pres">
      <dgm:prSet presAssocID="{EE64BCDE-B519-4F66-9613-A6081615DEAB}" presName="node" presStyleLbl="node1" presStyleIdx="0" presStyleCnt="3" custScaleX="300191" custLinFactNeighborX="1802" custLinFactNeighborY="-142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12C4A0-5C3F-416E-A468-20EE1D15158B}" type="pres">
      <dgm:prSet presAssocID="{499B45C3-4CC2-46DD-8CD9-06A791AD096C}" presName="sibTrans" presStyleLbl="sibTrans2D1" presStyleIdx="0" presStyleCnt="2"/>
      <dgm:spPr/>
      <dgm:t>
        <a:bodyPr/>
        <a:lstStyle/>
        <a:p>
          <a:endParaRPr lang="en-GB"/>
        </a:p>
      </dgm:t>
    </dgm:pt>
    <dgm:pt modelId="{6D532D50-F09C-4508-A07B-0FCAB86E2679}" type="pres">
      <dgm:prSet presAssocID="{499B45C3-4CC2-46DD-8CD9-06A791AD096C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528808CB-D54B-4E0E-8DE2-7A8122C33F21}" type="pres">
      <dgm:prSet presAssocID="{B590F1A4-7BE4-4A42-A96F-8A9F70A551A5}" presName="node" presStyleLbl="node1" presStyleIdx="1" presStyleCnt="3" custScaleX="300191" custLinFactNeighborX="1802" custLinFactNeighborY="-15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28E3F8-C1E9-4EFA-AD39-79628BDFCEEA}" type="pres">
      <dgm:prSet presAssocID="{A3EB68CE-697C-4504-AC6E-E4A53A83127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E59DA3C0-FB12-4281-9502-2D61BC10CAFC}" type="pres">
      <dgm:prSet presAssocID="{A3EB68CE-697C-4504-AC6E-E4A53A831272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2CB8790E-6998-46F8-BE1A-9CD5523CCC36}" type="pres">
      <dgm:prSet presAssocID="{164B5B2B-5A0F-49AC-8C24-4B57B13C5002}" presName="node" presStyleLbl="node1" presStyleIdx="2" presStyleCnt="3" custScaleX="300191" custLinFactNeighborX="1802" custLinFactNeighborY="-15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F72961-2C86-4757-A79F-092B0FF64C79}" srcId="{68845C15-DACF-4360-A763-7A76010EE499}" destId="{B590F1A4-7BE4-4A42-A96F-8A9F70A551A5}" srcOrd="1" destOrd="0" parTransId="{0434FDAC-CD99-4663-B233-7762FE09A412}" sibTransId="{A3EB68CE-697C-4504-AC6E-E4A53A831272}"/>
    <dgm:cxn modelId="{AFB4087B-51F2-4193-BB32-1A0A331E913D}" type="presOf" srcId="{164B5B2B-5A0F-49AC-8C24-4B57B13C5002}" destId="{2CB8790E-6998-46F8-BE1A-9CD5523CCC36}" srcOrd="0" destOrd="0" presId="urn:microsoft.com/office/officeart/2005/8/layout/process2"/>
    <dgm:cxn modelId="{9AC8D71F-297C-4469-A0E6-B78C8D5F84AC}" type="presOf" srcId="{68845C15-DACF-4360-A763-7A76010EE499}" destId="{5096B644-566A-41FA-B45A-11DFC0648D57}" srcOrd="0" destOrd="0" presId="urn:microsoft.com/office/officeart/2005/8/layout/process2"/>
    <dgm:cxn modelId="{903F5751-65D4-4914-A974-D122EA4CB7AB}" type="presOf" srcId="{EE64BCDE-B519-4F66-9613-A6081615DEAB}" destId="{7DDFA5AC-B997-44CB-BD1C-79886BB3201A}" srcOrd="0" destOrd="0" presId="urn:microsoft.com/office/officeart/2005/8/layout/process2"/>
    <dgm:cxn modelId="{91A00576-BCB1-4293-9308-043E598FE695}" type="presOf" srcId="{A3EB68CE-697C-4504-AC6E-E4A53A831272}" destId="{E59DA3C0-FB12-4281-9502-2D61BC10CAFC}" srcOrd="1" destOrd="0" presId="urn:microsoft.com/office/officeart/2005/8/layout/process2"/>
    <dgm:cxn modelId="{79FAAAF3-FF14-43A7-AEB4-A04B86D45BBF}" type="presOf" srcId="{499B45C3-4CC2-46DD-8CD9-06A791AD096C}" destId="{FD12C4A0-5C3F-416E-A468-20EE1D15158B}" srcOrd="0" destOrd="0" presId="urn:microsoft.com/office/officeart/2005/8/layout/process2"/>
    <dgm:cxn modelId="{A5AAAF25-BFB5-469F-8FF0-E9C9AE5FB323}" srcId="{68845C15-DACF-4360-A763-7A76010EE499}" destId="{EE64BCDE-B519-4F66-9613-A6081615DEAB}" srcOrd="0" destOrd="0" parTransId="{212081F3-EB13-4355-8C84-B03B3FA311BE}" sibTransId="{499B45C3-4CC2-46DD-8CD9-06A791AD096C}"/>
    <dgm:cxn modelId="{AD9F68F9-5C62-4368-9367-AE3F4A22FAC9}" srcId="{68845C15-DACF-4360-A763-7A76010EE499}" destId="{164B5B2B-5A0F-49AC-8C24-4B57B13C5002}" srcOrd="2" destOrd="0" parTransId="{A8B18452-D956-4412-9A71-0B72B041ECFF}" sibTransId="{AD3078B1-0CFE-4735-B5F5-34865F4947DE}"/>
    <dgm:cxn modelId="{17F4E7A6-82ED-4970-AE43-D09C76F3B3B8}" type="presOf" srcId="{A3EB68CE-697C-4504-AC6E-E4A53A831272}" destId="{5428E3F8-C1E9-4EFA-AD39-79628BDFCEEA}" srcOrd="0" destOrd="0" presId="urn:microsoft.com/office/officeart/2005/8/layout/process2"/>
    <dgm:cxn modelId="{FAA913F8-49A2-4E79-9EDE-6D7AD069C297}" type="presOf" srcId="{B590F1A4-7BE4-4A42-A96F-8A9F70A551A5}" destId="{528808CB-D54B-4E0E-8DE2-7A8122C33F21}" srcOrd="0" destOrd="0" presId="urn:microsoft.com/office/officeart/2005/8/layout/process2"/>
    <dgm:cxn modelId="{E99CCCE0-3610-47A0-BEBF-9B95CB31D2C6}" type="presOf" srcId="{499B45C3-4CC2-46DD-8CD9-06A791AD096C}" destId="{6D532D50-F09C-4508-A07B-0FCAB86E2679}" srcOrd="1" destOrd="0" presId="urn:microsoft.com/office/officeart/2005/8/layout/process2"/>
    <dgm:cxn modelId="{9B0A6BCE-E328-4F30-AF56-86474EC808A9}" type="presParOf" srcId="{5096B644-566A-41FA-B45A-11DFC0648D57}" destId="{7DDFA5AC-B997-44CB-BD1C-79886BB3201A}" srcOrd="0" destOrd="0" presId="urn:microsoft.com/office/officeart/2005/8/layout/process2"/>
    <dgm:cxn modelId="{82B8563D-4C8E-4512-947A-78AB8E64E77E}" type="presParOf" srcId="{5096B644-566A-41FA-B45A-11DFC0648D57}" destId="{FD12C4A0-5C3F-416E-A468-20EE1D15158B}" srcOrd="1" destOrd="0" presId="urn:microsoft.com/office/officeart/2005/8/layout/process2"/>
    <dgm:cxn modelId="{894B6D6D-32A3-4B7F-83C4-C54C7C23F23E}" type="presParOf" srcId="{FD12C4A0-5C3F-416E-A468-20EE1D15158B}" destId="{6D532D50-F09C-4508-A07B-0FCAB86E2679}" srcOrd="0" destOrd="0" presId="urn:microsoft.com/office/officeart/2005/8/layout/process2"/>
    <dgm:cxn modelId="{87C138BE-1D30-44F2-8D30-FB1A66D322FB}" type="presParOf" srcId="{5096B644-566A-41FA-B45A-11DFC0648D57}" destId="{528808CB-D54B-4E0E-8DE2-7A8122C33F21}" srcOrd="2" destOrd="0" presId="urn:microsoft.com/office/officeart/2005/8/layout/process2"/>
    <dgm:cxn modelId="{CA7FDF87-4632-43A7-B3ED-D682BEA6D95A}" type="presParOf" srcId="{5096B644-566A-41FA-B45A-11DFC0648D57}" destId="{5428E3F8-C1E9-4EFA-AD39-79628BDFCEEA}" srcOrd="3" destOrd="0" presId="urn:microsoft.com/office/officeart/2005/8/layout/process2"/>
    <dgm:cxn modelId="{CCE90273-6F2B-46C7-84B1-70155929B6E1}" type="presParOf" srcId="{5428E3F8-C1E9-4EFA-AD39-79628BDFCEEA}" destId="{E59DA3C0-FB12-4281-9502-2D61BC10CAFC}" srcOrd="0" destOrd="0" presId="urn:microsoft.com/office/officeart/2005/8/layout/process2"/>
    <dgm:cxn modelId="{2748D59E-979D-49E2-BAD0-2BA01326E657}" type="presParOf" srcId="{5096B644-566A-41FA-B45A-11DFC0648D57}" destId="{2CB8790E-6998-46F8-BE1A-9CD5523CCC36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27D7A-638D-44C8-8BD8-3FE7B18CE78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962D10-332D-49AA-ADE9-C09EB749FA94}">
      <dgm:prSet custT="1"/>
      <dgm:spPr/>
      <dgm:t>
        <a:bodyPr lIns="0"/>
        <a:lstStyle/>
        <a:p>
          <a:pPr rtl="0"/>
          <a:r>
            <a:rPr lang="en-GB" sz="2400" dirty="0" smtClean="0"/>
            <a:t>You feel that you are definitely not competent</a:t>
          </a:r>
          <a:endParaRPr lang="en-GB" sz="2400" dirty="0"/>
        </a:p>
      </dgm:t>
    </dgm:pt>
    <dgm:pt modelId="{F3B2C5AC-8385-4005-AB07-CCE6628F5474}" type="parTrans" cxnId="{59E08C04-8608-4469-8008-F6B09BD9B652}">
      <dgm:prSet/>
      <dgm:spPr/>
      <dgm:t>
        <a:bodyPr/>
        <a:lstStyle/>
        <a:p>
          <a:endParaRPr lang="en-GB" sz="2400"/>
        </a:p>
      </dgm:t>
    </dgm:pt>
    <dgm:pt modelId="{915AE0BB-86FE-411F-BBBB-1D476F5ADF1E}" type="sibTrans" cxnId="{59E08C04-8608-4469-8008-F6B09BD9B652}">
      <dgm:prSet/>
      <dgm:spPr/>
      <dgm:t>
        <a:bodyPr/>
        <a:lstStyle/>
        <a:p>
          <a:endParaRPr lang="en-GB" sz="2400"/>
        </a:p>
      </dgm:t>
    </dgm:pt>
    <dgm:pt modelId="{51EA0488-75AE-4F81-8463-A056D02E058A}">
      <dgm:prSet custT="1"/>
      <dgm:spPr/>
      <dgm:t>
        <a:bodyPr lIns="0"/>
        <a:lstStyle/>
        <a:p>
          <a:pPr rtl="0"/>
          <a:r>
            <a:rPr lang="en-GB" sz="2400" dirty="0" smtClean="0"/>
            <a:t>You have undertaken this procedure but would not feel competent even with supervision</a:t>
          </a:r>
          <a:endParaRPr lang="en-GB" sz="2400" dirty="0"/>
        </a:p>
      </dgm:t>
    </dgm:pt>
    <dgm:pt modelId="{F10B28FC-C50B-4B35-B3B0-AEA427639783}" type="parTrans" cxnId="{B38863AF-11DE-471C-88DC-560BB49B9FB5}">
      <dgm:prSet/>
      <dgm:spPr/>
      <dgm:t>
        <a:bodyPr/>
        <a:lstStyle/>
        <a:p>
          <a:endParaRPr lang="en-GB" sz="2400"/>
        </a:p>
      </dgm:t>
    </dgm:pt>
    <dgm:pt modelId="{EC0AEBF3-9756-4807-8D66-E455B00E7BA1}" type="sibTrans" cxnId="{B38863AF-11DE-471C-88DC-560BB49B9FB5}">
      <dgm:prSet/>
      <dgm:spPr/>
      <dgm:t>
        <a:bodyPr/>
        <a:lstStyle/>
        <a:p>
          <a:endParaRPr lang="en-GB" sz="2400"/>
        </a:p>
      </dgm:t>
    </dgm:pt>
    <dgm:pt modelId="{032D7A66-AE7F-448D-A46E-8EF93E4F8953}">
      <dgm:prSet custT="1"/>
      <dgm:spPr/>
      <dgm:t>
        <a:bodyPr lIns="0"/>
        <a:lstStyle/>
        <a:p>
          <a:pPr rtl="0"/>
          <a:r>
            <a:rPr lang="en-GB" sz="2400" dirty="0" smtClean="0"/>
            <a:t>You feel competent under supervision</a:t>
          </a:r>
          <a:endParaRPr lang="en-GB" sz="2400" dirty="0"/>
        </a:p>
      </dgm:t>
    </dgm:pt>
    <dgm:pt modelId="{0BFAE184-E8C6-4A46-B62C-0FC3F450BE3D}" type="parTrans" cxnId="{125E1AF0-A7DC-4B0C-A1E4-EAFE457CA056}">
      <dgm:prSet/>
      <dgm:spPr/>
      <dgm:t>
        <a:bodyPr/>
        <a:lstStyle/>
        <a:p>
          <a:endParaRPr lang="en-GB" sz="2400"/>
        </a:p>
      </dgm:t>
    </dgm:pt>
    <dgm:pt modelId="{1BE58B41-8724-4243-BF49-6B5434001333}" type="sibTrans" cxnId="{125E1AF0-A7DC-4B0C-A1E4-EAFE457CA056}">
      <dgm:prSet/>
      <dgm:spPr/>
      <dgm:t>
        <a:bodyPr/>
        <a:lstStyle/>
        <a:p>
          <a:endParaRPr lang="en-GB" sz="2400"/>
        </a:p>
      </dgm:t>
    </dgm:pt>
    <dgm:pt modelId="{AA5B1A0E-B531-4851-89D7-F06C74A2317B}">
      <dgm:prSet custT="1"/>
      <dgm:spPr/>
      <dgm:t>
        <a:bodyPr lIns="0"/>
        <a:lstStyle/>
        <a:p>
          <a:pPr rtl="0"/>
          <a:r>
            <a:rPr lang="en-GB" sz="2400" dirty="0" smtClean="0"/>
            <a:t>You feel competent without supervision</a:t>
          </a:r>
          <a:endParaRPr lang="en-GB" sz="2400" dirty="0"/>
        </a:p>
      </dgm:t>
    </dgm:pt>
    <dgm:pt modelId="{770ADA4D-47CD-4D74-9E56-7DE29569B981}" type="parTrans" cxnId="{BDAC311E-0DA7-40A4-8D51-62AFC4B8D13F}">
      <dgm:prSet/>
      <dgm:spPr/>
      <dgm:t>
        <a:bodyPr/>
        <a:lstStyle/>
        <a:p>
          <a:endParaRPr lang="en-GB" sz="2400"/>
        </a:p>
      </dgm:t>
    </dgm:pt>
    <dgm:pt modelId="{9C79C7C4-4589-482F-B59C-7B61D593D5A2}" type="sibTrans" cxnId="{BDAC311E-0DA7-40A4-8D51-62AFC4B8D13F}">
      <dgm:prSet/>
      <dgm:spPr/>
      <dgm:t>
        <a:bodyPr/>
        <a:lstStyle/>
        <a:p>
          <a:endParaRPr lang="en-GB" sz="2400"/>
        </a:p>
      </dgm:t>
    </dgm:pt>
    <dgm:pt modelId="{5988592D-6F97-46F6-863B-C128ECA63026}">
      <dgm:prSet custT="1"/>
      <dgm:spPr/>
      <dgm:t>
        <a:bodyPr lIns="0"/>
        <a:lstStyle/>
        <a:p>
          <a:pPr rtl="0"/>
          <a:r>
            <a:rPr lang="en-GB" sz="2400" dirty="0" smtClean="0"/>
            <a:t>You feel able to teach this skill to medical colleagues</a:t>
          </a:r>
          <a:endParaRPr lang="en-GB" sz="2400" dirty="0"/>
        </a:p>
      </dgm:t>
    </dgm:pt>
    <dgm:pt modelId="{ED81D6F6-1EFA-44DC-BA62-F714E59BDC4D}" type="parTrans" cxnId="{AAEA61F3-405B-439F-ACE7-3D3E1DFEC7AD}">
      <dgm:prSet/>
      <dgm:spPr/>
      <dgm:t>
        <a:bodyPr/>
        <a:lstStyle/>
        <a:p>
          <a:endParaRPr lang="en-GB" sz="2400"/>
        </a:p>
      </dgm:t>
    </dgm:pt>
    <dgm:pt modelId="{5796A89F-583C-4AE8-A2C1-9FB22D93CCC8}" type="sibTrans" cxnId="{AAEA61F3-405B-439F-ACE7-3D3E1DFEC7AD}">
      <dgm:prSet/>
      <dgm:spPr/>
      <dgm:t>
        <a:bodyPr/>
        <a:lstStyle/>
        <a:p>
          <a:endParaRPr lang="en-GB" sz="2400"/>
        </a:p>
      </dgm:t>
    </dgm:pt>
    <dgm:pt modelId="{A3CC7A7A-A92C-4132-B6A6-491999DCCA10}" type="pres">
      <dgm:prSet presAssocID="{7F327D7A-638D-44C8-8BD8-3FE7B18CE7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C46FD2-B708-40DA-B0F3-93112D6B0FD7}" type="pres">
      <dgm:prSet presAssocID="{D5962D10-332D-49AA-ADE9-C09EB749FA94}" presName="comp" presStyleCnt="0"/>
      <dgm:spPr/>
    </dgm:pt>
    <dgm:pt modelId="{CE3D539F-1CFB-44F0-B064-33C86F2A49A3}" type="pres">
      <dgm:prSet presAssocID="{D5962D10-332D-49AA-ADE9-C09EB749FA94}" presName="box" presStyleLbl="node1" presStyleIdx="0" presStyleCnt="5" custLinFactNeighborY="7720"/>
      <dgm:spPr/>
      <dgm:t>
        <a:bodyPr/>
        <a:lstStyle/>
        <a:p>
          <a:endParaRPr lang="en-GB"/>
        </a:p>
      </dgm:t>
    </dgm:pt>
    <dgm:pt modelId="{46AB121D-B96B-43F3-854B-AF4E2B4732F3}" type="pres">
      <dgm:prSet presAssocID="{D5962D10-332D-49AA-ADE9-C09EB749FA94}" presName="img" presStyleLbl="fgImgPlace1" presStyleIdx="0" presStyleCnt="5" custScaleX="50735" custLinFactNeighborX="293" custLinFactNeighborY="3312"/>
      <dgm:spPr>
        <a:blipFill rotWithShape="0">
          <a:blip xmlns:r="http://schemas.openxmlformats.org/officeDocument/2006/relationships" r:embed="rId1">
            <a:biLevel thresh="50000"/>
            <a:lum bright="10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</dgm:pt>
    <dgm:pt modelId="{DB1E221D-3FF8-45DA-B277-6317D8C3F1FB}" type="pres">
      <dgm:prSet presAssocID="{D5962D10-332D-49AA-ADE9-C09EB749FA9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24466D-A07A-4203-B071-F16C2BE97305}" type="pres">
      <dgm:prSet presAssocID="{915AE0BB-86FE-411F-BBBB-1D476F5ADF1E}" presName="spacer" presStyleCnt="0"/>
      <dgm:spPr/>
    </dgm:pt>
    <dgm:pt modelId="{6CC880AC-43A4-4AF9-8567-07A98D2355DF}" type="pres">
      <dgm:prSet presAssocID="{51EA0488-75AE-4F81-8463-A056D02E058A}" presName="comp" presStyleCnt="0"/>
      <dgm:spPr/>
    </dgm:pt>
    <dgm:pt modelId="{31F67B2C-36F9-4112-A4C7-59EB09726F09}" type="pres">
      <dgm:prSet presAssocID="{51EA0488-75AE-4F81-8463-A056D02E058A}" presName="box" presStyleLbl="node1" presStyleIdx="1" presStyleCnt="5" custLinFactNeighborY="0"/>
      <dgm:spPr/>
      <dgm:t>
        <a:bodyPr/>
        <a:lstStyle/>
        <a:p>
          <a:endParaRPr lang="en-GB"/>
        </a:p>
      </dgm:t>
    </dgm:pt>
    <dgm:pt modelId="{4659C984-6FC1-4C85-89B2-3FC2CBF8C631}" type="pres">
      <dgm:prSet presAssocID="{51EA0488-75AE-4F81-8463-A056D02E058A}" presName="img" presStyleLbl="fgImgPlace1" presStyleIdx="1" presStyleCnt="5" custScaleX="50735" custLinFactNeighborX="293" custLinFactNeighborY="3312"/>
      <dgm:spPr>
        <a:blipFill rotWithShape="0">
          <a:blip xmlns:r="http://schemas.openxmlformats.org/officeDocument/2006/relationships" r:embed="rId2">
            <a:biLevel thresh="50000"/>
            <a:lum bright="10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</dgm:pt>
    <dgm:pt modelId="{344FC5B7-1961-4605-AC19-A201D7AA4287}" type="pres">
      <dgm:prSet presAssocID="{51EA0488-75AE-4F81-8463-A056D02E058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8EBA6E-8699-4D51-81D3-6620AE000830}" type="pres">
      <dgm:prSet presAssocID="{EC0AEBF3-9756-4807-8D66-E455B00E7BA1}" presName="spacer" presStyleCnt="0"/>
      <dgm:spPr/>
    </dgm:pt>
    <dgm:pt modelId="{E0712F53-A622-4B94-9B0A-F8CB27701986}" type="pres">
      <dgm:prSet presAssocID="{032D7A66-AE7F-448D-A46E-8EF93E4F8953}" presName="comp" presStyleCnt="0"/>
      <dgm:spPr/>
    </dgm:pt>
    <dgm:pt modelId="{B7F1372C-F7D0-4FD1-9CF4-DD49250B8D41}" type="pres">
      <dgm:prSet presAssocID="{032D7A66-AE7F-448D-A46E-8EF93E4F8953}" presName="box" presStyleLbl="node1" presStyleIdx="2" presStyleCnt="5" custLinFactNeighborY="0"/>
      <dgm:spPr/>
      <dgm:t>
        <a:bodyPr/>
        <a:lstStyle/>
        <a:p>
          <a:endParaRPr lang="en-GB"/>
        </a:p>
      </dgm:t>
    </dgm:pt>
    <dgm:pt modelId="{0699E7E2-0A59-4491-8DA1-33402FA718E7}" type="pres">
      <dgm:prSet presAssocID="{032D7A66-AE7F-448D-A46E-8EF93E4F8953}" presName="img" presStyleLbl="fgImgPlace1" presStyleIdx="2" presStyleCnt="5" custScaleX="50735" custLinFactNeighborX="293" custLinFactNeighborY="3312"/>
      <dgm:spPr>
        <a:blipFill rotWithShape="0">
          <a:blip xmlns:r="http://schemas.openxmlformats.org/officeDocument/2006/relationships" r:embed="rId3">
            <a:biLevel thresh="50000"/>
            <a:lum bright="10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</dgm:pt>
    <dgm:pt modelId="{BAE5D0C3-4ABC-43FA-A8A2-F43F1D5C9BE3}" type="pres">
      <dgm:prSet presAssocID="{032D7A66-AE7F-448D-A46E-8EF93E4F895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5277D-0E67-430D-A490-2B8342DFBED4}" type="pres">
      <dgm:prSet presAssocID="{1BE58B41-8724-4243-BF49-6B5434001333}" presName="spacer" presStyleCnt="0"/>
      <dgm:spPr/>
    </dgm:pt>
    <dgm:pt modelId="{D3F0AA6D-7990-4B9C-8A5A-A5F5CD6BFD09}" type="pres">
      <dgm:prSet presAssocID="{AA5B1A0E-B531-4851-89D7-F06C74A2317B}" presName="comp" presStyleCnt="0"/>
      <dgm:spPr/>
    </dgm:pt>
    <dgm:pt modelId="{BCFAF9C6-F754-4295-8D1C-24D9C57859C2}" type="pres">
      <dgm:prSet presAssocID="{AA5B1A0E-B531-4851-89D7-F06C74A2317B}" presName="box" presStyleLbl="node1" presStyleIdx="3" presStyleCnt="5" custLinFactNeighborY="0"/>
      <dgm:spPr/>
      <dgm:t>
        <a:bodyPr/>
        <a:lstStyle/>
        <a:p>
          <a:endParaRPr lang="en-GB"/>
        </a:p>
      </dgm:t>
    </dgm:pt>
    <dgm:pt modelId="{D95E1778-8B68-4C7D-8421-91416231454E}" type="pres">
      <dgm:prSet presAssocID="{AA5B1A0E-B531-4851-89D7-F06C74A2317B}" presName="img" presStyleLbl="fgImgPlace1" presStyleIdx="3" presStyleCnt="5" custScaleX="50735" custLinFactNeighborX="293" custLinFactNeighborY="3312"/>
      <dgm:spPr>
        <a:blipFill rotWithShape="0">
          <a:blip xmlns:r="http://schemas.openxmlformats.org/officeDocument/2006/relationships" r:embed="rId4">
            <a:biLevel thresh="50000"/>
            <a:lum bright="10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</dgm:pt>
    <dgm:pt modelId="{7E37A42A-284F-4264-B26B-B2FDB53AB562}" type="pres">
      <dgm:prSet presAssocID="{AA5B1A0E-B531-4851-89D7-F06C74A2317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9FB467-91F7-487F-ADA8-B7F40C895246}" type="pres">
      <dgm:prSet presAssocID="{9C79C7C4-4589-482F-B59C-7B61D593D5A2}" presName="spacer" presStyleCnt="0"/>
      <dgm:spPr/>
    </dgm:pt>
    <dgm:pt modelId="{AE6B2D62-FAD2-4751-84D6-2557102B10B2}" type="pres">
      <dgm:prSet presAssocID="{5988592D-6F97-46F6-863B-C128ECA63026}" presName="comp" presStyleCnt="0"/>
      <dgm:spPr/>
    </dgm:pt>
    <dgm:pt modelId="{61A77893-7B14-467E-BE7F-E1AD71D254F1}" type="pres">
      <dgm:prSet presAssocID="{5988592D-6F97-46F6-863B-C128ECA63026}" presName="box" presStyleLbl="node1" presStyleIdx="4" presStyleCnt="5"/>
      <dgm:spPr/>
      <dgm:t>
        <a:bodyPr/>
        <a:lstStyle/>
        <a:p>
          <a:endParaRPr lang="en-GB"/>
        </a:p>
      </dgm:t>
    </dgm:pt>
    <dgm:pt modelId="{08FA685E-165A-4649-B2D7-53B3E471B2A2}" type="pres">
      <dgm:prSet presAssocID="{5988592D-6F97-46F6-863B-C128ECA63026}" presName="img" presStyleLbl="fgImgPlace1" presStyleIdx="4" presStyleCnt="5" custScaleX="50735" custLinFactNeighborX="293" custLinFactNeighborY="3312"/>
      <dgm:spPr>
        <a:blipFill rotWithShape="0">
          <a:blip xmlns:r="http://schemas.openxmlformats.org/officeDocument/2006/relationships" r:embed="rId5">
            <a:biLevel thresh="50000"/>
            <a:lum bright="10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</dgm:pt>
    <dgm:pt modelId="{C6A8BAD7-F28F-4FFD-B885-CEF31EE9F83D}" type="pres">
      <dgm:prSet presAssocID="{5988592D-6F97-46F6-863B-C128ECA6302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1F767E-C8DF-4F88-B8C0-7A77AEE3DD55}" type="presOf" srcId="{5988592D-6F97-46F6-863B-C128ECA63026}" destId="{C6A8BAD7-F28F-4FFD-B885-CEF31EE9F83D}" srcOrd="1" destOrd="0" presId="urn:microsoft.com/office/officeart/2005/8/layout/vList4"/>
    <dgm:cxn modelId="{A610E7C9-3DC0-4B7B-BFBC-EC456FC38B3F}" type="presOf" srcId="{032D7A66-AE7F-448D-A46E-8EF93E4F8953}" destId="{B7F1372C-F7D0-4FD1-9CF4-DD49250B8D41}" srcOrd="0" destOrd="0" presId="urn:microsoft.com/office/officeart/2005/8/layout/vList4"/>
    <dgm:cxn modelId="{1FCE24C2-4226-47E4-B1ED-E39A1C91903B}" type="presOf" srcId="{D5962D10-332D-49AA-ADE9-C09EB749FA94}" destId="{DB1E221D-3FF8-45DA-B277-6317D8C3F1FB}" srcOrd="1" destOrd="0" presId="urn:microsoft.com/office/officeart/2005/8/layout/vList4"/>
    <dgm:cxn modelId="{6C93293C-8E22-4A4F-93BF-532C56E7FE81}" type="presOf" srcId="{AA5B1A0E-B531-4851-89D7-F06C74A2317B}" destId="{7E37A42A-284F-4264-B26B-B2FDB53AB562}" srcOrd="1" destOrd="0" presId="urn:microsoft.com/office/officeart/2005/8/layout/vList4"/>
    <dgm:cxn modelId="{6A265E30-E5D1-4B24-AD98-2796110881D1}" type="presOf" srcId="{51EA0488-75AE-4F81-8463-A056D02E058A}" destId="{344FC5B7-1961-4605-AC19-A201D7AA4287}" srcOrd="1" destOrd="0" presId="urn:microsoft.com/office/officeart/2005/8/layout/vList4"/>
    <dgm:cxn modelId="{92815645-8C60-46FB-85E2-0BA4FB0EADB2}" type="presOf" srcId="{AA5B1A0E-B531-4851-89D7-F06C74A2317B}" destId="{BCFAF9C6-F754-4295-8D1C-24D9C57859C2}" srcOrd="0" destOrd="0" presId="urn:microsoft.com/office/officeart/2005/8/layout/vList4"/>
    <dgm:cxn modelId="{59E08C04-8608-4469-8008-F6B09BD9B652}" srcId="{7F327D7A-638D-44C8-8BD8-3FE7B18CE78A}" destId="{D5962D10-332D-49AA-ADE9-C09EB749FA94}" srcOrd="0" destOrd="0" parTransId="{F3B2C5AC-8385-4005-AB07-CCE6628F5474}" sibTransId="{915AE0BB-86FE-411F-BBBB-1D476F5ADF1E}"/>
    <dgm:cxn modelId="{125E1AF0-A7DC-4B0C-A1E4-EAFE457CA056}" srcId="{7F327D7A-638D-44C8-8BD8-3FE7B18CE78A}" destId="{032D7A66-AE7F-448D-A46E-8EF93E4F8953}" srcOrd="2" destOrd="0" parTransId="{0BFAE184-E8C6-4A46-B62C-0FC3F450BE3D}" sibTransId="{1BE58B41-8724-4243-BF49-6B5434001333}"/>
    <dgm:cxn modelId="{D4EAF0E4-7A5C-45E7-BEFC-38BB135C9B78}" type="presOf" srcId="{5988592D-6F97-46F6-863B-C128ECA63026}" destId="{61A77893-7B14-467E-BE7F-E1AD71D254F1}" srcOrd="0" destOrd="0" presId="urn:microsoft.com/office/officeart/2005/8/layout/vList4"/>
    <dgm:cxn modelId="{AAEA61F3-405B-439F-ACE7-3D3E1DFEC7AD}" srcId="{7F327D7A-638D-44C8-8BD8-3FE7B18CE78A}" destId="{5988592D-6F97-46F6-863B-C128ECA63026}" srcOrd="4" destOrd="0" parTransId="{ED81D6F6-1EFA-44DC-BA62-F714E59BDC4D}" sibTransId="{5796A89F-583C-4AE8-A2C1-9FB22D93CCC8}"/>
    <dgm:cxn modelId="{4B7E007F-0071-4DCA-88A5-738085B96E78}" type="presOf" srcId="{7F327D7A-638D-44C8-8BD8-3FE7B18CE78A}" destId="{A3CC7A7A-A92C-4132-B6A6-491999DCCA10}" srcOrd="0" destOrd="0" presId="urn:microsoft.com/office/officeart/2005/8/layout/vList4"/>
    <dgm:cxn modelId="{6E28A677-EC56-4883-AC62-A5355B2C1985}" type="presOf" srcId="{032D7A66-AE7F-448D-A46E-8EF93E4F8953}" destId="{BAE5D0C3-4ABC-43FA-A8A2-F43F1D5C9BE3}" srcOrd="1" destOrd="0" presId="urn:microsoft.com/office/officeart/2005/8/layout/vList4"/>
    <dgm:cxn modelId="{B10ED82A-23C9-4176-A9F2-D4CEEAC125DA}" type="presOf" srcId="{51EA0488-75AE-4F81-8463-A056D02E058A}" destId="{31F67B2C-36F9-4112-A4C7-59EB09726F09}" srcOrd="0" destOrd="0" presId="urn:microsoft.com/office/officeart/2005/8/layout/vList4"/>
    <dgm:cxn modelId="{6535ED13-9638-47FA-85D8-959EA2FCBB75}" type="presOf" srcId="{D5962D10-332D-49AA-ADE9-C09EB749FA94}" destId="{CE3D539F-1CFB-44F0-B064-33C86F2A49A3}" srcOrd="0" destOrd="0" presId="urn:microsoft.com/office/officeart/2005/8/layout/vList4"/>
    <dgm:cxn modelId="{BDAC311E-0DA7-40A4-8D51-62AFC4B8D13F}" srcId="{7F327D7A-638D-44C8-8BD8-3FE7B18CE78A}" destId="{AA5B1A0E-B531-4851-89D7-F06C74A2317B}" srcOrd="3" destOrd="0" parTransId="{770ADA4D-47CD-4D74-9E56-7DE29569B981}" sibTransId="{9C79C7C4-4589-482F-B59C-7B61D593D5A2}"/>
    <dgm:cxn modelId="{B38863AF-11DE-471C-88DC-560BB49B9FB5}" srcId="{7F327D7A-638D-44C8-8BD8-3FE7B18CE78A}" destId="{51EA0488-75AE-4F81-8463-A056D02E058A}" srcOrd="1" destOrd="0" parTransId="{F10B28FC-C50B-4B35-B3B0-AEA427639783}" sibTransId="{EC0AEBF3-9756-4807-8D66-E455B00E7BA1}"/>
    <dgm:cxn modelId="{7324229D-D4A7-4D55-BA2B-7D2D22D2B500}" type="presParOf" srcId="{A3CC7A7A-A92C-4132-B6A6-491999DCCA10}" destId="{2AC46FD2-B708-40DA-B0F3-93112D6B0FD7}" srcOrd="0" destOrd="0" presId="urn:microsoft.com/office/officeart/2005/8/layout/vList4"/>
    <dgm:cxn modelId="{EC129A4B-6D16-41B1-BB7F-E9C3402A18B1}" type="presParOf" srcId="{2AC46FD2-B708-40DA-B0F3-93112D6B0FD7}" destId="{CE3D539F-1CFB-44F0-B064-33C86F2A49A3}" srcOrd="0" destOrd="0" presId="urn:microsoft.com/office/officeart/2005/8/layout/vList4"/>
    <dgm:cxn modelId="{558C5C83-AF74-4FD9-8494-A6C0CC511606}" type="presParOf" srcId="{2AC46FD2-B708-40DA-B0F3-93112D6B0FD7}" destId="{46AB121D-B96B-43F3-854B-AF4E2B4732F3}" srcOrd="1" destOrd="0" presId="urn:microsoft.com/office/officeart/2005/8/layout/vList4"/>
    <dgm:cxn modelId="{33C9B69E-D62D-430B-AD4E-812800C58A3B}" type="presParOf" srcId="{2AC46FD2-B708-40DA-B0F3-93112D6B0FD7}" destId="{DB1E221D-3FF8-45DA-B277-6317D8C3F1FB}" srcOrd="2" destOrd="0" presId="urn:microsoft.com/office/officeart/2005/8/layout/vList4"/>
    <dgm:cxn modelId="{E1B64958-42BA-4F95-856A-EEF5FE09E682}" type="presParOf" srcId="{A3CC7A7A-A92C-4132-B6A6-491999DCCA10}" destId="{CA24466D-A07A-4203-B071-F16C2BE97305}" srcOrd="1" destOrd="0" presId="urn:microsoft.com/office/officeart/2005/8/layout/vList4"/>
    <dgm:cxn modelId="{07A6762E-FE9F-4219-816E-FF03CA24D964}" type="presParOf" srcId="{A3CC7A7A-A92C-4132-B6A6-491999DCCA10}" destId="{6CC880AC-43A4-4AF9-8567-07A98D2355DF}" srcOrd="2" destOrd="0" presId="urn:microsoft.com/office/officeart/2005/8/layout/vList4"/>
    <dgm:cxn modelId="{678E84FA-FE51-49DC-80D2-A00D505EE4E1}" type="presParOf" srcId="{6CC880AC-43A4-4AF9-8567-07A98D2355DF}" destId="{31F67B2C-36F9-4112-A4C7-59EB09726F09}" srcOrd="0" destOrd="0" presId="urn:microsoft.com/office/officeart/2005/8/layout/vList4"/>
    <dgm:cxn modelId="{DC1976C3-C46E-401F-8DC2-5E591C869709}" type="presParOf" srcId="{6CC880AC-43A4-4AF9-8567-07A98D2355DF}" destId="{4659C984-6FC1-4C85-89B2-3FC2CBF8C631}" srcOrd="1" destOrd="0" presId="urn:microsoft.com/office/officeart/2005/8/layout/vList4"/>
    <dgm:cxn modelId="{9A5C6477-CCEE-49A2-8356-EA1EC2275A8C}" type="presParOf" srcId="{6CC880AC-43A4-4AF9-8567-07A98D2355DF}" destId="{344FC5B7-1961-4605-AC19-A201D7AA4287}" srcOrd="2" destOrd="0" presId="urn:microsoft.com/office/officeart/2005/8/layout/vList4"/>
    <dgm:cxn modelId="{DD188672-F728-4080-A812-9169056C5243}" type="presParOf" srcId="{A3CC7A7A-A92C-4132-B6A6-491999DCCA10}" destId="{808EBA6E-8699-4D51-81D3-6620AE000830}" srcOrd="3" destOrd="0" presId="urn:microsoft.com/office/officeart/2005/8/layout/vList4"/>
    <dgm:cxn modelId="{2FDE1CD6-820C-40BD-BD7E-D659CB64FDD8}" type="presParOf" srcId="{A3CC7A7A-A92C-4132-B6A6-491999DCCA10}" destId="{E0712F53-A622-4B94-9B0A-F8CB27701986}" srcOrd="4" destOrd="0" presId="urn:microsoft.com/office/officeart/2005/8/layout/vList4"/>
    <dgm:cxn modelId="{62A66631-643C-419B-9E9C-9673ABE19ED0}" type="presParOf" srcId="{E0712F53-A622-4B94-9B0A-F8CB27701986}" destId="{B7F1372C-F7D0-4FD1-9CF4-DD49250B8D41}" srcOrd="0" destOrd="0" presId="urn:microsoft.com/office/officeart/2005/8/layout/vList4"/>
    <dgm:cxn modelId="{A78D0C25-DD65-4A35-8DD4-81863DA22346}" type="presParOf" srcId="{E0712F53-A622-4B94-9B0A-F8CB27701986}" destId="{0699E7E2-0A59-4491-8DA1-33402FA718E7}" srcOrd="1" destOrd="0" presId="urn:microsoft.com/office/officeart/2005/8/layout/vList4"/>
    <dgm:cxn modelId="{4E0E311B-C51F-40F0-9D80-CFFCEECC930F}" type="presParOf" srcId="{E0712F53-A622-4B94-9B0A-F8CB27701986}" destId="{BAE5D0C3-4ABC-43FA-A8A2-F43F1D5C9BE3}" srcOrd="2" destOrd="0" presId="urn:microsoft.com/office/officeart/2005/8/layout/vList4"/>
    <dgm:cxn modelId="{5562776F-FC36-4836-9216-E3DF69AB4F9C}" type="presParOf" srcId="{A3CC7A7A-A92C-4132-B6A6-491999DCCA10}" destId="{1C85277D-0E67-430D-A490-2B8342DFBED4}" srcOrd="5" destOrd="0" presId="urn:microsoft.com/office/officeart/2005/8/layout/vList4"/>
    <dgm:cxn modelId="{10A4AC7D-94E3-471D-842A-9EC814014852}" type="presParOf" srcId="{A3CC7A7A-A92C-4132-B6A6-491999DCCA10}" destId="{D3F0AA6D-7990-4B9C-8A5A-A5F5CD6BFD09}" srcOrd="6" destOrd="0" presId="urn:microsoft.com/office/officeart/2005/8/layout/vList4"/>
    <dgm:cxn modelId="{2BD8A912-5740-4A7C-93D0-C95F64BB708B}" type="presParOf" srcId="{D3F0AA6D-7990-4B9C-8A5A-A5F5CD6BFD09}" destId="{BCFAF9C6-F754-4295-8D1C-24D9C57859C2}" srcOrd="0" destOrd="0" presId="urn:microsoft.com/office/officeart/2005/8/layout/vList4"/>
    <dgm:cxn modelId="{D88463F2-C2FC-49EA-8FA7-D5D1A077AF65}" type="presParOf" srcId="{D3F0AA6D-7990-4B9C-8A5A-A5F5CD6BFD09}" destId="{D95E1778-8B68-4C7D-8421-91416231454E}" srcOrd="1" destOrd="0" presId="urn:microsoft.com/office/officeart/2005/8/layout/vList4"/>
    <dgm:cxn modelId="{AB35D459-5840-4E39-B7AF-BA714DAED7E4}" type="presParOf" srcId="{D3F0AA6D-7990-4B9C-8A5A-A5F5CD6BFD09}" destId="{7E37A42A-284F-4264-B26B-B2FDB53AB562}" srcOrd="2" destOrd="0" presId="urn:microsoft.com/office/officeart/2005/8/layout/vList4"/>
    <dgm:cxn modelId="{A2EB881C-99E0-41CF-9CA8-F07618720BA3}" type="presParOf" srcId="{A3CC7A7A-A92C-4132-B6A6-491999DCCA10}" destId="{319FB467-91F7-487F-ADA8-B7F40C895246}" srcOrd="7" destOrd="0" presId="urn:microsoft.com/office/officeart/2005/8/layout/vList4"/>
    <dgm:cxn modelId="{3311C7BB-AEC4-4F9A-BB0F-095BF4BE5855}" type="presParOf" srcId="{A3CC7A7A-A92C-4132-B6A6-491999DCCA10}" destId="{AE6B2D62-FAD2-4751-84D6-2557102B10B2}" srcOrd="8" destOrd="0" presId="urn:microsoft.com/office/officeart/2005/8/layout/vList4"/>
    <dgm:cxn modelId="{244BDC7C-5F05-4F1D-A7E9-67F0907B18AC}" type="presParOf" srcId="{AE6B2D62-FAD2-4751-84D6-2557102B10B2}" destId="{61A77893-7B14-467E-BE7F-E1AD71D254F1}" srcOrd="0" destOrd="0" presId="urn:microsoft.com/office/officeart/2005/8/layout/vList4"/>
    <dgm:cxn modelId="{B8FCED69-1323-42D5-AE6F-24553AD4EFFD}" type="presParOf" srcId="{AE6B2D62-FAD2-4751-84D6-2557102B10B2}" destId="{08FA685E-165A-4649-B2D7-53B3E471B2A2}" srcOrd="1" destOrd="0" presId="urn:microsoft.com/office/officeart/2005/8/layout/vList4"/>
    <dgm:cxn modelId="{D5B877DB-A694-44B8-9F65-9E25FE43D9B5}" type="presParOf" srcId="{AE6B2D62-FAD2-4751-84D6-2557102B10B2}" destId="{C6A8BAD7-F28F-4FFD-B885-CEF31EE9F83D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F2B98-7279-4D23-8A63-33692BF4696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10E7692B-D360-40C2-AF68-36B01B1EB92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dirty="0" smtClean="0"/>
            <a:t>Early skills training offers sustained benefits in knowledge and perceived competence</a:t>
          </a:r>
          <a:endParaRPr lang="en-GB" dirty="0"/>
        </a:p>
      </dgm:t>
    </dgm:pt>
    <dgm:pt modelId="{C63A55B8-C76B-4904-BCBA-B249162B78DB}" type="parTrans" cxnId="{50F5E869-0240-4F07-B7CF-D3C9FAF77F52}">
      <dgm:prSet/>
      <dgm:spPr/>
      <dgm:t>
        <a:bodyPr/>
        <a:lstStyle/>
        <a:p>
          <a:endParaRPr lang="en-GB"/>
        </a:p>
      </dgm:t>
    </dgm:pt>
    <dgm:pt modelId="{35448125-E48E-4729-B08C-A607875D006F}" type="sibTrans" cxnId="{50F5E869-0240-4F07-B7CF-D3C9FAF77F52}">
      <dgm:prSet/>
      <dgm:spPr/>
      <dgm:t>
        <a:bodyPr/>
        <a:lstStyle/>
        <a:p>
          <a:endParaRPr lang="en-GB"/>
        </a:p>
      </dgm:t>
    </dgm:pt>
    <dgm:pt modelId="{BF9BC366-92A4-4348-87FE-183D2AB7345F}">
      <dgm:prSet/>
      <dgm:spPr/>
      <dgm:t>
        <a:bodyPr/>
        <a:lstStyle/>
        <a:p>
          <a:pPr rtl="0"/>
          <a:r>
            <a:rPr lang="en-GB" dirty="0" smtClean="0"/>
            <a:t>Over and above experiential learning alone</a:t>
          </a:r>
          <a:endParaRPr lang="en-GB" dirty="0"/>
        </a:p>
      </dgm:t>
    </dgm:pt>
    <dgm:pt modelId="{D9353DAB-8313-48DC-A50D-476C6805BBD3}" type="parTrans" cxnId="{C00B24AE-F54B-4949-AC86-EEFB97540736}">
      <dgm:prSet/>
      <dgm:spPr/>
      <dgm:t>
        <a:bodyPr/>
        <a:lstStyle/>
        <a:p>
          <a:endParaRPr lang="en-GB"/>
        </a:p>
      </dgm:t>
    </dgm:pt>
    <dgm:pt modelId="{BC5AC38F-6B16-4689-B9CE-E1E595A02A90}" type="sibTrans" cxnId="{C00B24AE-F54B-4949-AC86-EEFB97540736}">
      <dgm:prSet/>
      <dgm:spPr/>
      <dgm:t>
        <a:bodyPr/>
        <a:lstStyle/>
        <a:p>
          <a:endParaRPr lang="en-GB"/>
        </a:p>
      </dgm:t>
    </dgm:pt>
    <dgm:pt modelId="{6C008110-9E27-4603-B502-7ED76ABB2652}" type="pres">
      <dgm:prSet presAssocID="{64AF2B98-7279-4D23-8A63-33692BF469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55F81C-2672-46BE-879A-A607ED415CF0}" type="pres">
      <dgm:prSet presAssocID="{10E7692B-D360-40C2-AF68-36B01B1EB921}" presName="linNode" presStyleCnt="0"/>
      <dgm:spPr/>
    </dgm:pt>
    <dgm:pt modelId="{25E73681-A367-450C-B8C9-720CA33DB4B1}" type="pres">
      <dgm:prSet presAssocID="{10E7692B-D360-40C2-AF68-36B01B1EB921}" presName="parentText" presStyleLbl="node1" presStyleIdx="0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8866C6-C6A8-440F-973A-5DE28E698D5E}" type="pres">
      <dgm:prSet presAssocID="{35448125-E48E-4729-B08C-A607875D006F}" presName="sp" presStyleCnt="0"/>
      <dgm:spPr/>
    </dgm:pt>
    <dgm:pt modelId="{3CCA5DE6-A470-42FF-AD4C-0F52CAC16833}" type="pres">
      <dgm:prSet presAssocID="{BF9BC366-92A4-4348-87FE-183D2AB7345F}" presName="linNode" presStyleCnt="0"/>
      <dgm:spPr/>
    </dgm:pt>
    <dgm:pt modelId="{1F21E364-5210-4108-AB9D-A6421679369F}" type="pres">
      <dgm:prSet presAssocID="{BF9BC366-92A4-4348-87FE-183D2AB7345F}" presName="parentText" presStyleLbl="node1" presStyleIdx="1" presStyleCnt="2" custScaleX="26524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27622C-A5D5-460D-8DA0-59DF58322FA3}" type="presOf" srcId="{64AF2B98-7279-4D23-8A63-33692BF4696D}" destId="{6C008110-9E27-4603-B502-7ED76ABB2652}" srcOrd="0" destOrd="0" presId="urn:microsoft.com/office/officeart/2005/8/layout/vList5"/>
    <dgm:cxn modelId="{E9B06DB5-7692-49E7-A138-B72D98542A8E}" type="presOf" srcId="{BF9BC366-92A4-4348-87FE-183D2AB7345F}" destId="{1F21E364-5210-4108-AB9D-A6421679369F}" srcOrd="0" destOrd="0" presId="urn:microsoft.com/office/officeart/2005/8/layout/vList5"/>
    <dgm:cxn modelId="{50F5E869-0240-4F07-B7CF-D3C9FAF77F52}" srcId="{64AF2B98-7279-4D23-8A63-33692BF4696D}" destId="{10E7692B-D360-40C2-AF68-36B01B1EB921}" srcOrd="0" destOrd="0" parTransId="{C63A55B8-C76B-4904-BCBA-B249162B78DB}" sibTransId="{35448125-E48E-4729-B08C-A607875D006F}"/>
    <dgm:cxn modelId="{7EA21DB1-88F0-4D18-8D52-25FD81F620AD}" type="presOf" srcId="{10E7692B-D360-40C2-AF68-36B01B1EB921}" destId="{25E73681-A367-450C-B8C9-720CA33DB4B1}" srcOrd="0" destOrd="0" presId="urn:microsoft.com/office/officeart/2005/8/layout/vList5"/>
    <dgm:cxn modelId="{C00B24AE-F54B-4949-AC86-EEFB97540736}" srcId="{64AF2B98-7279-4D23-8A63-33692BF4696D}" destId="{BF9BC366-92A4-4348-87FE-183D2AB7345F}" srcOrd="1" destOrd="0" parTransId="{D9353DAB-8313-48DC-A50D-476C6805BBD3}" sibTransId="{BC5AC38F-6B16-4689-B9CE-E1E595A02A90}"/>
    <dgm:cxn modelId="{FCF58A2C-6530-438C-B5B9-75673F1CC230}" type="presParOf" srcId="{6C008110-9E27-4603-B502-7ED76ABB2652}" destId="{ED55F81C-2672-46BE-879A-A607ED415CF0}" srcOrd="0" destOrd="0" presId="urn:microsoft.com/office/officeart/2005/8/layout/vList5"/>
    <dgm:cxn modelId="{687C7650-DBA1-4402-8CDE-B786580FEAF8}" type="presParOf" srcId="{ED55F81C-2672-46BE-879A-A607ED415CF0}" destId="{25E73681-A367-450C-B8C9-720CA33DB4B1}" srcOrd="0" destOrd="0" presId="urn:microsoft.com/office/officeart/2005/8/layout/vList5"/>
    <dgm:cxn modelId="{122E6517-3596-42F7-AD67-492767340A53}" type="presParOf" srcId="{6C008110-9E27-4603-B502-7ED76ABB2652}" destId="{E18866C6-C6A8-440F-973A-5DE28E698D5E}" srcOrd="1" destOrd="0" presId="urn:microsoft.com/office/officeart/2005/8/layout/vList5"/>
    <dgm:cxn modelId="{34FA22FB-CABF-4399-8CF2-D58FD804C2DB}" type="presParOf" srcId="{6C008110-9E27-4603-B502-7ED76ABB2652}" destId="{3CCA5DE6-A470-42FF-AD4C-0F52CAC16833}" srcOrd="2" destOrd="0" presId="urn:microsoft.com/office/officeart/2005/8/layout/vList5"/>
    <dgm:cxn modelId="{636C5789-FFC7-468F-B19D-C69E8A70A7C4}" type="presParOf" srcId="{3CCA5DE6-A470-42FF-AD4C-0F52CAC16833}" destId="{1F21E364-5210-4108-AB9D-A6421679369F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64D7B-2BD5-462B-B942-6108294F28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1F2E19-90A4-4C82-A2B0-682DC06DE0F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/>
            <a:t>Only F2 doctors achieved statistical significance</a:t>
          </a:r>
          <a:endParaRPr lang="en-GB" dirty="0"/>
        </a:p>
      </dgm:t>
    </dgm:pt>
    <dgm:pt modelId="{CF7F03EE-95A1-4828-9269-C6AAD4A804C5}" type="parTrans" cxnId="{C61E1E1A-0091-48AE-B0DA-CC3DC95F17DC}">
      <dgm:prSet/>
      <dgm:spPr/>
      <dgm:t>
        <a:bodyPr/>
        <a:lstStyle/>
        <a:p>
          <a:endParaRPr lang="en-GB"/>
        </a:p>
      </dgm:t>
    </dgm:pt>
    <dgm:pt modelId="{3D72A699-9804-4C28-B516-0306FF7B8978}" type="sibTrans" cxnId="{C61E1E1A-0091-48AE-B0DA-CC3DC95F17DC}">
      <dgm:prSet/>
      <dgm:spPr/>
      <dgm:t>
        <a:bodyPr/>
        <a:lstStyle/>
        <a:p>
          <a:endParaRPr lang="en-GB"/>
        </a:p>
      </dgm:t>
    </dgm:pt>
    <dgm:pt modelId="{02C4A62E-0778-4A98-86B9-7C69ED40674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/>
            <a:t>Small sample sizes</a:t>
          </a:r>
          <a:endParaRPr lang="en-GB" dirty="0"/>
        </a:p>
      </dgm:t>
    </dgm:pt>
    <dgm:pt modelId="{C45C853E-A805-4487-916C-2B4F85C47DEF}" type="parTrans" cxnId="{285B9FA3-6D4A-43B3-86E6-5AC20FEF74B5}">
      <dgm:prSet/>
      <dgm:spPr/>
      <dgm:t>
        <a:bodyPr/>
        <a:lstStyle/>
        <a:p>
          <a:endParaRPr lang="en-GB"/>
        </a:p>
      </dgm:t>
    </dgm:pt>
    <dgm:pt modelId="{8E4CC713-C9BF-4BE8-8D3B-DF7B41A3CE6E}" type="sibTrans" cxnId="{285B9FA3-6D4A-43B3-86E6-5AC20FEF74B5}">
      <dgm:prSet/>
      <dgm:spPr/>
      <dgm:t>
        <a:bodyPr/>
        <a:lstStyle/>
        <a:p>
          <a:endParaRPr lang="en-GB"/>
        </a:p>
      </dgm:t>
    </dgm:pt>
    <dgm:pt modelId="{FC9164D5-991C-4CEB-9B7A-2F697447A119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sz="2400" dirty="0" smtClean="0"/>
            <a:t>Several participants </a:t>
          </a:r>
          <a:r>
            <a:rPr lang="en-GB" sz="2600" dirty="0" smtClean="0"/>
            <a:t>lost</a:t>
          </a:r>
          <a:r>
            <a:rPr lang="en-GB" sz="2400" dirty="0" smtClean="0"/>
            <a:t> to follow up</a:t>
          </a:r>
          <a:endParaRPr lang="en-GB" sz="2400" dirty="0"/>
        </a:p>
      </dgm:t>
    </dgm:pt>
    <dgm:pt modelId="{1E927545-62C8-4E29-8E10-5A0B2F35B104}" type="parTrans" cxnId="{FB43FBFE-C195-4518-BE05-34E1A04C68FF}">
      <dgm:prSet/>
      <dgm:spPr/>
      <dgm:t>
        <a:bodyPr/>
        <a:lstStyle/>
        <a:p>
          <a:endParaRPr lang="en-GB"/>
        </a:p>
      </dgm:t>
    </dgm:pt>
    <dgm:pt modelId="{B908E409-2133-4EC3-A129-9C98E609C0D4}" type="sibTrans" cxnId="{FB43FBFE-C195-4518-BE05-34E1A04C68FF}">
      <dgm:prSet/>
      <dgm:spPr/>
      <dgm:t>
        <a:bodyPr/>
        <a:lstStyle/>
        <a:p>
          <a:endParaRPr lang="en-GB"/>
        </a:p>
      </dgm:t>
    </dgm:pt>
    <dgm:pt modelId="{21E0248D-139E-453C-A644-4DEE9DAE3F6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/>
            <a:t>Different facilitators taught on different days</a:t>
          </a:r>
          <a:endParaRPr lang="en-GB" dirty="0"/>
        </a:p>
      </dgm:t>
    </dgm:pt>
    <dgm:pt modelId="{FE7A9405-58A0-4BEA-93EE-63F953E390FB}" type="parTrans" cxnId="{242B50EA-4F21-46D7-9DFE-2BD1376D71B3}">
      <dgm:prSet/>
      <dgm:spPr/>
      <dgm:t>
        <a:bodyPr/>
        <a:lstStyle/>
        <a:p>
          <a:endParaRPr lang="en-GB"/>
        </a:p>
      </dgm:t>
    </dgm:pt>
    <dgm:pt modelId="{2BDF29BF-9710-47FE-A155-4FC524595556}" type="sibTrans" cxnId="{242B50EA-4F21-46D7-9DFE-2BD1376D71B3}">
      <dgm:prSet/>
      <dgm:spPr/>
      <dgm:t>
        <a:bodyPr/>
        <a:lstStyle/>
        <a:p>
          <a:endParaRPr lang="en-GB"/>
        </a:p>
      </dgm:t>
    </dgm:pt>
    <dgm:pt modelId="{72866180-9C57-47BC-9E2D-91A2261F414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sz="2400" dirty="0" smtClean="0"/>
            <a:t>Recall bias of repeating the same </a:t>
          </a:r>
          <a:r>
            <a:rPr lang="en-GB" sz="2600" dirty="0" smtClean="0"/>
            <a:t>test</a:t>
          </a:r>
          <a:endParaRPr lang="en-GB" sz="2600" dirty="0"/>
        </a:p>
      </dgm:t>
    </dgm:pt>
    <dgm:pt modelId="{32D251C3-3B36-49ED-AA99-0F43C6041E50}" type="parTrans" cxnId="{9D31A3E8-339D-4738-8A65-A03D0B671E17}">
      <dgm:prSet/>
      <dgm:spPr/>
      <dgm:t>
        <a:bodyPr/>
        <a:lstStyle/>
        <a:p>
          <a:endParaRPr lang="en-GB"/>
        </a:p>
      </dgm:t>
    </dgm:pt>
    <dgm:pt modelId="{D0920FB4-B948-44A5-A6F5-FE8C01868079}" type="sibTrans" cxnId="{9D31A3E8-339D-4738-8A65-A03D0B671E17}">
      <dgm:prSet/>
      <dgm:spPr/>
      <dgm:t>
        <a:bodyPr/>
        <a:lstStyle/>
        <a:p>
          <a:endParaRPr lang="en-GB"/>
        </a:p>
      </dgm:t>
    </dgm:pt>
    <dgm:pt modelId="{2B1A7B8D-66D9-45C8-BBAF-856CDE86716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sz="2400" dirty="0" smtClean="0"/>
            <a:t>Perceived competence does </a:t>
          </a:r>
          <a:r>
            <a:rPr lang="en-GB" sz="2600" dirty="0" smtClean="0"/>
            <a:t>not</a:t>
          </a:r>
          <a:r>
            <a:rPr lang="en-GB" sz="2400" dirty="0" smtClean="0"/>
            <a:t> equal actual competence</a:t>
          </a:r>
          <a:endParaRPr lang="en-GB" sz="2400" dirty="0"/>
        </a:p>
      </dgm:t>
    </dgm:pt>
    <dgm:pt modelId="{09B5125C-9CE9-438E-91F6-3A0422DCD87B}" type="parTrans" cxnId="{83900489-5310-4303-B6BE-21945E3AE90C}">
      <dgm:prSet/>
      <dgm:spPr/>
      <dgm:t>
        <a:bodyPr/>
        <a:lstStyle/>
        <a:p>
          <a:endParaRPr lang="en-GB"/>
        </a:p>
      </dgm:t>
    </dgm:pt>
    <dgm:pt modelId="{93389A9C-EA2D-40C5-98BB-802C3C6053A3}" type="sibTrans" cxnId="{83900489-5310-4303-B6BE-21945E3AE90C}">
      <dgm:prSet/>
      <dgm:spPr/>
      <dgm:t>
        <a:bodyPr/>
        <a:lstStyle/>
        <a:p>
          <a:endParaRPr lang="en-GB"/>
        </a:p>
      </dgm:t>
    </dgm:pt>
    <dgm:pt modelId="{D41126DA-C8D3-415D-997C-8247823B4111}" type="pres">
      <dgm:prSet presAssocID="{CD864D7B-2BD5-462B-B942-6108294F28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C0A8AB-37BE-463B-AAC0-EC0E20EA5B2E}" type="pres">
      <dgm:prSet presAssocID="{F91F2E19-90A4-4C82-A2B0-682DC06DE0FC}" presName="linNode" presStyleCnt="0"/>
      <dgm:spPr/>
    </dgm:pt>
    <dgm:pt modelId="{78FD9106-840A-41BB-B729-DF471BDB5575}" type="pres">
      <dgm:prSet presAssocID="{F91F2E19-90A4-4C82-A2B0-682DC06DE0FC}" presName="parentText" presStyleLbl="node1" presStyleIdx="0" presStyleCnt="6" custScaleX="2515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BF004E-64C2-4CDF-BB05-EB04FE8EE236}" type="pres">
      <dgm:prSet presAssocID="{3D72A699-9804-4C28-B516-0306FF7B8978}" presName="sp" presStyleCnt="0"/>
      <dgm:spPr/>
    </dgm:pt>
    <dgm:pt modelId="{B3DB6DEA-F428-4AC8-B39F-9774DFCA5C30}" type="pres">
      <dgm:prSet presAssocID="{02C4A62E-0778-4A98-86B9-7C69ED406743}" presName="linNode" presStyleCnt="0"/>
      <dgm:spPr/>
    </dgm:pt>
    <dgm:pt modelId="{E884B025-E7F1-41C3-9CC4-E8E791E85EC3}" type="pres">
      <dgm:prSet presAssocID="{02C4A62E-0778-4A98-86B9-7C69ED406743}" presName="parentText" presStyleLbl="node1" presStyleIdx="1" presStyleCnt="6" custScaleX="2515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CA6E15-742C-4B7B-923B-86B6EC44C04E}" type="pres">
      <dgm:prSet presAssocID="{8E4CC713-C9BF-4BE8-8D3B-DF7B41A3CE6E}" presName="sp" presStyleCnt="0"/>
      <dgm:spPr/>
    </dgm:pt>
    <dgm:pt modelId="{68118922-491C-4F7C-B762-41590FFB11CC}" type="pres">
      <dgm:prSet presAssocID="{FC9164D5-991C-4CEB-9B7A-2F697447A119}" presName="linNode" presStyleCnt="0"/>
      <dgm:spPr/>
    </dgm:pt>
    <dgm:pt modelId="{157B8718-12D0-432F-A765-08F5CFB13DD9}" type="pres">
      <dgm:prSet presAssocID="{FC9164D5-991C-4CEB-9B7A-2F697447A119}" presName="parentText" presStyleLbl="node1" presStyleIdx="2" presStyleCnt="6" custScaleX="2515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ADECC9-C428-494B-92B0-6A28A9001C24}" type="pres">
      <dgm:prSet presAssocID="{B908E409-2133-4EC3-A129-9C98E609C0D4}" presName="sp" presStyleCnt="0"/>
      <dgm:spPr/>
    </dgm:pt>
    <dgm:pt modelId="{F8888C28-F548-4A6E-90F0-AFAF62EC8169}" type="pres">
      <dgm:prSet presAssocID="{21E0248D-139E-453C-A644-4DEE9DAE3F66}" presName="linNode" presStyleCnt="0"/>
      <dgm:spPr/>
    </dgm:pt>
    <dgm:pt modelId="{B141C15B-48E6-480F-BB05-54081EC18DDA}" type="pres">
      <dgm:prSet presAssocID="{21E0248D-139E-453C-A644-4DEE9DAE3F66}" presName="parentText" presStyleLbl="node1" presStyleIdx="3" presStyleCnt="6" custScaleX="2515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647C62-F623-4ADC-B167-8D59FB0C1295}" type="pres">
      <dgm:prSet presAssocID="{2BDF29BF-9710-47FE-A155-4FC524595556}" presName="sp" presStyleCnt="0"/>
      <dgm:spPr/>
    </dgm:pt>
    <dgm:pt modelId="{FDD29A94-EE5F-4FB7-A0EF-C843BA8ED01D}" type="pres">
      <dgm:prSet presAssocID="{72866180-9C57-47BC-9E2D-91A2261F414D}" presName="linNode" presStyleCnt="0"/>
      <dgm:spPr/>
    </dgm:pt>
    <dgm:pt modelId="{9D026F14-914F-41AC-875A-444D0AC85691}" type="pres">
      <dgm:prSet presAssocID="{72866180-9C57-47BC-9E2D-91A2261F414D}" presName="parentText" presStyleLbl="node1" presStyleIdx="4" presStyleCnt="6" custScaleX="2515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1F916E-BAE4-460E-A6F0-1077610C8BF0}" type="pres">
      <dgm:prSet presAssocID="{D0920FB4-B948-44A5-A6F5-FE8C01868079}" presName="sp" presStyleCnt="0"/>
      <dgm:spPr/>
    </dgm:pt>
    <dgm:pt modelId="{F4A12E0C-35B9-4ED3-85F3-E3710F38AA47}" type="pres">
      <dgm:prSet presAssocID="{2B1A7B8D-66D9-45C8-BBAF-856CDE86716A}" presName="linNode" presStyleCnt="0"/>
      <dgm:spPr/>
    </dgm:pt>
    <dgm:pt modelId="{C4014281-78A3-4131-BF08-3719E7DC4393}" type="pres">
      <dgm:prSet presAssocID="{2B1A7B8D-66D9-45C8-BBAF-856CDE86716A}" presName="parentText" presStyleLbl="node1" presStyleIdx="5" presStyleCnt="6" custScaleX="2515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F1F0CA2-AA71-4F2F-A079-193790869168}" type="presOf" srcId="{FC9164D5-991C-4CEB-9B7A-2F697447A119}" destId="{157B8718-12D0-432F-A765-08F5CFB13DD9}" srcOrd="0" destOrd="0" presId="urn:microsoft.com/office/officeart/2005/8/layout/vList5"/>
    <dgm:cxn modelId="{D2F1B930-88B2-42C7-A09A-52511ACA7FB9}" type="presOf" srcId="{21E0248D-139E-453C-A644-4DEE9DAE3F66}" destId="{B141C15B-48E6-480F-BB05-54081EC18DDA}" srcOrd="0" destOrd="0" presId="urn:microsoft.com/office/officeart/2005/8/layout/vList5"/>
    <dgm:cxn modelId="{0C7E2E9F-B423-4093-B98D-B2929DF41943}" type="presOf" srcId="{02C4A62E-0778-4A98-86B9-7C69ED406743}" destId="{E884B025-E7F1-41C3-9CC4-E8E791E85EC3}" srcOrd="0" destOrd="0" presId="urn:microsoft.com/office/officeart/2005/8/layout/vList5"/>
    <dgm:cxn modelId="{242B50EA-4F21-46D7-9DFE-2BD1376D71B3}" srcId="{CD864D7B-2BD5-462B-B942-6108294F281A}" destId="{21E0248D-139E-453C-A644-4DEE9DAE3F66}" srcOrd="3" destOrd="0" parTransId="{FE7A9405-58A0-4BEA-93EE-63F953E390FB}" sibTransId="{2BDF29BF-9710-47FE-A155-4FC524595556}"/>
    <dgm:cxn modelId="{9D31A3E8-339D-4738-8A65-A03D0B671E17}" srcId="{CD864D7B-2BD5-462B-B942-6108294F281A}" destId="{72866180-9C57-47BC-9E2D-91A2261F414D}" srcOrd="4" destOrd="0" parTransId="{32D251C3-3B36-49ED-AA99-0F43C6041E50}" sibTransId="{D0920FB4-B948-44A5-A6F5-FE8C01868079}"/>
    <dgm:cxn modelId="{285B9FA3-6D4A-43B3-86E6-5AC20FEF74B5}" srcId="{CD864D7B-2BD5-462B-B942-6108294F281A}" destId="{02C4A62E-0778-4A98-86B9-7C69ED406743}" srcOrd="1" destOrd="0" parTransId="{C45C853E-A805-4487-916C-2B4F85C47DEF}" sibTransId="{8E4CC713-C9BF-4BE8-8D3B-DF7B41A3CE6E}"/>
    <dgm:cxn modelId="{C61E1E1A-0091-48AE-B0DA-CC3DC95F17DC}" srcId="{CD864D7B-2BD5-462B-B942-6108294F281A}" destId="{F91F2E19-90A4-4C82-A2B0-682DC06DE0FC}" srcOrd="0" destOrd="0" parTransId="{CF7F03EE-95A1-4828-9269-C6AAD4A804C5}" sibTransId="{3D72A699-9804-4C28-B516-0306FF7B8978}"/>
    <dgm:cxn modelId="{ECE56E01-BD8C-4AB3-A002-BDBC16C2C4B3}" type="presOf" srcId="{72866180-9C57-47BC-9E2D-91A2261F414D}" destId="{9D026F14-914F-41AC-875A-444D0AC85691}" srcOrd="0" destOrd="0" presId="urn:microsoft.com/office/officeart/2005/8/layout/vList5"/>
    <dgm:cxn modelId="{83900489-5310-4303-B6BE-21945E3AE90C}" srcId="{CD864D7B-2BD5-462B-B942-6108294F281A}" destId="{2B1A7B8D-66D9-45C8-BBAF-856CDE86716A}" srcOrd="5" destOrd="0" parTransId="{09B5125C-9CE9-438E-91F6-3A0422DCD87B}" sibTransId="{93389A9C-EA2D-40C5-98BB-802C3C6053A3}"/>
    <dgm:cxn modelId="{9F51E43E-4617-449B-A47C-836C49CDF551}" type="presOf" srcId="{F91F2E19-90A4-4C82-A2B0-682DC06DE0FC}" destId="{78FD9106-840A-41BB-B729-DF471BDB5575}" srcOrd="0" destOrd="0" presId="urn:microsoft.com/office/officeart/2005/8/layout/vList5"/>
    <dgm:cxn modelId="{FD3D5165-BF78-453D-A233-A40E9632ACC4}" type="presOf" srcId="{CD864D7B-2BD5-462B-B942-6108294F281A}" destId="{D41126DA-C8D3-415D-997C-8247823B4111}" srcOrd="0" destOrd="0" presId="urn:microsoft.com/office/officeart/2005/8/layout/vList5"/>
    <dgm:cxn modelId="{FB43FBFE-C195-4518-BE05-34E1A04C68FF}" srcId="{CD864D7B-2BD5-462B-B942-6108294F281A}" destId="{FC9164D5-991C-4CEB-9B7A-2F697447A119}" srcOrd="2" destOrd="0" parTransId="{1E927545-62C8-4E29-8E10-5A0B2F35B104}" sibTransId="{B908E409-2133-4EC3-A129-9C98E609C0D4}"/>
    <dgm:cxn modelId="{C0D5B93A-1656-4FB9-8941-D795F8ADF225}" type="presOf" srcId="{2B1A7B8D-66D9-45C8-BBAF-856CDE86716A}" destId="{C4014281-78A3-4131-BF08-3719E7DC4393}" srcOrd="0" destOrd="0" presId="urn:microsoft.com/office/officeart/2005/8/layout/vList5"/>
    <dgm:cxn modelId="{5B8771F2-811A-47CC-9483-3DE5ED0BE6CC}" type="presParOf" srcId="{D41126DA-C8D3-415D-997C-8247823B4111}" destId="{91C0A8AB-37BE-463B-AAC0-EC0E20EA5B2E}" srcOrd="0" destOrd="0" presId="urn:microsoft.com/office/officeart/2005/8/layout/vList5"/>
    <dgm:cxn modelId="{61F47854-D7BB-4DF7-A3D2-C739BC9489C9}" type="presParOf" srcId="{91C0A8AB-37BE-463B-AAC0-EC0E20EA5B2E}" destId="{78FD9106-840A-41BB-B729-DF471BDB5575}" srcOrd="0" destOrd="0" presId="urn:microsoft.com/office/officeart/2005/8/layout/vList5"/>
    <dgm:cxn modelId="{19120BAF-3AA4-416B-B392-E3BBA7DCBEFA}" type="presParOf" srcId="{D41126DA-C8D3-415D-997C-8247823B4111}" destId="{ECBF004E-64C2-4CDF-BB05-EB04FE8EE236}" srcOrd="1" destOrd="0" presId="urn:microsoft.com/office/officeart/2005/8/layout/vList5"/>
    <dgm:cxn modelId="{59ECD0E3-C054-4B4D-8788-C71979C569AB}" type="presParOf" srcId="{D41126DA-C8D3-415D-997C-8247823B4111}" destId="{B3DB6DEA-F428-4AC8-B39F-9774DFCA5C30}" srcOrd="2" destOrd="0" presId="urn:microsoft.com/office/officeart/2005/8/layout/vList5"/>
    <dgm:cxn modelId="{6E70BDBC-D8C1-4D1F-B5EB-94E9FAF401D5}" type="presParOf" srcId="{B3DB6DEA-F428-4AC8-B39F-9774DFCA5C30}" destId="{E884B025-E7F1-41C3-9CC4-E8E791E85EC3}" srcOrd="0" destOrd="0" presId="urn:microsoft.com/office/officeart/2005/8/layout/vList5"/>
    <dgm:cxn modelId="{5E827F1A-6499-40B2-A28D-E81C16B5294C}" type="presParOf" srcId="{D41126DA-C8D3-415D-997C-8247823B4111}" destId="{86CA6E15-742C-4B7B-923B-86B6EC44C04E}" srcOrd="3" destOrd="0" presId="urn:microsoft.com/office/officeart/2005/8/layout/vList5"/>
    <dgm:cxn modelId="{A145963F-7F2E-4A2D-A1D5-C7506443BE2E}" type="presParOf" srcId="{D41126DA-C8D3-415D-997C-8247823B4111}" destId="{68118922-491C-4F7C-B762-41590FFB11CC}" srcOrd="4" destOrd="0" presId="urn:microsoft.com/office/officeart/2005/8/layout/vList5"/>
    <dgm:cxn modelId="{65AE8E42-317E-4E92-8B6A-4A9127B67F9B}" type="presParOf" srcId="{68118922-491C-4F7C-B762-41590FFB11CC}" destId="{157B8718-12D0-432F-A765-08F5CFB13DD9}" srcOrd="0" destOrd="0" presId="urn:microsoft.com/office/officeart/2005/8/layout/vList5"/>
    <dgm:cxn modelId="{96CE0680-4DE0-40CB-A1DB-486F83BF6B31}" type="presParOf" srcId="{D41126DA-C8D3-415D-997C-8247823B4111}" destId="{9BADECC9-C428-494B-92B0-6A28A9001C24}" srcOrd="5" destOrd="0" presId="urn:microsoft.com/office/officeart/2005/8/layout/vList5"/>
    <dgm:cxn modelId="{BE02CC23-78B0-4DFB-A5E6-5F57EDCEE38F}" type="presParOf" srcId="{D41126DA-C8D3-415D-997C-8247823B4111}" destId="{F8888C28-F548-4A6E-90F0-AFAF62EC8169}" srcOrd="6" destOrd="0" presId="urn:microsoft.com/office/officeart/2005/8/layout/vList5"/>
    <dgm:cxn modelId="{B6600A2E-8F1A-4215-A2F0-4F6A6315CC43}" type="presParOf" srcId="{F8888C28-F548-4A6E-90F0-AFAF62EC8169}" destId="{B141C15B-48E6-480F-BB05-54081EC18DDA}" srcOrd="0" destOrd="0" presId="urn:microsoft.com/office/officeart/2005/8/layout/vList5"/>
    <dgm:cxn modelId="{D6AE7A3A-E71C-477C-9B98-315CFBE8690E}" type="presParOf" srcId="{D41126DA-C8D3-415D-997C-8247823B4111}" destId="{17647C62-F623-4ADC-B167-8D59FB0C1295}" srcOrd="7" destOrd="0" presId="urn:microsoft.com/office/officeart/2005/8/layout/vList5"/>
    <dgm:cxn modelId="{264E19BD-A597-4CD7-8D6D-337DF1BB6696}" type="presParOf" srcId="{D41126DA-C8D3-415D-997C-8247823B4111}" destId="{FDD29A94-EE5F-4FB7-A0EF-C843BA8ED01D}" srcOrd="8" destOrd="0" presId="urn:microsoft.com/office/officeart/2005/8/layout/vList5"/>
    <dgm:cxn modelId="{FE87C48D-A478-48AF-AC51-C2DC8BCC0E57}" type="presParOf" srcId="{FDD29A94-EE5F-4FB7-A0EF-C843BA8ED01D}" destId="{9D026F14-914F-41AC-875A-444D0AC85691}" srcOrd="0" destOrd="0" presId="urn:microsoft.com/office/officeart/2005/8/layout/vList5"/>
    <dgm:cxn modelId="{B9106CDB-F286-4BCC-A532-4F1320138CEB}" type="presParOf" srcId="{D41126DA-C8D3-415D-997C-8247823B4111}" destId="{9D1F916E-BAE4-460E-A6F0-1077610C8BF0}" srcOrd="9" destOrd="0" presId="urn:microsoft.com/office/officeart/2005/8/layout/vList5"/>
    <dgm:cxn modelId="{9E762DEF-D97A-43EB-8F1A-757E01779B10}" type="presParOf" srcId="{D41126DA-C8D3-415D-997C-8247823B4111}" destId="{F4A12E0C-35B9-4ED3-85F3-E3710F38AA47}" srcOrd="10" destOrd="0" presId="urn:microsoft.com/office/officeart/2005/8/layout/vList5"/>
    <dgm:cxn modelId="{EA947A98-C36D-48BE-8F0B-51C52F165434}" type="presParOf" srcId="{F4A12E0C-35B9-4ED3-85F3-E3710F38AA47}" destId="{C4014281-78A3-4131-BF08-3719E7DC4393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67C98F-1E75-4109-9BDD-868878A7DF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5588A4-BF83-43CF-AE8D-F9255C015674}">
      <dgm:prSet/>
      <dgm:spPr/>
      <dgm:t>
        <a:bodyPr/>
        <a:lstStyle/>
        <a:p>
          <a:pPr rtl="0"/>
          <a:r>
            <a:rPr lang="en-GB" dirty="0" smtClean="0"/>
            <a:t>Clinical skills training sessions should form part of standard training for foundation doctors</a:t>
          </a:r>
          <a:endParaRPr lang="en-GB" dirty="0"/>
        </a:p>
      </dgm:t>
    </dgm:pt>
    <dgm:pt modelId="{DB78EB8C-31BD-4BB7-AD29-ADC51055568D}" type="parTrans" cxnId="{8C67BCAD-F06F-4A08-9E01-0B4B91123D45}">
      <dgm:prSet/>
      <dgm:spPr/>
      <dgm:t>
        <a:bodyPr/>
        <a:lstStyle/>
        <a:p>
          <a:endParaRPr lang="en-GB"/>
        </a:p>
      </dgm:t>
    </dgm:pt>
    <dgm:pt modelId="{3CFC4B8E-81B9-4D3F-80F1-72ECF0D6237E}" type="sibTrans" cxnId="{8C67BCAD-F06F-4A08-9E01-0B4B91123D45}">
      <dgm:prSet/>
      <dgm:spPr/>
      <dgm:t>
        <a:bodyPr/>
        <a:lstStyle/>
        <a:p>
          <a:endParaRPr lang="en-GB"/>
        </a:p>
      </dgm:t>
    </dgm:pt>
    <dgm:pt modelId="{29878560-D145-4780-8FEC-9E24430A88BD}">
      <dgm:prSet/>
      <dgm:spPr/>
      <dgm:t>
        <a:bodyPr/>
        <a:lstStyle/>
        <a:p>
          <a:pPr rtl="0"/>
          <a:r>
            <a:rPr lang="en-GB" dirty="0" smtClean="0"/>
            <a:t>Should take place early in their posts</a:t>
          </a:r>
          <a:endParaRPr lang="en-GB" dirty="0"/>
        </a:p>
      </dgm:t>
    </dgm:pt>
    <dgm:pt modelId="{BD0375DB-6FBE-4800-A5B1-3C282C41467B}" type="parTrans" cxnId="{8143D081-81DD-4979-AD53-5C2FDC078BB5}">
      <dgm:prSet/>
      <dgm:spPr/>
      <dgm:t>
        <a:bodyPr/>
        <a:lstStyle/>
        <a:p>
          <a:endParaRPr lang="en-GB"/>
        </a:p>
      </dgm:t>
    </dgm:pt>
    <dgm:pt modelId="{0A313C83-297F-4914-83C6-26299C848002}" type="sibTrans" cxnId="{8143D081-81DD-4979-AD53-5C2FDC078BB5}">
      <dgm:prSet/>
      <dgm:spPr/>
      <dgm:t>
        <a:bodyPr/>
        <a:lstStyle/>
        <a:p>
          <a:endParaRPr lang="en-GB"/>
        </a:p>
      </dgm:t>
    </dgm:pt>
    <dgm:pt modelId="{908665A2-FF07-4036-AA8F-50F61C6FFB36}">
      <dgm:prSet/>
      <dgm:spPr/>
      <dgm:t>
        <a:bodyPr/>
        <a:lstStyle/>
        <a:p>
          <a:pPr rtl="0"/>
          <a:r>
            <a:rPr lang="en-GB" dirty="0" smtClean="0"/>
            <a:t>May have wider implications for other health care professionals </a:t>
          </a:r>
          <a:endParaRPr lang="en-GB" dirty="0"/>
        </a:p>
      </dgm:t>
    </dgm:pt>
    <dgm:pt modelId="{627E3E87-FD57-44A1-9BD3-7953CA758B67}" type="parTrans" cxnId="{ABB2FA63-12B4-4083-9C8F-6EC5BF4F21C8}">
      <dgm:prSet/>
      <dgm:spPr/>
      <dgm:t>
        <a:bodyPr/>
        <a:lstStyle/>
        <a:p>
          <a:endParaRPr lang="en-GB"/>
        </a:p>
      </dgm:t>
    </dgm:pt>
    <dgm:pt modelId="{09D14357-1293-4521-AF5E-2356E6814859}" type="sibTrans" cxnId="{ABB2FA63-12B4-4083-9C8F-6EC5BF4F21C8}">
      <dgm:prSet/>
      <dgm:spPr/>
      <dgm:t>
        <a:bodyPr/>
        <a:lstStyle/>
        <a:p>
          <a:endParaRPr lang="en-GB"/>
        </a:p>
      </dgm:t>
    </dgm:pt>
    <dgm:pt modelId="{19CADECA-9248-47DF-A9F0-D3956B75BCDD}" type="pres">
      <dgm:prSet presAssocID="{4567C98F-1E75-4109-9BDD-868878A7DF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E2A28F3-B584-428E-BD3F-3EB725A23F45}" type="pres">
      <dgm:prSet presAssocID="{D75588A4-BF83-43CF-AE8D-F9255C015674}" presName="linNode" presStyleCnt="0"/>
      <dgm:spPr/>
    </dgm:pt>
    <dgm:pt modelId="{B8C9A233-F553-4894-A208-0E7F651B2933}" type="pres">
      <dgm:prSet presAssocID="{D75588A4-BF83-43CF-AE8D-F9255C015674}" presName="parentText" presStyleLbl="node1" presStyleIdx="0" presStyleCnt="3" custScaleX="27006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28E2BB-D3D9-49D5-814B-01EC122B9C16}" type="pres">
      <dgm:prSet presAssocID="{3CFC4B8E-81B9-4D3F-80F1-72ECF0D6237E}" presName="sp" presStyleCnt="0"/>
      <dgm:spPr/>
    </dgm:pt>
    <dgm:pt modelId="{16CA423B-85A2-4A9C-BB35-D0DD94EBB4EE}" type="pres">
      <dgm:prSet presAssocID="{29878560-D145-4780-8FEC-9E24430A88BD}" presName="linNode" presStyleCnt="0"/>
      <dgm:spPr/>
    </dgm:pt>
    <dgm:pt modelId="{B9D16563-30CC-47F3-8FC5-A28D019FB9FA}" type="pres">
      <dgm:prSet presAssocID="{29878560-D145-4780-8FEC-9E24430A88BD}" presName="parentText" presStyleLbl="node1" presStyleIdx="1" presStyleCnt="3" custScaleX="27006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C523D-28BB-4A65-A14D-B0AF4404D98A}" type="pres">
      <dgm:prSet presAssocID="{0A313C83-297F-4914-83C6-26299C848002}" presName="sp" presStyleCnt="0"/>
      <dgm:spPr/>
    </dgm:pt>
    <dgm:pt modelId="{8E551B96-F5D0-452F-93C8-7319D7711EFC}" type="pres">
      <dgm:prSet presAssocID="{908665A2-FF07-4036-AA8F-50F61C6FFB36}" presName="linNode" presStyleCnt="0"/>
      <dgm:spPr/>
    </dgm:pt>
    <dgm:pt modelId="{1E1399ED-7CC8-4CC8-A166-A5FEE6DA17E4}" type="pres">
      <dgm:prSet presAssocID="{908665A2-FF07-4036-AA8F-50F61C6FFB36}" presName="parentText" presStyleLbl="node1" presStyleIdx="2" presStyleCnt="3" custScaleX="27006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D8D1E8-321B-4D6E-8FF5-506291CCEAC0}" type="presOf" srcId="{29878560-D145-4780-8FEC-9E24430A88BD}" destId="{B9D16563-30CC-47F3-8FC5-A28D019FB9FA}" srcOrd="0" destOrd="0" presId="urn:microsoft.com/office/officeart/2005/8/layout/vList5"/>
    <dgm:cxn modelId="{ABB2FA63-12B4-4083-9C8F-6EC5BF4F21C8}" srcId="{4567C98F-1E75-4109-9BDD-868878A7DF06}" destId="{908665A2-FF07-4036-AA8F-50F61C6FFB36}" srcOrd="2" destOrd="0" parTransId="{627E3E87-FD57-44A1-9BD3-7953CA758B67}" sibTransId="{09D14357-1293-4521-AF5E-2356E6814859}"/>
    <dgm:cxn modelId="{701323CB-4003-43A1-918E-ED65757B0DC6}" type="presOf" srcId="{908665A2-FF07-4036-AA8F-50F61C6FFB36}" destId="{1E1399ED-7CC8-4CC8-A166-A5FEE6DA17E4}" srcOrd="0" destOrd="0" presId="urn:microsoft.com/office/officeart/2005/8/layout/vList5"/>
    <dgm:cxn modelId="{8143D081-81DD-4979-AD53-5C2FDC078BB5}" srcId="{4567C98F-1E75-4109-9BDD-868878A7DF06}" destId="{29878560-D145-4780-8FEC-9E24430A88BD}" srcOrd="1" destOrd="0" parTransId="{BD0375DB-6FBE-4800-A5B1-3C282C41467B}" sibTransId="{0A313C83-297F-4914-83C6-26299C848002}"/>
    <dgm:cxn modelId="{A594725C-177A-4ECE-927E-842C931CCDF9}" type="presOf" srcId="{4567C98F-1E75-4109-9BDD-868878A7DF06}" destId="{19CADECA-9248-47DF-A9F0-D3956B75BCDD}" srcOrd="0" destOrd="0" presId="urn:microsoft.com/office/officeart/2005/8/layout/vList5"/>
    <dgm:cxn modelId="{6E7529ED-7DFD-425B-BD4E-824020136058}" type="presOf" srcId="{D75588A4-BF83-43CF-AE8D-F9255C015674}" destId="{B8C9A233-F553-4894-A208-0E7F651B2933}" srcOrd="0" destOrd="0" presId="urn:microsoft.com/office/officeart/2005/8/layout/vList5"/>
    <dgm:cxn modelId="{8C67BCAD-F06F-4A08-9E01-0B4B91123D45}" srcId="{4567C98F-1E75-4109-9BDD-868878A7DF06}" destId="{D75588A4-BF83-43CF-AE8D-F9255C015674}" srcOrd="0" destOrd="0" parTransId="{DB78EB8C-31BD-4BB7-AD29-ADC51055568D}" sibTransId="{3CFC4B8E-81B9-4D3F-80F1-72ECF0D6237E}"/>
    <dgm:cxn modelId="{C0D3BBE3-F5A4-4DEB-B627-60DD4B2F0C37}" type="presParOf" srcId="{19CADECA-9248-47DF-A9F0-D3956B75BCDD}" destId="{CE2A28F3-B584-428E-BD3F-3EB725A23F45}" srcOrd="0" destOrd="0" presId="urn:microsoft.com/office/officeart/2005/8/layout/vList5"/>
    <dgm:cxn modelId="{E83D33DD-10BF-4784-A2D2-0887A86A3E2E}" type="presParOf" srcId="{CE2A28F3-B584-428E-BD3F-3EB725A23F45}" destId="{B8C9A233-F553-4894-A208-0E7F651B2933}" srcOrd="0" destOrd="0" presId="urn:microsoft.com/office/officeart/2005/8/layout/vList5"/>
    <dgm:cxn modelId="{E994650B-609A-4C54-A658-4D99E0B94382}" type="presParOf" srcId="{19CADECA-9248-47DF-A9F0-D3956B75BCDD}" destId="{7528E2BB-D3D9-49D5-814B-01EC122B9C16}" srcOrd="1" destOrd="0" presId="urn:microsoft.com/office/officeart/2005/8/layout/vList5"/>
    <dgm:cxn modelId="{CCC7B3E7-7D88-48E7-906D-7A3E7CC93C43}" type="presParOf" srcId="{19CADECA-9248-47DF-A9F0-D3956B75BCDD}" destId="{16CA423B-85A2-4A9C-BB35-D0DD94EBB4EE}" srcOrd="2" destOrd="0" presId="urn:microsoft.com/office/officeart/2005/8/layout/vList5"/>
    <dgm:cxn modelId="{047664C1-5EB3-4D6C-B7EC-D253796ADD37}" type="presParOf" srcId="{16CA423B-85A2-4A9C-BB35-D0DD94EBB4EE}" destId="{B9D16563-30CC-47F3-8FC5-A28D019FB9FA}" srcOrd="0" destOrd="0" presId="urn:microsoft.com/office/officeart/2005/8/layout/vList5"/>
    <dgm:cxn modelId="{CA288D5F-B4D7-4CFD-9E6E-2CE940AD6A54}" type="presParOf" srcId="{19CADECA-9248-47DF-A9F0-D3956B75BCDD}" destId="{B6BC523D-28BB-4A65-A14D-B0AF4404D98A}" srcOrd="3" destOrd="0" presId="urn:microsoft.com/office/officeart/2005/8/layout/vList5"/>
    <dgm:cxn modelId="{E6FADFA0-CDA4-4227-BC87-24EA3BDF495B}" type="presParOf" srcId="{19CADECA-9248-47DF-A9F0-D3956B75BCDD}" destId="{8E551B96-F5D0-452F-93C8-7319D7711EFC}" srcOrd="4" destOrd="0" presId="urn:microsoft.com/office/officeart/2005/8/layout/vList5"/>
    <dgm:cxn modelId="{CB18D1FA-0EF6-491E-A618-0FD7118427DC}" type="presParOf" srcId="{8E551B96-F5D0-452F-93C8-7319D7711EFC}" destId="{1E1399ED-7CC8-4CC8-A166-A5FEE6DA17E4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8535D-EF11-46CD-8A2F-E83A287E6153}" type="datetimeFigureOut">
              <a:rPr lang="en-US" smtClean="0"/>
              <a:pPr/>
              <a:t>3/4/2010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AA9E3F-DBC5-41A6-B8B7-C8F63FD1495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0098" y="-571528"/>
            <a:ext cx="8429684" cy="214311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Clinical Skills Training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38" y="2571744"/>
            <a:ext cx="4214810" cy="3109922"/>
          </a:xfrm>
        </p:spPr>
        <p:txBody>
          <a:bodyPr>
            <a:noAutofit/>
          </a:bodyPr>
          <a:lstStyle/>
          <a:p>
            <a:r>
              <a:rPr lang="en-GB" sz="4000" dirty="0" smtClean="0"/>
              <a:t>Sustained benefits for foundation doctors</a:t>
            </a:r>
          </a:p>
          <a:p>
            <a:endParaRPr lang="en-GB" sz="4000" dirty="0" smtClean="0"/>
          </a:p>
          <a:p>
            <a:r>
              <a:rPr lang="en-GB" sz="4000" dirty="0" smtClean="0"/>
              <a:t>Dr Georgia Tunnicliffe</a:t>
            </a:r>
            <a:endParaRPr lang="en-GB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83731"/>
            <a:ext cx="4214842" cy="47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Stolarek</a:t>
            </a:r>
            <a:r>
              <a:rPr lang="en-US" dirty="0" smtClean="0"/>
              <a:t>, 2007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New Zealand study</a:t>
            </a:r>
          </a:p>
          <a:p>
            <a:pPr>
              <a:buNone/>
            </a:pPr>
            <a:r>
              <a:rPr lang="en-US" dirty="0" smtClean="0"/>
              <a:t>Opportunities to practice procedural skills</a:t>
            </a:r>
          </a:p>
          <a:p>
            <a:pPr>
              <a:buNone/>
            </a:pPr>
            <a:r>
              <a:rPr lang="en-US" dirty="0" smtClean="0"/>
              <a:t>Less often than weekly in first year medical graduates</a:t>
            </a:r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8" name="Picture 7" descr="calender.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438934"/>
            <a:ext cx="3786214" cy="341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Challenges in gaining competence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00042"/>
            <a:ext cx="8229600" cy="1143000"/>
          </a:xfrm>
        </p:spPr>
        <p:txBody>
          <a:bodyPr/>
          <a:lstStyle/>
          <a:p>
            <a:r>
              <a:rPr lang="en-GB" dirty="0" smtClean="0"/>
              <a:t>Challenges: Ethical concerns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Challenges: Working hours</a:t>
            </a:r>
            <a:endParaRPr lang="en-GB" dirty="0"/>
          </a:p>
        </p:txBody>
      </p:sp>
      <p:pic>
        <p:nvPicPr>
          <p:cNvPr id="4" name="Content Placeholder 3" descr="tired doc. jpg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3143250" cy="4852987"/>
          </a:xfrm>
        </p:spPr>
      </p:pic>
      <p:pic>
        <p:nvPicPr>
          <p:cNvPr id="5" name="Picture 4" descr="c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643050"/>
            <a:ext cx="476250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827994" cy="1362456"/>
          </a:xfrm>
        </p:spPr>
        <p:txBody>
          <a:bodyPr/>
          <a:lstStyle/>
          <a:p>
            <a:r>
              <a:rPr lang="en-GB" dirty="0" smtClean="0"/>
              <a:t>The Foundation Programme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2005 to date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k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1787" y="3214686"/>
            <a:ext cx="2192213" cy="3643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4714884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Currently  does not incorporate specific clinical skills training</a:t>
            </a:r>
          </a:p>
        </p:txBody>
      </p:sp>
      <p:sp>
        <p:nvSpPr>
          <p:cNvPr id="11" name="Plus 10"/>
          <p:cNvSpPr/>
          <p:nvPr/>
        </p:nvSpPr>
        <p:spPr>
          <a:xfrm rot="18987062">
            <a:off x="6299134" y="3050364"/>
            <a:ext cx="3643199" cy="3565684"/>
          </a:xfrm>
          <a:prstGeom prst="mathPlus">
            <a:avLst>
              <a:gd name="adj1" fmla="val 6778"/>
            </a:avLst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1214422"/>
            <a:ext cx="7858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Built around  Curriculum for first 2 postgraduate years</a:t>
            </a:r>
          </a:p>
          <a:p>
            <a:pPr>
              <a:buNone/>
            </a:pPr>
            <a:endParaRPr lang="en-GB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Broad range of clinical exposures</a:t>
            </a:r>
          </a:p>
          <a:p>
            <a:pPr>
              <a:buNone/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Meet key educational requirements</a:t>
            </a:r>
          </a:p>
          <a:p>
            <a:pPr>
              <a:buNone/>
            </a:pPr>
            <a:endParaRPr lang="en-GB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Study: Methods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0034" y="2000240"/>
            <a:ext cx="8501122" cy="1571636"/>
            <a:chOff x="500034" y="2000240"/>
            <a:chExt cx="8501122" cy="1571636"/>
          </a:xfrm>
        </p:grpSpPr>
        <p:sp>
          <p:nvSpPr>
            <p:cNvPr id="7" name="Rectangle 6"/>
            <p:cNvSpPr/>
            <p:nvPr/>
          </p:nvSpPr>
          <p:spPr>
            <a:xfrm>
              <a:off x="500034" y="2000240"/>
              <a:ext cx="8501122" cy="1571636"/>
            </a:xfrm>
            <a:prstGeom prst="rect">
              <a:avLst/>
            </a:prstGeom>
            <a:solidFill>
              <a:srgbClr val="C7D1FD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00166" y="2214554"/>
              <a:ext cx="6000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tx2"/>
                  </a:solidFill>
                </a:rPr>
                <a:t>22 Foundation Year One doctors (F1)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00166" y="2643182"/>
              <a:ext cx="700090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GB" sz="3000" dirty="0" smtClean="0"/>
                <a:t>All had skills course within 30 days</a:t>
              </a:r>
            </a:p>
          </p:txBody>
        </p:sp>
        <p:pic>
          <p:nvPicPr>
            <p:cNvPr id="16" name="Picture 15" descr="Doctor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7000"/>
            </a:blip>
            <a:stretch>
              <a:fillRect/>
            </a:stretch>
          </p:blipFill>
          <p:spPr>
            <a:xfrm flipH="1">
              <a:off x="865298" y="2285992"/>
              <a:ext cx="428628" cy="105826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00034" y="3786190"/>
            <a:ext cx="8858312" cy="2857520"/>
            <a:chOff x="500034" y="3786190"/>
            <a:chExt cx="8858312" cy="2857520"/>
          </a:xfrm>
        </p:grpSpPr>
        <p:grpSp>
          <p:nvGrpSpPr>
            <p:cNvPr id="13" name="Group 12"/>
            <p:cNvGrpSpPr/>
            <p:nvPr/>
          </p:nvGrpSpPr>
          <p:grpSpPr>
            <a:xfrm>
              <a:off x="500034" y="3786190"/>
              <a:ext cx="8858312" cy="2857520"/>
              <a:chOff x="500034" y="3786190"/>
              <a:chExt cx="8858312" cy="285752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00034" y="3786190"/>
                <a:ext cx="8501122" cy="2857520"/>
              </a:xfrm>
              <a:prstGeom prst="rect">
                <a:avLst/>
              </a:prstGeom>
              <a:solidFill>
                <a:srgbClr val="E8ECFE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00166" y="4000504"/>
                <a:ext cx="6000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47 Foundation Year Two doctors (F2):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00166" y="4429132"/>
                <a:ext cx="7858180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246888">
                  <a:spcBef>
                    <a:spcPct val="20000"/>
                  </a:spcBef>
                  <a:buClr>
                    <a:srgbClr val="0F6FC6"/>
                  </a:buClr>
                  <a:buSzPct val="85000"/>
                  <a:buFont typeface="Wingdings 2"/>
                  <a:buChar char=""/>
                </a:pPr>
                <a:r>
                  <a:rPr lang="en-GB" sz="3000" dirty="0" smtClean="0"/>
                  <a:t>Group A  n = 23 (skills course at day 0)</a:t>
                </a:r>
              </a:p>
              <a:p>
                <a:pPr lvl="1" indent="-246888">
                  <a:spcBef>
                    <a:spcPct val="20000"/>
                  </a:spcBef>
                  <a:buClr>
                    <a:srgbClr val="0F6FC6"/>
                  </a:buClr>
                  <a:buSzPct val="85000"/>
                  <a:buFont typeface="Wingdings 2"/>
                  <a:buChar char=""/>
                </a:pPr>
                <a:endParaRPr lang="en-GB" sz="3000" dirty="0" smtClean="0"/>
              </a:p>
              <a:p>
                <a:pPr lvl="1" indent="-246888">
                  <a:spcBef>
                    <a:spcPct val="20000"/>
                  </a:spcBef>
                  <a:buClr>
                    <a:srgbClr val="0F6FC6"/>
                  </a:buClr>
                  <a:buSzPct val="85000"/>
                  <a:buFont typeface="Wingdings 2"/>
                  <a:buChar char=""/>
                </a:pPr>
                <a:r>
                  <a:rPr lang="en-GB" sz="3000" dirty="0" smtClean="0"/>
                  <a:t>Group B  n = 14 (skills course at day 60)</a:t>
                </a:r>
              </a:p>
            </p:txBody>
          </p:sp>
        </p:grpSp>
        <p:pic>
          <p:nvPicPr>
            <p:cNvPr id="15" name="Picture 14" descr="Doctor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65298" y="4035279"/>
              <a:ext cx="428628" cy="1058268"/>
            </a:xfrm>
            <a:prstGeom prst="rect">
              <a:avLst/>
            </a:prstGeom>
          </p:spPr>
        </p:pic>
        <p:pic>
          <p:nvPicPr>
            <p:cNvPr id="17" name="Picture 16" descr="Doctor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-8000"/>
            </a:blip>
            <a:stretch>
              <a:fillRect/>
            </a:stretch>
          </p:blipFill>
          <p:spPr>
            <a:xfrm flipH="1">
              <a:off x="865298" y="5357826"/>
              <a:ext cx="428628" cy="10582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Intervention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DFA5AC-B997-44CB-BD1C-79886BB32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DDFA5AC-B997-44CB-BD1C-79886BB32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12C4A0-5C3F-416E-A468-20EE1D151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D12C4A0-5C3F-416E-A468-20EE1D151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8808CB-D54B-4E0E-8DE2-7A8122C33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28808CB-D54B-4E0E-8DE2-7A8122C33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8E3F8-C1E9-4EFA-AD39-79628BDFC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5428E3F8-C1E9-4EFA-AD39-79628BDFC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B8790E-6998-46F8-BE1A-9CD5523CC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2CB8790E-6998-46F8-BE1A-9CD5523CC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714348" y="1127945"/>
          <a:ext cx="7643834" cy="573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377"/>
                <a:gridCol w="3457001"/>
                <a:gridCol w="3284456"/>
              </a:tblGrid>
              <a:tr h="499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Skill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F1 Doctors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F2 doctors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58216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Peripheral </a:t>
                      </a:r>
                      <a:r>
                        <a:rPr lang="en-US" sz="2000" dirty="0" err="1" smtClean="0">
                          <a:latin typeface="Arial"/>
                          <a:ea typeface="Calibri"/>
                          <a:cs typeface="Times New Roman"/>
                        </a:rPr>
                        <a:t>Cannulation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Lumbar Puncture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83528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Venepuncture including blood cultures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Non Invasive Ventilation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5780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Peak flow measurement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Chest drain insertion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08839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Arterial blood gas sampling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Arterial blood Gas sampling and arterial line insertion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5780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Central line insertion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Central line insertion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58216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Urinary </a:t>
                      </a:r>
                      <a:r>
                        <a:rPr lang="en-US" sz="2000" dirty="0" err="1" smtClean="0">
                          <a:latin typeface="Arial"/>
                          <a:ea typeface="Calibri"/>
                          <a:cs typeface="Times New Roman"/>
                        </a:rPr>
                        <a:t>Catheterisation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Airway management.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8216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/>
                          <a:ea typeface="Calibri"/>
                          <a:cs typeface="Times New Roman"/>
                        </a:rPr>
                        <a:t>Naso</a:t>
                      </a: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-gastric tube insertion</a:t>
                      </a: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71472" y="571480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3200" dirty="0" smtClean="0">
                <a:solidFill>
                  <a:schemeClr val="accent1"/>
                </a:solidFill>
              </a:rPr>
              <a:t>Skills taught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Overview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is skills training necessary?</a:t>
            </a:r>
          </a:p>
          <a:p>
            <a:r>
              <a:rPr lang="en-GB" dirty="0" smtClean="0"/>
              <a:t>The Study: Methods</a:t>
            </a:r>
          </a:p>
          <a:p>
            <a:r>
              <a:rPr lang="en-GB" dirty="0" smtClean="0"/>
              <a:t>The Study: Results</a:t>
            </a:r>
          </a:p>
          <a:p>
            <a:r>
              <a:rPr lang="en-GB" dirty="0" smtClean="0"/>
              <a:t>Implications</a:t>
            </a:r>
          </a:p>
          <a:p>
            <a:r>
              <a:rPr lang="en-GB" dirty="0" smtClean="0"/>
              <a:t>Questions and discussion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 up ABGfor p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68" y="0"/>
            <a:ext cx="75469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heter 2for p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1846"/>
            <a:ext cx="9144000" cy="581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nulationforp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0993" y="0"/>
            <a:ext cx="54820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857224" y="1142984"/>
            <a:ext cx="6072230" cy="4247879"/>
            <a:chOff x="1071538" y="1142984"/>
            <a:chExt cx="6072230" cy="4247879"/>
          </a:xfrm>
        </p:grpSpPr>
        <p:sp>
          <p:nvSpPr>
            <p:cNvPr id="3" name="TextBox 2"/>
            <p:cNvSpPr txBox="1"/>
            <p:nvPr/>
          </p:nvSpPr>
          <p:spPr>
            <a:xfrm>
              <a:off x="1071538" y="1142984"/>
              <a:ext cx="6000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tx2"/>
                  </a:solidFill>
                </a:rPr>
                <a:t>22 Foundation Year One doctors (F1)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2976" y="2928934"/>
              <a:ext cx="6000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47 Foundation Year Two doctors (F2)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1538" y="3357562"/>
              <a:ext cx="19625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</a:rPr>
                <a:t>Group A (23) 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2976" y="4929198"/>
              <a:ext cx="21431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</a:rPr>
                <a:t>Group B (14)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4282" y="1785926"/>
            <a:ext cx="500066" cy="4773044"/>
            <a:chOff x="285720" y="1214422"/>
            <a:chExt cx="500066" cy="4773044"/>
          </a:xfrm>
        </p:grpSpPr>
        <p:pic>
          <p:nvPicPr>
            <p:cNvPr id="5" name="Picture 4" descr="Doctor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357158" y="3286124"/>
              <a:ext cx="428628" cy="1058268"/>
            </a:xfrm>
            <a:prstGeom prst="rect">
              <a:avLst/>
            </a:prstGeom>
          </p:spPr>
        </p:pic>
        <p:pic>
          <p:nvPicPr>
            <p:cNvPr id="6" name="Picture 5" descr="Doctor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7000"/>
            </a:blip>
            <a:stretch>
              <a:fillRect/>
            </a:stretch>
          </p:blipFill>
          <p:spPr>
            <a:xfrm flipH="1">
              <a:off x="285720" y="1214422"/>
              <a:ext cx="428628" cy="1058268"/>
            </a:xfrm>
            <a:prstGeom prst="rect">
              <a:avLst/>
            </a:prstGeom>
          </p:spPr>
        </p:pic>
        <p:pic>
          <p:nvPicPr>
            <p:cNvPr id="32" name="Picture 31" descr="Doctor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-8000"/>
            </a:blip>
            <a:stretch>
              <a:fillRect/>
            </a:stretch>
          </p:blipFill>
          <p:spPr>
            <a:xfrm flipH="1">
              <a:off x="285720" y="4929198"/>
              <a:ext cx="428628" cy="105826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85786" y="3929066"/>
            <a:ext cx="8358214" cy="928694"/>
            <a:chOff x="930050" y="5230209"/>
            <a:chExt cx="8212561" cy="787035"/>
          </a:xfrm>
        </p:grpSpPr>
        <p:sp>
          <p:nvSpPr>
            <p:cNvPr id="19" name="Freeform 18"/>
            <p:cNvSpPr/>
            <p:nvPr/>
          </p:nvSpPr>
          <p:spPr>
            <a:xfrm>
              <a:off x="930050" y="5230209"/>
              <a:ext cx="1474055" cy="787035"/>
            </a:xfrm>
            <a:custGeom>
              <a:avLst/>
              <a:gdLst>
                <a:gd name="connsiteX0" fmla="*/ 0 w 1359879"/>
                <a:gd name="connsiteY0" fmla="*/ 0 h 787035"/>
                <a:gd name="connsiteX1" fmla="*/ 966362 w 1359879"/>
                <a:gd name="connsiteY1" fmla="*/ 0 h 787035"/>
                <a:gd name="connsiteX2" fmla="*/ 1359879 w 1359879"/>
                <a:gd name="connsiteY2" fmla="*/ 393518 h 787035"/>
                <a:gd name="connsiteX3" fmla="*/ 966362 w 1359879"/>
                <a:gd name="connsiteY3" fmla="*/ 787035 h 787035"/>
                <a:gd name="connsiteX4" fmla="*/ 0 w 1359879"/>
                <a:gd name="connsiteY4" fmla="*/ 787035 h 787035"/>
                <a:gd name="connsiteX5" fmla="*/ 393518 w 1359879"/>
                <a:gd name="connsiteY5" fmla="*/ 393518 h 787035"/>
                <a:gd name="connsiteX6" fmla="*/ 0 w 1359879"/>
                <a:gd name="connsiteY6" fmla="*/ 0 h 7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879" h="787035">
                  <a:moveTo>
                    <a:pt x="0" y="0"/>
                  </a:moveTo>
                  <a:lnTo>
                    <a:pt x="966362" y="0"/>
                  </a:lnTo>
                  <a:lnTo>
                    <a:pt x="1359879" y="393518"/>
                  </a:lnTo>
                  <a:lnTo>
                    <a:pt x="966362" y="787035"/>
                  </a:lnTo>
                  <a:lnTo>
                    <a:pt x="0" y="787035"/>
                  </a:lnTo>
                  <a:lnTo>
                    <a:pt x="393518" y="39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5527" tIns="24003" rIns="417520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/>
                <a:t>Test 1</a:t>
              </a:r>
              <a:endParaRPr lang="en-GB" sz="1800" b="1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93171" y="5230209"/>
              <a:ext cx="2065762" cy="787035"/>
            </a:xfrm>
            <a:custGeom>
              <a:avLst/>
              <a:gdLst>
                <a:gd name="connsiteX0" fmla="*/ 0 w 1967589"/>
                <a:gd name="connsiteY0" fmla="*/ 0 h 787035"/>
                <a:gd name="connsiteX1" fmla="*/ 1574072 w 1967589"/>
                <a:gd name="connsiteY1" fmla="*/ 0 h 787035"/>
                <a:gd name="connsiteX2" fmla="*/ 1967589 w 1967589"/>
                <a:gd name="connsiteY2" fmla="*/ 393518 h 787035"/>
                <a:gd name="connsiteX3" fmla="*/ 1574072 w 1967589"/>
                <a:gd name="connsiteY3" fmla="*/ 787035 h 787035"/>
                <a:gd name="connsiteX4" fmla="*/ 0 w 1967589"/>
                <a:gd name="connsiteY4" fmla="*/ 787035 h 787035"/>
                <a:gd name="connsiteX5" fmla="*/ 393518 w 1967589"/>
                <a:gd name="connsiteY5" fmla="*/ 393518 h 787035"/>
                <a:gd name="connsiteX6" fmla="*/ 0 w 1967589"/>
                <a:gd name="connsiteY6" fmla="*/ 0 h 7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7589" h="787035">
                  <a:moveTo>
                    <a:pt x="0" y="0"/>
                  </a:moveTo>
                  <a:lnTo>
                    <a:pt x="1574072" y="0"/>
                  </a:lnTo>
                  <a:lnTo>
                    <a:pt x="1967589" y="393518"/>
                  </a:lnTo>
                  <a:lnTo>
                    <a:pt x="1574072" y="787035"/>
                  </a:lnTo>
                  <a:lnTo>
                    <a:pt x="0" y="787035"/>
                  </a:lnTo>
                  <a:lnTo>
                    <a:pt x="393518" y="39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5527" tIns="24003" rIns="417520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Calibri" pitchFamily="34" charset="0"/>
                  <a:ea typeface="Calibri"/>
                  <a:cs typeface="Times New Roman"/>
                </a:rPr>
                <a:t>Clinical skills training</a:t>
              </a:r>
              <a:endParaRPr lang="en-GB" sz="1800" b="1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64001" y="5230209"/>
              <a:ext cx="1558407" cy="787035"/>
            </a:xfrm>
            <a:custGeom>
              <a:avLst/>
              <a:gdLst>
                <a:gd name="connsiteX0" fmla="*/ 0 w 1345555"/>
                <a:gd name="connsiteY0" fmla="*/ 0 h 787035"/>
                <a:gd name="connsiteX1" fmla="*/ 952038 w 1345555"/>
                <a:gd name="connsiteY1" fmla="*/ 0 h 787035"/>
                <a:gd name="connsiteX2" fmla="*/ 1345555 w 1345555"/>
                <a:gd name="connsiteY2" fmla="*/ 393518 h 787035"/>
                <a:gd name="connsiteX3" fmla="*/ 952038 w 1345555"/>
                <a:gd name="connsiteY3" fmla="*/ 787035 h 787035"/>
                <a:gd name="connsiteX4" fmla="*/ 0 w 1345555"/>
                <a:gd name="connsiteY4" fmla="*/ 787035 h 787035"/>
                <a:gd name="connsiteX5" fmla="*/ 393518 w 1345555"/>
                <a:gd name="connsiteY5" fmla="*/ 393518 h 787035"/>
                <a:gd name="connsiteX6" fmla="*/ 0 w 1345555"/>
                <a:gd name="connsiteY6" fmla="*/ 0 h 7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555" h="787035">
                  <a:moveTo>
                    <a:pt x="0" y="0"/>
                  </a:moveTo>
                  <a:lnTo>
                    <a:pt x="952038" y="0"/>
                  </a:lnTo>
                  <a:lnTo>
                    <a:pt x="1345555" y="393518"/>
                  </a:lnTo>
                  <a:lnTo>
                    <a:pt x="952038" y="787035"/>
                  </a:lnTo>
                  <a:lnTo>
                    <a:pt x="0" y="787035"/>
                  </a:lnTo>
                  <a:lnTo>
                    <a:pt x="393518" y="39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5527" tIns="24003" rIns="417520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/>
                <a:t>Test 2</a:t>
              </a:r>
              <a:endParaRPr lang="en-GB" sz="1800" b="1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41636" y="5230209"/>
              <a:ext cx="2316372" cy="787035"/>
            </a:xfrm>
            <a:custGeom>
              <a:avLst/>
              <a:gdLst>
                <a:gd name="connsiteX0" fmla="*/ 0 w 2358982"/>
                <a:gd name="connsiteY0" fmla="*/ 0 h 787035"/>
                <a:gd name="connsiteX1" fmla="*/ 1965465 w 2358982"/>
                <a:gd name="connsiteY1" fmla="*/ 0 h 787035"/>
                <a:gd name="connsiteX2" fmla="*/ 2358982 w 2358982"/>
                <a:gd name="connsiteY2" fmla="*/ 393518 h 787035"/>
                <a:gd name="connsiteX3" fmla="*/ 1965465 w 2358982"/>
                <a:gd name="connsiteY3" fmla="*/ 787035 h 787035"/>
                <a:gd name="connsiteX4" fmla="*/ 0 w 2358982"/>
                <a:gd name="connsiteY4" fmla="*/ 787035 h 787035"/>
                <a:gd name="connsiteX5" fmla="*/ 393518 w 2358982"/>
                <a:gd name="connsiteY5" fmla="*/ 393518 h 787035"/>
                <a:gd name="connsiteX6" fmla="*/ 0 w 2358982"/>
                <a:gd name="connsiteY6" fmla="*/ 0 h 7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8982" h="787035">
                  <a:moveTo>
                    <a:pt x="0" y="0"/>
                  </a:moveTo>
                  <a:lnTo>
                    <a:pt x="1965465" y="0"/>
                  </a:lnTo>
                  <a:lnTo>
                    <a:pt x="2358982" y="393518"/>
                  </a:lnTo>
                  <a:lnTo>
                    <a:pt x="1965465" y="787035"/>
                  </a:lnTo>
                  <a:lnTo>
                    <a:pt x="0" y="787035"/>
                  </a:lnTo>
                  <a:lnTo>
                    <a:pt x="393518" y="39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5527" tIns="24003" rIns="417520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/>
                <a:t>Experiential </a:t>
              </a:r>
              <a:br>
                <a:rPr lang="en-GB" sz="1800" b="1" kern="1200" dirty="0" smtClean="0"/>
              </a:br>
              <a:r>
                <a:rPr lang="en-GB" sz="1800" b="1" kern="1200" dirty="0" smtClean="0"/>
                <a:t>Learning</a:t>
              </a:r>
              <a:endParaRPr lang="en-GB" sz="1800" b="1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175022" y="5230209"/>
              <a:ext cx="1967589" cy="787035"/>
            </a:xfrm>
            <a:custGeom>
              <a:avLst/>
              <a:gdLst>
                <a:gd name="connsiteX0" fmla="*/ 0 w 1967589"/>
                <a:gd name="connsiteY0" fmla="*/ 0 h 787035"/>
                <a:gd name="connsiteX1" fmla="*/ 1574072 w 1967589"/>
                <a:gd name="connsiteY1" fmla="*/ 0 h 787035"/>
                <a:gd name="connsiteX2" fmla="*/ 1967589 w 1967589"/>
                <a:gd name="connsiteY2" fmla="*/ 393518 h 787035"/>
                <a:gd name="connsiteX3" fmla="*/ 1574072 w 1967589"/>
                <a:gd name="connsiteY3" fmla="*/ 787035 h 787035"/>
                <a:gd name="connsiteX4" fmla="*/ 0 w 1967589"/>
                <a:gd name="connsiteY4" fmla="*/ 787035 h 787035"/>
                <a:gd name="connsiteX5" fmla="*/ 393518 w 1967589"/>
                <a:gd name="connsiteY5" fmla="*/ 393518 h 787035"/>
                <a:gd name="connsiteX6" fmla="*/ 0 w 1967589"/>
                <a:gd name="connsiteY6" fmla="*/ 0 h 7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7589" h="787035">
                  <a:moveTo>
                    <a:pt x="0" y="0"/>
                  </a:moveTo>
                  <a:lnTo>
                    <a:pt x="1574072" y="0"/>
                  </a:lnTo>
                  <a:lnTo>
                    <a:pt x="1967589" y="393518"/>
                  </a:lnTo>
                  <a:lnTo>
                    <a:pt x="1574072" y="787035"/>
                  </a:lnTo>
                  <a:lnTo>
                    <a:pt x="0" y="787035"/>
                  </a:lnTo>
                  <a:lnTo>
                    <a:pt x="393518" y="39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5527" tIns="24003" rIns="417520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/>
                <a:t>Test 3</a:t>
              </a:r>
              <a:endParaRPr lang="en-GB" sz="1800" b="1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5786" y="1785926"/>
            <a:ext cx="8358214" cy="796023"/>
            <a:chOff x="785786" y="1785926"/>
            <a:chExt cx="8358214" cy="796023"/>
          </a:xfrm>
        </p:grpSpPr>
        <p:grpSp>
          <p:nvGrpSpPr>
            <p:cNvPr id="24" name="Group 23"/>
            <p:cNvGrpSpPr/>
            <p:nvPr/>
          </p:nvGrpSpPr>
          <p:grpSpPr>
            <a:xfrm>
              <a:off x="785786" y="1785926"/>
              <a:ext cx="6643734" cy="796023"/>
              <a:chOff x="649541" y="2911079"/>
              <a:chExt cx="6521830" cy="787035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649541" y="2911079"/>
                <a:ext cx="1640388" cy="787035"/>
              </a:xfrm>
              <a:custGeom>
                <a:avLst/>
                <a:gdLst>
                  <a:gd name="connsiteX0" fmla="*/ 0 w 1359879"/>
                  <a:gd name="connsiteY0" fmla="*/ 0 h 787035"/>
                  <a:gd name="connsiteX1" fmla="*/ 966362 w 1359879"/>
                  <a:gd name="connsiteY1" fmla="*/ 0 h 787035"/>
                  <a:gd name="connsiteX2" fmla="*/ 1359879 w 1359879"/>
                  <a:gd name="connsiteY2" fmla="*/ 393518 h 787035"/>
                  <a:gd name="connsiteX3" fmla="*/ 966362 w 1359879"/>
                  <a:gd name="connsiteY3" fmla="*/ 787035 h 787035"/>
                  <a:gd name="connsiteX4" fmla="*/ 0 w 1359879"/>
                  <a:gd name="connsiteY4" fmla="*/ 787035 h 787035"/>
                  <a:gd name="connsiteX5" fmla="*/ 393518 w 1359879"/>
                  <a:gd name="connsiteY5" fmla="*/ 393518 h 787035"/>
                  <a:gd name="connsiteX6" fmla="*/ 0 w 1359879"/>
                  <a:gd name="connsiteY6" fmla="*/ 0 h 78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9879" h="787035">
                    <a:moveTo>
                      <a:pt x="0" y="0"/>
                    </a:moveTo>
                    <a:lnTo>
                      <a:pt x="966362" y="0"/>
                    </a:lnTo>
                    <a:lnTo>
                      <a:pt x="1359879" y="393518"/>
                    </a:lnTo>
                    <a:lnTo>
                      <a:pt x="966362" y="787035"/>
                    </a:lnTo>
                    <a:lnTo>
                      <a:pt x="0" y="787035"/>
                    </a:lnTo>
                    <a:lnTo>
                      <a:pt x="393518" y="393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33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5527" tIns="24003" rIns="417520" bIns="24003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kern="1200" dirty="0" smtClean="0"/>
                  <a:t>Test 1</a:t>
                </a:r>
                <a:endParaRPr lang="en-GB" sz="1800" b="1" kern="1200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093171" y="2911079"/>
                <a:ext cx="1967589" cy="787035"/>
              </a:xfrm>
              <a:custGeom>
                <a:avLst/>
                <a:gdLst>
                  <a:gd name="connsiteX0" fmla="*/ 0 w 1967589"/>
                  <a:gd name="connsiteY0" fmla="*/ 0 h 787035"/>
                  <a:gd name="connsiteX1" fmla="*/ 1574072 w 1967589"/>
                  <a:gd name="connsiteY1" fmla="*/ 0 h 787035"/>
                  <a:gd name="connsiteX2" fmla="*/ 1967589 w 1967589"/>
                  <a:gd name="connsiteY2" fmla="*/ 393518 h 787035"/>
                  <a:gd name="connsiteX3" fmla="*/ 1574072 w 1967589"/>
                  <a:gd name="connsiteY3" fmla="*/ 787035 h 787035"/>
                  <a:gd name="connsiteX4" fmla="*/ 0 w 1967589"/>
                  <a:gd name="connsiteY4" fmla="*/ 787035 h 787035"/>
                  <a:gd name="connsiteX5" fmla="*/ 393518 w 1967589"/>
                  <a:gd name="connsiteY5" fmla="*/ 393518 h 787035"/>
                  <a:gd name="connsiteX6" fmla="*/ 0 w 1967589"/>
                  <a:gd name="connsiteY6" fmla="*/ 0 h 78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7589" h="787035">
                    <a:moveTo>
                      <a:pt x="0" y="0"/>
                    </a:moveTo>
                    <a:lnTo>
                      <a:pt x="1574072" y="0"/>
                    </a:lnTo>
                    <a:lnTo>
                      <a:pt x="1967589" y="393518"/>
                    </a:lnTo>
                    <a:lnTo>
                      <a:pt x="1574072" y="787035"/>
                    </a:lnTo>
                    <a:lnTo>
                      <a:pt x="0" y="787035"/>
                    </a:lnTo>
                    <a:lnTo>
                      <a:pt x="393518" y="393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5527" tIns="24003" rIns="417520" bIns="24003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smtClean="0">
                    <a:latin typeface="Calibri" pitchFamily="34" charset="0"/>
                    <a:ea typeface="Calibri"/>
                    <a:cs typeface="Times New Roman"/>
                  </a:rPr>
                  <a:t>Clinical skills training</a:t>
                </a:r>
                <a:endParaRPr lang="en-GB" sz="1800" b="1" kern="1200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864000" y="2911079"/>
                <a:ext cx="1484063" cy="787035"/>
              </a:xfrm>
              <a:custGeom>
                <a:avLst/>
                <a:gdLst>
                  <a:gd name="connsiteX0" fmla="*/ 0 w 1345555"/>
                  <a:gd name="connsiteY0" fmla="*/ 0 h 787035"/>
                  <a:gd name="connsiteX1" fmla="*/ 952038 w 1345555"/>
                  <a:gd name="connsiteY1" fmla="*/ 0 h 787035"/>
                  <a:gd name="connsiteX2" fmla="*/ 1345555 w 1345555"/>
                  <a:gd name="connsiteY2" fmla="*/ 393518 h 787035"/>
                  <a:gd name="connsiteX3" fmla="*/ 952038 w 1345555"/>
                  <a:gd name="connsiteY3" fmla="*/ 787035 h 787035"/>
                  <a:gd name="connsiteX4" fmla="*/ 0 w 1345555"/>
                  <a:gd name="connsiteY4" fmla="*/ 787035 h 787035"/>
                  <a:gd name="connsiteX5" fmla="*/ 393518 w 1345555"/>
                  <a:gd name="connsiteY5" fmla="*/ 393518 h 787035"/>
                  <a:gd name="connsiteX6" fmla="*/ 0 w 1345555"/>
                  <a:gd name="connsiteY6" fmla="*/ 0 h 78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5555" h="787035">
                    <a:moveTo>
                      <a:pt x="0" y="0"/>
                    </a:moveTo>
                    <a:lnTo>
                      <a:pt x="952038" y="0"/>
                    </a:lnTo>
                    <a:lnTo>
                      <a:pt x="1345555" y="393518"/>
                    </a:lnTo>
                    <a:lnTo>
                      <a:pt x="952038" y="787035"/>
                    </a:lnTo>
                    <a:lnTo>
                      <a:pt x="0" y="787035"/>
                    </a:lnTo>
                    <a:lnTo>
                      <a:pt x="393518" y="393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33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5527" tIns="24003" rIns="417520" bIns="24003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kern="1200" dirty="0" smtClean="0"/>
                  <a:t>Test 2</a:t>
                </a:r>
                <a:endParaRPr lang="en-GB" sz="1800" b="1" kern="1200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997428" y="2911079"/>
                <a:ext cx="2173943" cy="787035"/>
              </a:xfrm>
              <a:custGeom>
                <a:avLst/>
                <a:gdLst>
                  <a:gd name="connsiteX0" fmla="*/ 0 w 2358982"/>
                  <a:gd name="connsiteY0" fmla="*/ 0 h 787035"/>
                  <a:gd name="connsiteX1" fmla="*/ 1965465 w 2358982"/>
                  <a:gd name="connsiteY1" fmla="*/ 0 h 787035"/>
                  <a:gd name="connsiteX2" fmla="*/ 2358982 w 2358982"/>
                  <a:gd name="connsiteY2" fmla="*/ 393518 h 787035"/>
                  <a:gd name="connsiteX3" fmla="*/ 1965465 w 2358982"/>
                  <a:gd name="connsiteY3" fmla="*/ 787035 h 787035"/>
                  <a:gd name="connsiteX4" fmla="*/ 0 w 2358982"/>
                  <a:gd name="connsiteY4" fmla="*/ 787035 h 787035"/>
                  <a:gd name="connsiteX5" fmla="*/ 393518 w 2358982"/>
                  <a:gd name="connsiteY5" fmla="*/ 393518 h 787035"/>
                  <a:gd name="connsiteX6" fmla="*/ 0 w 2358982"/>
                  <a:gd name="connsiteY6" fmla="*/ 0 h 78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8982" h="787035">
                    <a:moveTo>
                      <a:pt x="0" y="0"/>
                    </a:moveTo>
                    <a:lnTo>
                      <a:pt x="1965465" y="0"/>
                    </a:lnTo>
                    <a:lnTo>
                      <a:pt x="2358982" y="393518"/>
                    </a:lnTo>
                    <a:lnTo>
                      <a:pt x="1965465" y="787035"/>
                    </a:lnTo>
                    <a:lnTo>
                      <a:pt x="0" y="787035"/>
                    </a:lnTo>
                    <a:lnTo>
                      <a:pt x="393518" y="393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5527" tIns="24003" rIns="417520" bIns="24003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kern="1200" dirty="0" smtClean="0"/>
                  <a:t>Experiential </a:t>
                </a:r>
                <a:br>
                  <a:rPr lang="en-GB" sz="1800" b="1" kern="1200" dirty="0" smtClean="0"/>
                </a:br>
                <a:r>
                  <a:rPr lang="en-GB" sz="1800" b="1" kern="1200" dirty="0" smtClean="0"/>
                  <a:t>Learning</a:t>
                </a:r>
                <a:endParaRPr lang="en-GB" sz="1800" b="1" kern="1200" dirty="0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660934" y="2911079"/>
                <a:ext cx="1640388" cy="787035"/>
              </a:xfrm>
              <a:custGeom>
                <a:avLst/>
                <a:gdLst>
                  <a:gd name="connsiteX0" fmla="*/ 0 w 1359879"/>
                  <a:gd name="connsiteY0" fmla="*/ 0 h 787035"/>
                  <a:gd name="connsiteX1" fmla="*/ 966362 w 1359879"/>
                  <a:gd name="connsiteY1" fmla="*/ 0 h 787035"/>
                  <a:gd name="connsiteX2" fmla="*/ 1359879 w 1359879"/>
                  <a:gd name="connsiteY2" fmla="*/ 393518 h 787035"/>
                  <a:gd name="connsiteX3" fmla="*/ 966362 w 1359879"/>
                  <a:gd name="connsiteY3" fmla="*/ 787035 h 787035"/>
                  <a:gd name="connsiteX4" fmla="*/ 0 w 1359879"/>
                  <a:gd name="connsiteY4" fmla="*/ 787035 h 787035"/>
                  <a:gd name="connsiteX5" fmla="*/ 393518 w 1359879"/>
                  <a:gd name="connsiteY5" fmla="*/ 393518 h 787035"/>
                  <a:gd name="connsiteX6" fmla="*/ 0 w 1359879"/>
                  <a:gd name="connsiteY6" fmla="*/ 0 h 78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9879" h="787035">
                    <a:moveTo>
                      <a:pt x="0" y="0"/>
                    </a:moveTo>
                    <a:lnTo>
                      <a:pt x="966362" y="0"/>
                    </a:lnTo>
                    <a:lnTo>
                      <a:pt x="1359879" y="393518"/>
                    </a:lnTo>
                    <a:lnTo>
                      <a:pt x="966362" y="787035"/>
                    </a:lnTo>
                    <a:lnTo>
                      <a:pt x="0" y="787035"/>
                    </a:lnTo>
                    <a:lnTo>
                      <a:pt x="393518" y="393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33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5527" tIns="24003" rIns="417520" bIns="24003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kern="1200" dirty="0" smtClean="0"/>
                  <a:t>Test 1</a:t>
                </a:r>
                <a:endParaRPr lang="en-GB" sz="1800" b="1" kern="1200" dirty="0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981958" y="2911079"/>
                <a:ext cx="2103816" cy="787035"/>
              </a:xfrm>
              <a:custGeom>
                <a:avLst/>
                <a:gdLst>
                  <a:gd name="connsiteX0" fmla="*/ 0 w 1967589"/>
                  <a:gd name="connsiteY0" fmla="*/ 0 h 787035"/>
                  <a:gd name="connsiteX1" fmla="*/ 1574072 w 1967589"/>
                  <a:gd name="connsiteY1" fmla="*/ 0 h 787035"/>
                  <a:gd name="connsiteX2" fmla="*/ 1967589 w 1967589"/>
                  <a:gd name="connsiteY2" fmla="*/ 393518 h 787035"/>
                  <a:gd name="connsiteX3" fmla="*/ 1574072 w 1967589"/>
                  <a:gd name="connsiteY3" fmla="*/ 787035 h 787035"/>
                  <a:gd name="connsiteX4" fmla="*/ 0 w 1967589"/>
                  <a:gd name="connsiteY4" fmla="*/ 787035 h 787035"/>
                  <a:gd name="connsiteX5" fmla="*/ 393518 w 1967589"/>
                  <a:gd name="connsiteY5" fmla="*/ 393518 h 787035"/>
                  <a:gd name="connsiteX6" fmla="*/ 0 w 1967589"/>
                  <a:gd name="connsiteY6" fmla="*/ 0 h 78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7589" h="787035">
                    <a:moveTo>
                      <a:pt x="0" y="0"/>
                    </a:moveTo>
                    <a:lnTo>
                      <a:pt x="1574072" y="0"/>
                    </a:lnTo>
                    <a:lnTo>
                      <a:pt x="1967589" y="393518"/>
                    </a:lnTo>
                    <a:lnTo>
                      <a:pt x="1574072" y="787035"/>
                    </a:lnTo>
                    <a:lnTo>
                      <a:pt x="0" y="787035"/>
                    </a:lnTo>
                    <a:lnTo>
                      <a:pt x="393518" y="393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5527" tIns="24003" rIns="417520" bIns="24003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smtClean="0">
                    <a:latin typeface="Calibri" pitchFamily="34" charset="0"/>
                    <a:ea typeface="Calibri"/>
                    <a:cs typeface="Times New Roman"/>
                  </a:rPr>
                  <a:t>Clinical skills training</a:t>
                </a:r>
                <a:endParaRPr lang="en-GB" sz="1800" b="1" kern="1200" dirty="0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735138" y="2911079"/>
                <a:ext cx="1612926" cy="787035"/>
              </a:xfrm>
              <a:custGeom>
                <a:avLst/>
                <a:gdLst>
                  <a:gd name="connsiteX0" fmla="*/ 0 w 1345555"/>
                  <a:gd name="connsiteY0" fmla="*/ 0 h 787035"/>
                  <a:gd name="connsiteX1" fmla="*/ 952038 w 1345555"/>
                  <a:gd name="connsiteY1" fmla="*/ 0 h 787035"/>
                  <a:gd name="connsiteX2" fmla="*/ 1345555 w 1345555"/>
                  <a:gd name="connsiteY2" fmla="*/ 393518 h 787035"/>
                  <a:gd name="connsiteX3" fmla="*/ 952038 w 1345555"/>
                  <a:gd name="connsiteY3" fmla="*/ 787035 h 787035"/>
                  <a:gd name="connsiteX4" fmla="*/ 0 w 1345555"/>
                  <a:gd name="connsiteY4" fmla="*/ 787035 h 787035"/>
                  <a:gd name="connsiteX5" fmla="*/ 393518 w 1345555"/>
                  <a:gd name="connsiteY5" fmla="*/ 393518 h 787035"/>
                  <a:gd name="connsiteX6" fmla="*/ 0 w 1345555"/>
                  <a:gd name="connsiteY6" fmla="*/ 0 h 78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5555" h="787035">
                    <a:moveTo>
                      <a:pt x="0" y="0"/>
                    </a:moveTo>
                    <a:lnTo>
                      <a:pt x="952038" y="0"/>
                    </a:lnTo>
                    <a:lnTo>
                      <a:pt x="1345555" y="393518"/>
                    </a:lnTo>
                    <a:lnTo>
                      <a:pt x="952038" y="787035"/>
                    </a:lnTo>
                    <a:lnTo>
                      <a:pt x="0" y="787035"/>
                    </a:lnTo>
                    <a:lnTo>
                      <a:pt x="393518" y="393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33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5527" tIns="24003" rIns="417520" bIns="24003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kern="1200" dirty="0" smtClean="0"/>
                  <a:t>Test 2</a:t>
                </a:r>
                <a:endParaRPr lang="en-GB" sz="1800" b="1" kern="1200" dirty="0"/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7141515" y="1785926"/>
              <a:ext cx="2002485" cy="785818"/>
            </a:xfrm>
            <a:custGeom>
              <a:avLst/>
              <a:gdLst>
                <a:gd name="connsiteX0" fmla="*/ 0 w 1967589"/>
                <a:gd name="connsiteY0" fmla="*/ 0 h 787035"/>
                <a:gd name="connsiteX1" fmla="*/ 1574072 w 1967589"/>
                <a:gd name="connsiteY1" fmla="*/ 0 h 787035"/>
                <a:gd name="connsiteX2" fmla="*/ 1967589 w 1967589"/>
                <a:gd name="connsiteY2" fmla="*/ 393518 h 787035"/>
                <a:gd name="connsiteX3" fmla="*/ 1574072 w 1967589"/>
                <a:gd name="connsiteY3" fmla="*/ 787035 h 787035"/>
                <a:gd name="connsiteX4" fmla="*/ 0 w 1967589"/>
                <a:gd name="connsiteY4" fmla="*/ 787035 h 787035"/>
                <a:gd name="connsiteX5" fmla="*/ 393518 w 1967589"/>
                <a:gd name="connsiteY5" fmla="*/ 393518 h 787035"/>
                <a:gd name="connsiteX6" fmla="*/ 0 w 1967589"/>
                <a:gd name="connsiteY6" fmla="*/ 0 h 7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7589" h="787035">
                  <a:moveTo>
                    <a:pt x="0" y="0"/>
                  </a:moveTo>
                  <a:lnTo>
                    <a:pt x="1574072" y="0"/>
                  </a:lnTo>
                  <a:lnTo>
                    <a:pt x="1967589" y="393518"/>
                  </a:lnTo>
                  <a:lnTo>
                    <a:pt x="1574072" y="787035"/>
                  </a:lnTo>
                  <a:lnTo>
                    <a:pt x="0" y="787035"/>
                  </a:lnTo>
                  <a:lnTo>
                    <a:pt x="393518" y="39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5527" tIns="24003" rIns="417520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/>
                <a:t>Test 3</a:t>
              </a:r>
              <a:endParaRPr lang="en-GB" sz="1800" b="1" kern="1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57224" y="5429264"/>
            <a:ext cx="8286776" cy="928694"/>
            <a:chOff x="857224" y="5429264"/>
            <a:chExt cx="8286776" cy="928694"/>
          </a:xfrm>
        </p:grpSpPr>
        <p:grpSp>
          <p:nvGrpSpPr>
            <p:cNvPr id="25" name="Group 24"/>
            <p:cNvGrpSpPr/>
            <p:nvPr/>
          </p:nvGrpSpPr>
          <p:grpSpPr>
            <a:xfrm>
              <a:off x="857224" y="5429264"/>
              <a:ext cx="6500856" cy="928694"/>
              <a:chOff x="859210" y="5230209"/>
              <a:chExt cx="9090334" cy="787035"/>
            </a:xfrm>
            <a:solidFill>
              <a:srgbClr val="3399FF"/>
            </a:solidFill>
          </p:grpSpPr>
          <p:sp>
            <p:nvSpPr>
              <p:cNvPr id="29" name="Freeform 28"/>
              <p:cNvSpPr/>
              <p:nvPr/>
            </p:nvSpPr>
            <p:spPr>
              <a:xfrm>
                <a:off x="859210" y="5230209"/>
                <a:ext cx="6293309" cy="787035"/>
              </a:xfrm>
              <a:custGeom>
                <a:avLst/>
                <a:gdLst>
                  <a:gd name="connsiteX0" fmla="*/ 0 w 2358982"/>
                  <a:gd name="connsiteY0" fmla="*/ 0 h 787035"/>
                  <a:gd name="connsiteX1" fmla="*/ 1965465 w 2358982"/>
                  <a:gd name="connsiteY1" fmla="*/ 0 h 787035"/>
                  <a:gd name="connsiteX2" fmla="*/ 2358982 w 2358982"/>
                  <a:gd name="connsiteY2" fmla="*/ 393518 h 787035"/>
                  <a:gd name="connsiteX3" fmla="*/ 1965465 w 2358982"/>
                  <a:gd name="connsiteY3" fmla="*/ 787035 h 787035"/>
                  <a:gd name="connsiteX4" fmla="*/ 0 w 2358982"/>
                  <a:gd name="connsiteY4" fmla="*/ 787035 h 787035"/>
                  <a:gd name="connsiteX5" fmla="*/ 393518 w 2358982"/>
                  <a:gd name="connsiteY5" fmla="*/ 393518 h 787035"/>
                  <a:gd name="connsiteX6" fmla="*/ 0 w 2358982"/>
                  <a:gd name="connsiteY6" fmla="*/ 0 h 78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8982" h="787035">
                    <a:moveTo>
                      <a:pt x="0" y="0"/>
                    </a:moveTo>
                    <a:lnTo>
                      <a:pt x="1965465" y="0"/>
                    </a:lnTo>
                    <a:lnTo>
                      <a:pt x="2358982" y="393518"/>
                    </a:lnTo>
                    <a:lnTo>
                      <a:pt x="1965465" y="787035"/>
                    </a:lnTo>
                    <a:lnTo>
                      <a:pt x="0" y="787035"/>
                    </a:lnTo>
                    <a:lnTo>
                      <a:pt x="393518" y="3935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5527" tIns="24003" rIns="417520" bIns="24003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kern="1200" dirty="0" smtClean="0"/>
                  <a:t>Experiential </a:t>
                </a:r>
                <a:br>
                  <a:rPr lang="en-GB" sz="1800" b="1" kern="1200" dirty="0" smtClean="0"/>
                </a:br>
                <a:r>
                  <a:rPr lang="en-GB" sz="1800" b="1" kern="1200" dirty="0" smtClean="0"/>
                  <a:t>Learning</a:t>
                </a:r>
                <a:endParaRPr lang="en-GB" sz="1800" b="1" kern="12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6653050" y="5230209"/>
                <a:ext cx="3296494" cy="787035"/>
              </a:xfrm>
              <a:custGeom>
                <a:avLst/>
                <a:gdLst>
                  <a:gd name="connsiteX0" fmla="*/ 0 w 1967589"/>
                  <a:gd name="connsiteY0" fmla="*/ 0 h 787035"/>
                  <a:gd name="connsiteX1" fmla="*/ 1574072 w 1967589"/>
                  <a:gd name="connsiteY1" fmla="*/ 0 h 787035"/>
                  <a:gd name="connsiteX2" fmla="*/ 1967589 w 1967589"/>
                  <a:gd name="connsiteY2" fmla="*/ 393518 h 787035"/>
                  <a:gd name="connsiteX3" fmla="*/ 1574072 w 1967589"/>
                  <a:gd name="connsiteY3" fmla="*/ 787035 h 787035"/>
                  <a:gd name="connsiteX4" fmla="*/ 0 w 1967589"/>
                  <a:gd name="connsiteY4" fmla="*/ 787035 h 787035"/>
                  <a:gd name="connsiteX5" fmla="*/ 393518 w 1967589"/>
                  <a:gd name="connsiteY5" fmla="*/ 393518 h 787035"/>
                  <a:gd name="connsiteX6" fmla="*/ 0 w 1967589"/>
                  <a:gd name="connsiteY6" fmla="*/ 0 h 78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7589" h="787035">
                    <a:moveTo>
                      <a:pt x="0" y="0"/>
                    </a:moveTo>
                    <a:lnTo>
                      <a:pt x="1574072" y="0"/>
                    </a:lnTo>
                    <a:lnTo>
                      <a:pt x="1967589" y="393518"/>
                    </a:lnTo>
                    <a:lnTo>
                      <a:pt x="1574072" y="787035"/>
                    </a:lnTo>
                    <a:lnTo>
                      <a:pt x="0" y="787035"/>
                    </a:lnTo>
                    <a:lnTo>
                      <a:pt x="393518" y="393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33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5527" tIns="24003" rIns="417520" bIns="24003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kern="1200" dirty="0" smtClean="0"/>
                  <a:t>Test 3</a:t>
                </a:r>
                <a:endParaRPr lang="en-GB" sz="1800" b="1" kern="1200" dirty="0"/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6929454" y="5429264"/>
              <a:ext cx="2214546" cy="928694"/>
            </a:xfrm>
            <a:custGeom>
              <a:avLst/>
              <a:gdLst>
                <a:gd name="connsiteX0" fmla="*/ 0 w 1359879"/>
                <a:gd name="connsiteY0" fmla="*/ 0 h 787035"/>
                <a:gd name="connsiteX1" fmla="*/ 966362 w 1359879"/>
                <a:gd name="connsiteY1" fmla="*/ 0 h 787035"/>
                <a:gd name="connsiteX2" fmla="*/ 1359879 w 1359879"/>
                <a:gd name="connsiteY2" fmla="*/ 393518 h 787035"/>
                <a:gd name="connsiteX3" fmla="*/ 966362 w 1359879"/>
                <a:gd name="connsiteY3" fmla="*/ 787035 h 787035"/>
                <a:gd name="connsiteX4" fmla="*/ 0 w 1359879"/>
                <a:gd name="connsiteY4" fmla="*/ 787035 h 787035"/>
                <a:gd name="connsiteX5" fmla="*/ 393518 w 1359879"/>
                <a:gd name="connsiteY5" fmla="*/ 393518 h 787035"/>
                <a:gd name="connsiteX6" fmla="*/ 0 w 1359879"/>
                <a:gd name="connsiteY6" fmla="*/ 0 h 7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879" h="787035">
                  <a:moveTo>
                    <a:pt x="0" y="0"/>
                  </a:moveTo>
                  <a:lnTo>
                    <a:pt x="966362" y="0"/>
                  </a:lnTo>
                  <a:lnTo>
                    <a:pt x="1359879" y="393518"/>
                  </a:lnTo>
                  <a:lnTo>
                    <a:pt x="966362" y="787035"/>
                  </a:lnTo>
                  <a:lnTo>
                    <a:pt x="0" y="787035"/>
                  </a:lnTo>
                  <a:lnTo>
                    <a:pt x="393518" y="39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5527" tIns="24003" rIns="417520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Clinical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Skills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training</a:t>
              </a:r>
              <a:endParaRPr lang="en-GB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GB" dirty="0" smtClean="0"/>
              <a:t>MCQ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Knowledge based questions 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Indications for/ complications of the procedure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12 stem questions 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Three to five Tue/False answers</a:t>
            </a:r>
          </a:p>
          <a:p>
            <a:endParaRPr lang="en-US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986" y="1"/>
            <a:ext cx="2897013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GB" dirty="0" smtClean="0"/>
              <a:t>Perceived Competence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643050"/>
          <a:ext cx="821533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QUES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6710" y="0"/>
            <a:ext cx="1357290" cy="141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AB121D-B96B-43F3-854B-AF4E2B473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6AB121D-B96B-43F3-854B-AF4E2B473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3D539F-1CFB-44F0-B064-33C86F2A4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E3D539F-1CFB-44F0-B064-33C86F2A4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59C984-6FC1-4C85-89B2-3FC2CBF8C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659C984-6FC1-4C85-89B2-3FC2CBF8C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67B2C-36F9-4112-A4C7-59EB0972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31F67B2C-36F9-4112-A4C7-59EB09726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9E7E2-0A59-4491-8DA1-33402FA71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0699E7E2-0A59-4491-8DA1-33402FA71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1372C-F7D0-4FD1-9CF4-DD49250B8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B7F1372C-F7D0-4FD1-9CF4-DD49250B8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5E1778-8B68-4C7D-8421-914162314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D95E1778-8B68-4C7D-8421-914162314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AF9C6-F754-4295-8D1C-24D9C5785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BCFAF9C6-F754-4295-8D1C-24D9C5785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A685E-165A-4649-B2D7-53B3E471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08FA685E-165A-4649-B2D7-53B3E471B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77893-7B14-467E-BE7F-E1AD71D25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61A77893-7B14-467E-BE7F-E1AD71D25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428596" y="3786190"/>
            <a:ext cx="8858312" cy="2857520"/>
            <a:chOff x="500034" y="3786190"/>
            <a:chExt cx="8858312" cy="2857520"/>
          </a:xfrm>
        </p:grpSpPr>
        <p:sp>
          <p:nvSpPr>
            <p:cNvPr id="9" name="Rectangle 8"/>
            <p:cNvSpPr/>
            <p:nvPr/>
          </p:nvSpPr>
          <p:spPr>
            <a:xfrm>
              <a:off x="500034" y="3786190"/>
              <a:ext cx="8501122" cy="2857520"/>
            </a:xfrm>
            <a:prstGeom prst="rect">
              <a:avLst/>
            </a:prstGeom>
            <a:solidFill>
              <a:srgbClr val="E8ECFE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00166" y="4000504"/>
              <a:ext cx="6000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</a:rPr>
                <a:t>Perceived competence data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00166" y="4429132"/>
              <a:ext cx="78581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GB" sz="2800" dirty="0" smtClean="0"/>
                <a:t>Analysed using the Mann Whitney U test </a:t>
              </a:r>
            </a:p>
            <a:p>
              <a:pPr lvl="1"/>
              <a:r>
                <a:rPr lang="en-GB" sz="2800" dirty="0" smtClean="0"/>
                <a:t>Results are reported as a median score</a:t>
              </a:r>
            </a:p>
          </p:txBody>
        </p:sp>
        <p:pic>
          <p:nvPicPr>
            <p:cNvPr id="12" name="Picture 11" descr="QUESTI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3929066"/>
              <a:ext cx="857256" cy="78775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28596" y="2000240"/>
            <a:ext cx="8501122" cy="1597049"/>
            <a:chOff x="500034" y="2000240"/>
            <a:chExt cx="8501122" cy="15970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0034" y="2000240"/>
              <a:ext cx="8501122" cy="1597049"/>
              <a:chOff x="500034" y="2000240"/>
              <a:chExt cx="8501122" cy="159704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00034" y="2000240"/>
                <a:ext cx="8501122" cy="1571636"/>
              </a:xfrm>
              <a:prstGeom prst="rect">
                <a:avLst/>
              </a:prstGeom>
              <a:solidFill>
                <a:srgbClr val="C7D1FD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57290" y="2214554"/>
                <a:ext cx="6000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tx2"/>
                    </a:solidFill>
                  </a:rPr>
                  <a:t>MCQ data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00166" y="2643182"/>
                <a:ext cx="700090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GB" sz="2800" dirty="0" smtClean="0"/>
                  <a:t>Analysed using unpaired T tests</a:t>
                </a:r>
              </a:p>
              <a:p>
                <a:pPr lvl="1"/>
                <a:r>
                  <a:rPr lang="en-GB" sz="2800" dirty="0" smtClean="0"/>
                  <a:t>Results reported as a mean score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3" y="2643182"/>
              <a:ext cx="1071570" cy="71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Study: Results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987" y="0"/>
            <a:ext cx="2897013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skills training necessary?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325" y="0"/>
            <a:ext cx="948967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with experiential group (F2)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GB" dirty="0" smtClean="0"/>
              <a:t>F2 MCQ scores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0074" y="1928802"/>
          <a:ext cx="8972520" cy="354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119"/>
                <a:gridCol w="1869288"/>
                <a:gridCol w="1947175"/>
                <a:gridCol w="2025062"/>
                <a:gridCol w="1993876"/>
              </a:tblGrid>
              <a:tr h="1214446"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Group</a:t>
                      </a:r>
                      <a:r>
                        <a:rPr lang="en-GB" sz="2400" b="1" baseline="0" dirty="0" smtClean="0"/>
                        <a:t> A </a:t>
                      </a:r>
                    </a:p>
                    <a:p>
                      <a:r>
                        <a:rPr lang="en-GB" sz="2400" b="1" baseline="0" dirty="0" smtClean="0"/>
                        <a:t>Pre-course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Group A</a:t>
                      </a:r>
                    </a:p>
                    <a:p>
                      <a:r>
                        <a:rPr lang="en-GB" sz="2400" b="1" dirty="0" smtClean="0"/>
                        <a:t>Post</a:t>
                      </a:r>
                      <a:r>
                        <a:rPr lang="en-GB" sz="2400" b="1" baseline="0" dirty="0" smtClean="0"/>
                        <a:t>-course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Group</a:t>
                      </a:r>
                      <a:r>
                        <a:rPr lang="en-GB" sz="2400" b="1" baseline="0" dirty="0" smtClean="0"/>
                        <a:t> A</a:t>
                      </a:r>
                    </a:p>
                    <a:p>
                      <a:r>
                        <a:rPr lang="en-GB" sz="2400" b="1" baseline="0" dirty="0" smtClean="0"/>
                        <a:t>57 Days Follow Up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Group B</a:t>
                      </a:r>
                    </a:p>
                    <a:p>
                      <a:r>
                        <a:rPr lang="en-GB" sz="2400" b="1" dirty="0" smtClean="0"/>
                        <a:t>Pre-course</a:t>
                      </a:r>
                      <a:endParaRPr lang="en-GB" sz="2400" b="1" dirty="0"/>
                    </a:p>
                  </a:txBody>
                  <a:tcPr/>
                </a:tc>
              </a:tr>
              <a:tr h="778184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N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23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23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9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11</a:t>
                      </a:r>
                      <a:endParaRPr lang="en-GB" sz="2800" b="1" dirty="0"/>
                    </a:p>
                  </a:txBody>
                  <a:tcPr/>
                </a:tc>
              </a:tr>
              <a:tr h="778184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Mean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69.57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76.98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76.68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68.92</a:t>
                      </a:r>
                      <a:endParaRPr lang="en-GB" sz="2800" b="1" dirty="0"/>
                    </a:p>
                  </a:txBody>
                  <a:tcPr/>
                </a:tc>
              </a:tr>
              <a:tr h="778184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SD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6.12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5.26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3.16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8.16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Perceived competence</a:t>
            </a:r>
            <a:endParaRPr lang="en-GB" dirty="0"/>
          </a:p>
        </p:txBody>
      </p:sp>
      <p:pic>
        <p:nvPicPr>
          <p:cNvPr id="3" name="Picture 2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0"/>
            <a:ext cx="1357290" cy="141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GB" dirty="0" smtClean="0"/>
              <a:t>Perceived Competence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572560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402"/>
                <a:gridCol w="589585"/>
                <a:gridCol w="1083509"/>
                <a:gridCol w="1352288"/>
                <a:gridCol w="1292788"/>
                <a:gridCol w="1210994"/>
                <a:gridCol w="1210994"/>
              </a:tblGrid>
              <a:tr h="1535992">
                <a:tc>
                  <a:txBody>
                    <a:bodyPr/>
                    <a:lstStyle/>
                    <a:p>
                      <a:endParaRPr lang="en-GB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n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Calibri" pitchFamily="34" charset="0"/>
                        </a:rPr>
                        <a:t>BiPAP</a:t>
                      </a:r>
                      <a:endParaRPr lang="en-GB" sz="2400" dirty="0" smtClean="0">
                        <a:latin typeface="Calibri" pitchFamily="34" charset="0"/>
                      </a:endParaRPr>
                    </a:p>
                    <a:p>
                      <a:r>
                        <a:rPr lang="en-GB" sz="2400" baseline="0" dirty="0" smtClean="0">
                          <a:latin typeface="Calibri" pitchFamily="34" charset="0"/>
                        </a:rPr>
                        <a:t>set up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Lumbar Puncture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Chest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Drain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Arterial  Line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Arterial blood gas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65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Pre-Course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23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1 (1-3)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libri" pitchFamily="34" charset="0"/>
                          <a:ea typeface="Calibri"/>
                          <a:cs typeface="Times New Roman"/>
                        </a:rPr>
                        <a:t>3(1-4)</a:t>
                      </a:r>
                      <a:endParaRPr lang="en-GB" sz="2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libri" pitchFamily="34" charset="0"/>
                          <a:ea typeface="Calibri"/>
                          <a:cs typeface="Times New Roman"/>
                        </a:rPr>
                        <a:t>1(1-3)</a:t>
                      </a:r>
                      <a:endParaRPr lang="en-GB" sz="2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libri" pitchFamily="34" charset="0"/>
                          <a:ea typeface="Calibri"/>
                          <a:cs typeface="Times New Roman"/>
                        </a:rPr>
                        <a:t>1(1-4)</a:t>
                      </a:r>
                      <a:endParaRPr lang="en-GB" sz="2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libri" pitchFamily="34" charset="0"/>
                          <a:ea typeface="Calibri"/>
                          <a:cs typeface="Times New Roman"/>
                        </a:rPr>
                        <a:t>5(4-5)</a:t>
                      </a:r>
                      <a:endParaRPr lang="en-GB" sz="2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65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Post-Course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23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3 (1-5)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libri" pitchFamily="34" charset="0"/>
                          <a:ea typeface="Calibri"/>
                          <a:cs typeface="Times New Roman"/>
                        </a:rPr>
                        <a:t>3(1-4)</a:t>
                      </a:r>
                      <a:endParaRPr lang="en-GB" sz="2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libri" pitchFamily="34" charset="0"/>
                          <a:ea typeface="Calibri"/>
                          <a:cs typeface="Times New Roman"/>
                        </a:rPr>
                        <a:t>3(1-4)</a:t>
                      </a:r>
                      <a:endParaRPr lang="en-GB" sz="2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libri" pitchFamily="34" charset="0"/>
                          <a:ea typeface="Calibri"/>
                          <a:cs typeface="Times New Roman"/>
                        </a:rPr>
                        <a:t>3(1-5)</a:t>
                      </a:r>
                      <a:endParaRPr lang="en-GB" sz="2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libri" pitchFamily="34" charset="0"/>
                          <a:ea typeface="Calibri"/>
                          <a:cs typeface="Times New Roman"/>
                        </a:rPr>
                        <a:t>5(4-5)</a:t>
                      </a:r>
                      <a:endParaRPr lang="en-GB" sz="2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592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2 month analysis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9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3 (2-4)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4(3-4)</a:t>
                      </a:r>
                      <a:endParaRPr lang="en-GB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3(1-4)</a:t>
                      </a:r>
                      <a:endParaRPr lang="en-GB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3(1-4)</a:t>
                      </a:r>
                      <a:endParaRPr lang="en-GB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5(5-5)</a:t>
                      </a:r>
                      <a:endParaRPr lang="en-GB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592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Experiential  group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14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</a:rPr>
                        <a:t>1 (1-3)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3(1-5)</a:t>
                      </a:r>
                      <a:endParaRPr lang="en-GB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libri" pitchFamily="34" charset="0"/>
                          <a:ea typeface="Calibri"/>
                          <a:cs typeface="Times New Roman"/>
                        </a:rPr>
                        <a:t>1(1-4)</a:t>
                      </a:r>
                      <a:endParaRPr lang="en-GB" sz="2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libri" pitchFamily="34" charset="0"/>
                          <a:ea typeface="Calibri"/>
                          <a:cs typeface="Times New Roman"/>
                        </a:rPr>
                        <a:t>1.5(1-4)</a:t>
                      </a:r>
                      <a:endParaRPr lang="en-GB" sz="2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5(5-5)</a:t>
                      </a:r>
                      <a:endParaRPr lang="en-GB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0"/>
            <a:ext cx="1357290" cy="141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E73681-A367-450C-B8C9-720CA33DB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5E73681-A367-450C-B8C9-720CA33DB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1E364-5210-4108-AB9D-A64216793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F21E364-5210-4108-AB9D-A64216793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64" y="1785926"/>
          <a:ext cx="9144064" cy="481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FD9106-840A-41BB-B729-DF471BDB5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8FD9106-840A-41BB-B729-DF471BDB5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4B025-E7F1-41C3-9CC4-E8E791E85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884B025-E7F1-41C3-9CC4-E8E791E85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B8718-12D0-432F-A765-08F5CFB1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157B8718-12D0-432F-A765-08F5CFB13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1C15B-48E6-480F-BB05-54081EC18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B141C15B-48E6-480F-BB05-54081EC18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26F14-914F-41AC-875A-444D0AC85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9D026F14-914F-41AC-875A-444D0AC85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014281-78A3-4131-BF08-3719E7DC4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C4014281-78A3-4131-BF08-3719E7DC4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8229600" cy="46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C9A233-F553-4894-A208-0E7F651B2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8C9A233-F553-4894-A208-0E7F651B2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D16563-30CC-47F3-8FC5-A28D019FB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9D16563-30CC-47F3-8FC5-A28D019FB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1399ED-7CC8-4CC8-A166-A5FEE6DA1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1E1399ED-7CC8-4CC8-A166-A5FEE6DA1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_plates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4071942"/>
            <a:ext cx="2138363" cy="2138362"/>
          </a:xfrm>
        </p:spPr>
      </p:pic>
      <p:pic>
        <p:nvPicPr>
          <p:cNvPr id="5" name="Picture 4" descr="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143380"/>
            <a:ext cx="2214577" cy="2152654"/>
          </a:xfrm>
          <a:prstGeom prst="rect">
            <a:avLst/>
          </a:prstGeom>
        </p:spPr>
      </p:pic>
      <p:pic>
        <p:nvPicPr>
          <p:cNvPr id="6" name="Picture 5" descr="ey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2143140" cy="22145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433514"/>
            <a:ext cx="221457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500298" y="2643182"/>
            <a:ext cx="6415133" cy="2357454"/>
            <a:chOff x="2500298" y="2643182"/>
            <a:chExt cx="6415133" cy="2357454"/>
          </a:xfrm>
        </p:grpSpPr>
        <p:pic>
          <p:nvPicPr>
            <p:cNvPr id="9" name="Picture 8" descr="teachin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5074" y="2643182"/>
              <a:ext cx="2700357" cy="2357454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2500298" y="3500438"/>
              <a:ext cx="642941" cy="1071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500694" y="3500438"/>
              <a:ext cx="642941" cy="1071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285992"/>
            <a:ext cx="9501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Questions and discussion?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“On the job” Experience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 literature</a:t>
            </a:r>
            <a:endParaRPr lang="en-GB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384160"/>
            <a:ext cx="3786182" cy="247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Boots,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22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314 Newly qualified doctors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 smtClean="0"/>
          </a:p>
        </p:txBody>
      </p:sp>
      <p:pic>
        <p:nvPicPr>
          <p:cNvPr id="6" name="Picture 5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1926" y="2428868"/>
            <a:ext cx="505454" cy="1247948"/>
          </a:xfrm>
          <a:prstGeom prst="rect">
            <a:avLst/>
          </a:prstGeom>
        </p:spPr>
      </p:pic>
      <p:pic>
        <p:nvPicPr>
          <p:cNvPr id="7" name="Picture 6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2741" y="2428868"/>
            <a:ext cx="505454" cy="1247948"/>
          </a:xfrm>
          <a:prstGeom prst="rect">
            <a:avLst/>
          </a:prstGeom>
        </p:spPr>
      </p:pic>
      <p:pic>
        <p:nvPicPr>
          <p:cNvPr id="16" name="Picture 15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8446" y="2428868"/>
            <a:ext cx="505454" cy="1247948"/>
          </a:xfrm>
          <a:prstGeom prst="rect">
            <a:avLst/>
          </a:prstGeom>
        </p:spPr>
      </p:pic>
      <p:pic>
        <p:nvPicPr>
          <p:cNvPr id="19" name="Picture 18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371" y="2428868"/>
            <a:ext cx="505454" cy="1247948"/>
          </a:xfrm>
          <a:prstGeom prst="rect">
            <a:avLst/>
          </a:prstGeom>
        </p:spPr>
      </p:pic>
      <p:pic>
        <p:nvPicPr>
          <p:cNvPr id="20" name="Picture 19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5186" y="2428868"/>
            <a:ext cx="505454" cy="1247948"/>
          </a:xfrm>
          <a:prstGeom prst="rect">
            <a:avLst/>
          </a:prstGeom>
        </p:spPr>
      </p:pic>
      <p:pic>
        <p:nvPicPr>
          <p:cNvPr id="21" name="Picture 20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001" y="2428868"/>
            <a:ext cx="505454" cy="1247948"/>
          </a:xfrm>
          <a:prstGeom prst="rect">
            <a:avLst/>
          </a:prstGeom>
        </p:spPr>
      </p:pic>
      <p:pic>
        <p:nvPicPr>
          <p:cNvPr id="22" name="Picture 21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6816" y="2428868"/>
            <a:ext cx="505454" cy="1247948"/>
          </a:xfrm>
          <a:prstGeom prst="rect">
            <a:avLst/>
          </a:prstGeom>
        </p:spPr>
      </p:pic>
      <p:pic>
        <p:nvPicPr>
          <p:cNvPr id="23" name="Picture 22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7631" y="2428868"/>
            <a:ext cx="505454" cy="1247948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983" y="4113978"/>
            <a:ext cx="221457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556" y="2428868"/>
            <a:ext cx="505454" cy="1247948"/>
          </a:xfrm>
          <a:prstGeom prst="rect">
            <a:avLst/>
          </a:prstGeom>
        </p:spPr>
      </p:pic>
      <p:pic>
        <p:nvPicPr>
          <p:cNvPr id="26" name="Picture 25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2428868"/>
            <a:ext cx="505454" cy="1247948"/>
          </a:xfrm>
          <a:prstGeom prst="rect">
            <a:avLst/>
          </a:prstGeom>
        </p:spPr>
      </p:pic>
      <p:pic>
        <p:nvPicPr>
          <p:cNvPr id="27" name="Picture 26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261" y="2428868"/>
            <a:ext cx="505454" cy="1247948"/>
          </a:xfrm>
          <a:prstGeom prst="rect">
            <a:avLst/>
          </a:prstGeom>
        </p:spPr>
      </p:pic>
      <p:pic>
        <p:nvPicPr>
          <p:cNvPr id="28" name="Picture 27" descr="Do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0076" y="2428868"/>
            <a:ext cx="505454" cy="12479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86116" y="4429132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Competence and experience in procedural skills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00892" y="4071942"/>
            <a:ext cx="12144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Boots,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22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314 Newly qualified doctors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 smtClean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983" y="4113978"/>
            <a:ext cx="221457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286116" y="442913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Highly variable in the first year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00892" y="4071942"/>
            <a:ext cx="12144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31" name="Picture 30" descr="Doctor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85918" y="2428868"/>
            <a:ext cx="652913" cy="1612018"/>
          </a:xfrm>
          <a:prstGeom prst="rect">
            <a:avLst/>
          </a:prstGeom>
        </p:spPr>
      </p:pic>
      <p:pic>
        <p:nvPicPr>
          <p:cNvPr id="32" name="Picture 31" descr="Do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90406" y="2862399"/>
            <a:ext cx="460929" cy="1138019"/>
          </a:xfrm>
          <a:prstGeom prst="rect">
            <a:avLst/>
          </a:prstGeom>
        </p:spPr>
      </p:pic>
      <p:pic>
        <p:nvPicPr>
          <p:cNvPr id="33" name="Picture 32" descr="Doctor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5796079" y="2916590"/>
            <a:ext cx="460929" cy="1138019"/>
          </a:xfrm>
          <a:prstGeom prst="rect">
            <a:avLst/>
          </a:prstGeom>
        </p:spPr>
      </p:pic>
      <p:pic>
        <p:nvPicPr>
          <p:cNvPr id="34" name="Picture 33" descr="Doctor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9000" contrast="-52000"/>
          </a:blip>
          <a:stretch>
            <a:fillRect/>
          </a:stretch>
        </p:blipFill>
        <p:spPr>
          <a:xfrm flipH="1">
            <a:off x="6825715" y="2916590"/>
            <a:ext cx="460929" cy="1138019"/>
          </a:xfrm>
          <a:prstGeom prst="rect">
            <a:avLst/>
          </a:prstGeom>
        </p:spPr>
      </p:pic>
      <p:pic>
        <p:nvPicPr>
          <p:cNvPr id="35" name="Picture 34" descr="Doctor.png"/>
          <p:cNvPicPr>
            <a:picLocks noChangeAspect="1"/>
          </p:cNvPicPr>
          <p:nvPr/>
        </p:nvPicPr>
        <p:blipFill>
          <a:blip r:embed="rId3" cstate="print">
            <a:lum bright="-20000" contrast="52000"/>
          </a:blip>
          <a:stretch>
            <a:fillRect/>
          </a:stretch>
        </p:blipFill>
        <p:spPr>
          <a:xfrm flipH="1">
            <a:off x="5091591" y="2537251"/>
            <a:ext cx="460929" cy="1517358"/>
          </a:xfrm>
          <a:prstGeom prst="rect">
            <a:avLst/>
          </a:prstGeom>
        </p:spPr>
      </p:pic>
      <p:pic>
        <p:nvPicPr>
          <p:cNvPr id="36" name="Picture 35" descr="Doctor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303276" y="2528655"/>
            <a:ext cx="975445" cy="1471763"/>
          </a:xfrm>
          <a:prstGeom prst="rect">
            <a:avLst/>
          </a:prstGeom>
        </p:spPr>
      </p:pic>
      <p:pic>
        <p:nvPicPr>
          <p:cNvPr id="37" name="Picture 36" descr="Doctor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flipH="1">
            <a:off x="3032319" y="3404313"/>
            <a:ext cx="244164" cy="602832"/>
          </a:xfrm>
          <a:prstGeom prst="rect">
            <a:avLst/>
          </a:prstGeom>
        </p:spPr>
      </p:pic>
      <p:pic>
        <p:nvPicPr>
          <p:cNvPr id="38" name="Picture 37" descr="Doctor.pn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 flipH="1">
            <a:off x="4441295" y="2862399"/>
            <a:ext cx="460929" cy="1138019"/>
          </a:xfrm>
          <a:prstGeom prst="rect">
            <a:avLst/>
          </a:prstGeom>
        </p:spPr>
      </p:pic>
      <p:pic>
        <p:nvPicPr>
          <p:cNvPr id="39" name="Picture 38" descr="Doctor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6446375" y="3458504"/>
            <a:ext cx="219490" cy="541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Lambert, 2006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 smtClean="0"/>
              <a:t> 2003 Study of UK doctors  on completion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Post Graduate year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71538" y="3071810"/>
            <a:ext cx="7144598" cy="1500198"/>
            <a:chOff x="606792" y="2571744"/>
            <a:chExt cx="7144598" cy="1500198"/>
          </a:xfrm>
        </p:grpSpPr>
        <p:pic>
          <p:nvPicPr>
            <p:cNvPr id="5" name="Picture 4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333123" y="2571744"/>
              <a:ext cx="607622" cy="1500198"/>
            </a:xfrm>
            <a:prstGeom prst="rect">
              <a:avLst/>
            </a:prstGeom>
          </p:spPr>
        </p:pic>
        <p:pic>
          <p:nvPicPr>
            <p:cNvPr id="6" name="Picture 5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606792" y="2571744"/>
              <a:ext cx="607622" cy="1500198"/>
            </a:xfrm>
            <a:prstGeom prst="rect">
              <a:avLst/>
            </a:prstGeom>
          </p:spPr>
        </p:pic>
        <p:pic>
          <p:nvPicPr>
            <p:cNvPr id="7" name="Picture 6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2059454" y="2571744"/>
              <a:ext cx="607622" cy="1500198"/>
            </a:xfrm>
            <a:prstGeom prst="rect">
              <a:avLst/>
            </a:prstGeom>
          </p:spPr>
        </p:pic>
        <p:pic>
          <p:nvPicPr>
            <p:cNvPr id="8" name="Picture 7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2785785" y="2571744"/>
              <a:ext cx="607622" cy="1500198"/>
            </a:xfrm>
            <a:prstGeom prst="rect">
              <a:avLst/>
            </a:prstGeom>
          </p:spPr>
        </p:pic>
        <p:pic>
          <p:nvPicPr>
            <p:cNvPr id="9" name="Picture 8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512116" y="2571744"/>
              <a:ext cx="607622" cy="1500198"/>
            </a:xfrm>
            <a:prstGeom prst="rect">
              <a:avLst/>
            </a:prstGeom>
          </p:spPr>
        </p:pic>
        <p:pic>
          <p:nvPicPr>
            <p:cNvPr id="10" name="Picture 9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238447" y="2571744"/>
              <a:ext cx="607622" cy="1500198"/>
            </a:xfrm>
            <a:prstGeom prst="rect">
              <a:avLst/>
            </a:prstGeom>
          </p:spPr>
        </p:pic>
        <p:pic>
          <p:nvPicPr>
            <p:cNvPr id="11" name="Picture 10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5691109" y="2571744"/>
              <a:ext cx="607622" cy="1500198"/>
            </a:xfrm>
            <a:prstGeom prst="rect">
              <a:avLst/>
            </a:prstGeom>
          </p:spPr>
        </p:pic>
        <p:pic>
          <p:nvPicPr>
            <p:cNvPr id="12" name="Picture 11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964778" y="2571744"/>
              <a:ext cx="607622" cy="1500198"/>
            </a:xfrm>
            <a:prstGeom prst="rect">
              <a:avLst/>
            </a:prstGeom>
          </p:spPr>
        </p:pic>
        <p:pic>
          <p:nvPicPr>
            <p:cNvPr id="13" name="Picture 12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6417440" y="2571744"/>
              <a:ext cx="607622" cy="1500198"/>
            </a:xfrm>
            <a:prstGeom prst="rect">
              <a:avLst/>
            </a:prstGeom>
          </p:spPr>
        </p:pic>
        <p:pic>
          <p:nvPicPr>
            <p:cNvPr id="14" name="Picture 13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7143768" y="2571744"/>
              <a:ext cx="607622" cy="15001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Lambert, 2006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/>
              <a:t> </a:t>
            </a:r>
            <a:r>
              <a:rPr lang="en-GB" sz="2800" dirty="0" smtClean="0"/>
              <a:t>2003 Study of UK doctors  on completion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Post Graduate year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1071538" y="3071810"/>
            <a:ext cx="7144598" cy="1500198"/>
            <a:chOff x="606792" y="2571744"/>
            <a:chExt cx="7144598" cy="1500198"/>
          </a:xfrm>
        </p:grpSpPr>
        <p:pic>
          <p:nvPicPr>
            <p:cNvPr id="5" name="Picture 4" descr="Doctor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 flipH="1">
              <a:off x="1333123" y="2571744"/>
              <a:ext cx="607622" cy="1500198"/>
            </a:xfrm>
            <a:prstGeom prst="rect">
              <a:avLst/>
            </a:prstGeom>
          </p:spPr>
        </p:pic>
        <p:pic>
          <p:nvPicPr>
            <p:cNvPr id="6" name="Picture 5" descr="Doctor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 flipH="1">
              <a:off x="606792" y="2571744"/>
              <a:ext cx="607622" cy="1500198"/>
            </a:xfrm>
            <a:prstGeom prst="rect">
              <a:avLst/>
            </a:prstGeom>
          </p:spPr>
        </p:pic>
        <p:pic>
          <p:nvPicPr>
            <p:cNvPr id="7" name="Picture 6" descr="Doctor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 flipH="1">
              <a:off x="2059454" y="2571744"/>
              <a:ext cx="607622" cy="1500198"/>
            </a:xfrm>
            <a:prstGeom prst="rect">
              <a:avLst/>
            </a:prstGeom>
          </p:spPr>
        </p:pic>
        <p:pic>
          <p:nvPicPr>
            <p:cNvPr id="8" name="Picture 7" descr="Doctor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 flipH="1">
              <a:off x="2785785" y="2571744"/>
              <a:ext cx="607622" cy="1500198"/>
            </a:xfrm>
            <a:prstGeom prst="rect">
              <a:avLst/>
            </a:prstGeom>
          </p:spPr>
        </p:pic>
        <p:pic>
          <p:nvPicPr>
            <p:cNvPr id="9" name="Picture 8" descr="Doctor.png"/>
            <p:cNvPicPr>
              <a:picLocks noChangeAspect="1"/>
            </p:cNvPicPr>
            <p:nvPr/>
          </p:nvPicPr>
          <p:blipFill>
            <a:blip r:embed="rId2" cstate="print">
              <a:grayscl/>
              <a:lum bright="22000"/>
            </a:blip>
            <a:stretch>
              <a:fillRect/>
            </a:stretch>
          </p:blipFill>
          <p:spPr>
            <a:xfrm flipH="1">
              <a:off x="3512116" y="2571744"/>
              <a:ext cx="607622" cy="1500198"/>
            </a:xfrm>
            <a:prstGeom prst="rect">
              <a:avLst/>
            </a:prstGeom>
          </p:spPr>
        </p:pic>
        <p:pic>
          <p:nvPicPr>
            <p:cNvPr id="10" name="Picture 9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238447" y="2571744"/>
              <a:ext cx="607622" cy="1500198"/>
            </a:xfrm>
            <a:prstGeom prst="rect">
              <a:avLst/>
            </a:prstGeom>
          </p:spPr>
        </p:pic>
        <p:pic>
          <p:nvPicPr>
            <p:cNvPr id="11" name="Picture 10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5691109" y="2571744"/>
              <a:ext cx="607622" cy="1500198"/>
            </a:xfrm>
            <a:prstGeom prst="rect">
              <a:avLst/>
            </a:prstGeom>
          </p:spPr>
        </p:pic>
        <p:pic>
          <p:nvPicPr>
            <p:cNvPr id="12" name="Picture 11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964778" y="2571744"/>
              <a:ext cx="607622" cy="1500198"/>
            </a:xfrm>
            <a:prstGeom prst="rect">
              <a:avLst/>
            </a:prstGeom>
          </p:spPr>
        </p:pic>
        <p:pic>
          <p:nvPicPr>
            <p:cNvPr id="13" name="Picture 12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6417440" y="2571744"/>
              <a:ext cx="607622" cy="1500198"/>
            </a:xfrm>
            <a:prstGeom prst="rect">
              <a:avLst/>
            </a:prstGeom>
          </p:spPr>
        </p:pic>
        <p:pic>
          <p:nvPicPr>
            <p:cNvPr id="14" name="Picture 13" descr="Doc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7143768" y="2571744"/>
              <a:ext cx="607622" cy="150019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786050" y="4857760"/>
            <a:ext cx="5500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reported that they had gained a “wide experience” of clinical procedures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348" y="4714884"/>
            <a:ext cx="2143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47.9%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812</TotalTime>
  <Words>669</Words>
  <Application>Microsoft Office PowerPoint</Application>
  <PresentationFormat>On-screen Show (4:3)</PresentationFormat>
  <Paragraphs>213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Clinical Skills Training</vt:lpstr>
      <vt:lpstr>Overview</vt:lpstr>
      <vt:lpstr>Why is skills training necessary?</vt:lpstr>
      <vt:lpstr>Slide 4</vt:lpstr>
      <vt:lpstr>“On the job” Experience</vt:lpstr>
      <vt:lpstr>Boots, 2009</vt:lpstr>
      <vt:lpstr>Boots, 2009</vt:lpstr>
      <vt:lpstr>Lambert, 2006</vt:lpstr>
      <vt:lpstr>Lambert, 2006</vt:lpstr>
      <vt:lpstr>Stolarek, 2007</vt:lpstr>
      <vt:lpstr>Challenges in gaining competence</vt:lpstr>
      <vt:lpstr>Challenges: Ethical concerns</vt:lpstr>
      <vt:lpstr>Challenges: Working hours</vt:lpstr>
      <vt:lpstr>The Foundation Programme</vt:lpstr>
      <vt:lpstr>Slide 15</vt:lpstr>
      <vt:lpstr>The Study: Methods</vt:lpstr>
      <vt:lpstr>Participants</vt:lpstr>
      <vt:lpstr>Intervention</vt:lpstr>
      <vt:lpstr>Slide 19</vt:lpstr>
      <vt:lpstr>Slide 20</vt:lpstr>
      <vt:lpstr>Slide 21</vt:lpstr>
      <vt:lpstr>Slide 22</vt:lpstr>
      <vt:lpstr>Testing</vt:lpstr>
      <vt:lpstr>Slide 24</vt:lpstr>
      <vt:lpstr>MCQ</vt:lpstr>
      <vt:lpstr>Perceived Competence</vt:lpstr>
      <vt:lpstr>Analysis</vt:lpstr>
      <vt:lpstr>The Study: Results</vt:lpstr>
      <vt:lpstr>MCQ</vt:lpstr>
      <vt:lpstr>Slide 30</vt:lpstr>
      <vt:lpstr>Slide 31</vt:lpstr>
      <vt:lpstr>Comparison with experiential group (F2)</vt:lpstr>
      <vt:lpstr>F2 MCQ scores</vt:lpstr>
      <vt:lpstr>Perceived competence</vt:lpstr>
      <vt:lpstr>Perceived Competence</vt:lpstr>
      <vt:lpstr>Discussion</vt:lpstr>
      <vt:lpstr>Limitations</vt:lpstr>
      <vt:lpstr>Implications</vt:lpstr>
      <vt:lpstr>Implications</vt:lpstr>
      <vt:lpstr>Slide 40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Skills training offers sustained benefits for foundation doctors</dc:title>
  <dc:creator>Georgia</dc:creator>
  <cp:lastModifiedBy>denrcp</cp:lastModifiedBy>
  <cp:revision>59</cp:revision>
  <dcterms:created xsi:type="dcterms:W3CDTF">2010-02-22T12:26:40Z</dcterms:created>
  <dcterms:modified xsi:type="dcterms:W3CDTF">2010-03-04T09:08:57Z</dcterms:modified>
</cp:coreProperties>
</file>