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ltGray">
          <a:xfrm>
            <a:off x="76200" y="76200"/>
            <a:ext cx="8991600" cy="6705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en-US" sz="2400">
              <a:solidFill>
                <a:srgbClr val="8D010F"/>
              </a:solidFill>
              <a:latin typeface="Times" pitchFamily="18" charset="0"/>
            </a:endParaRPr>
          </a:p>
        </p:txBody>
      </p:sp>
      <p:pic>
        <p:nvPicPr>
          <p:cNvPr id="43019" name="Picture 11" descr="LeedsUni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</p:spPr>
      </p:pic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49250" y="2565400"/>
            <a:ext cx="7772400" cy="549275"/>
          </a:xfrm>
        </p:spPr>
        <p:txBody>
          <a:bodyPr anchor="t">
            <a:sp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352425" y="3990975"/>
            <a:ext cx="5394325" cy="519113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9278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white">
          <a:xfrm>
            <a:off x="201613" y="1341438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36000" anchor="b"/>
          <a:lstStyle/>
          <a:p>
            <a:pPr eaLnBrk="0" hangingPunct="0">
              <a:spcBef>
                <a:spcPct val="0"/>
              </a:spcBef>
            </a:pPr>
            <a:r>
              <a:rPr lang="en-US" sz="2800">
                <a:solidFill>
                  <a:schemeClr val="bg1"/>
                </a:solidFill>
              </a:rPr>
              <a:t>School of something</a:t>
            </a:r>
          </a:p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bg1"/>
                </a:solidFill>
              </a:rPr>
              <a:t>FACULTY OF OTHER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ltGray">
          <a:xfrm>
            <a:off x="76200" y="76200"/>
            <a:ext cx="8991600" cy="6705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en-US" sz="2400">
              <a:solidFill>
                <a:srgbClr val="8D010F"/>
              </a:solidFill>
              <a:latin typeface="Times" pitchFamily="18" charset="0"/>
            </a:endParaRPr>
          </a:p>
        </p:txBody>
      </p:sp>
      <p:pic>
        <p:nvPicPr>
          <p:cNvPr id="12" name="Picture 11" descr="LeedsUni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422275"/>
            <a:ext cx="2106612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22275"/>
            <a:ext cx="6170613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65288"/>
            <a:ext cx="4138612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916363"/>
            <a:ext cx="4138612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948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9484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948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948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9484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948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5600" y="1665288"/>
            <a:ext cx="8429625" cy="43497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948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9484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948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ltGray">
          <a:xfrm>
            <a:off x="76200" y="76200"/>
            <a:ext cx="8991600" cy="12588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en-US" sz="2400">
              <a:solidFill>
                <a:srgbClr val="8D010F"/>
              </a:solidFill>
              <a:latin typeface="Times" pitchFamily="18" charset="0"/>
            </a:endParaRPr>
          </a:p>
        </p:txBody>
      </p:sp>
      <p:pic>
        <p:nvPicPr>
          <p:cNvPr id="41995" name="Picture 11" descr="LeedsUniWhit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</p:spPr>
      </p:pic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665288"/>
            <a:ext cx="8429625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 bwMode="ltGray">
          <a:xfrm>
            <a:off x="355600" y="422275"/>
            <a:ext cx="48768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>
                <a:latin typeface="Times" pitchFamily="18" charset="0"/>
              </a:defRPr>
            </a:lvl1pPr>
          </a:lstStyle>
          <a:p>
            <a:fld id="{0460A97C-6094-44F3-9AD2-0A11796E8BE7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948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latin typeface="Times" pitchFamily="18" charset="0"/>
              </a:defRPr>
            </a:lvl1pPr>
          </a:lstStyle>
          <a:p>
            <a:fld id="{CD88D163-8FEE-4B6A-977D-600E3843CE6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white">
          <a:xfrm>
            <a:off x="201613" y="1600200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ransition spd="med">
    <p:cut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4000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271463" indent="-269875" algn="l" rtl="0" eaLnBrk="1" fontAlgn="base" hangingPunct="1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2pPr>
      <a:lvl3pPr marL="542925" indent="-269875" algn="l" rtl="0" eaLnBrk="1" fontAlgn="base" hangingPunct="1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3pPr>
      <a:lvl4pPr marL="809625" indent="-265113" algn="l" rtl="0" eaLnBrk="1" fontAlgn="base" hangingPunct="1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4pPr>
      <a:lvl5pPr marL="1081088" indent="-269875" algn="l" rtl="0" eaLnBrk="1" fontAlgn="base" hangingPunct="1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5pPr>
      <a:lvl6pPr marL="1538288" indent="-269875" algn="l" rtl="0" eaLnBrk="1" fontAlgn="base" hangingPunct="1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6pPr>
      <a:lvl7pPr marL="1995488" indent="-269875" algn="l" rtl="0" eaLnBrk="1" fontAlgn="base" hangingPunct="1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7pPr>
      <a:lvl8pPr marL="2452688" indent="-269875" algn="l" rtl="0" eaLnBrk="1" fontAlgn="base" hangingPunct="1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8pPr>
      <a:lvl9pPr marL="2909888" indent="-269875" algn="l" rtl="0" eaLnBrk="1" fontAlgn="base" hangingPunct="1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Embedding ALPS in Medicine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86614" cy="1752600"/>
          </a:xfrm>
        </p:spPr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Gareth Frith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Technology Enhanced Learning Manager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School of Medicine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Supporting </a:t>
            </a:r>
            <a:r>
              <a:rPr lang="en-GB" dirty="0" err="1" smtClean="0"/>
              <a:t>MBChB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1" y="1665288"/>
            <a:ext cx="5287970" cy="4692670"/>
          </a:xfrm>
        </p:spPr>
        <p:txBody>
          <a:bodyPr>
            <a:normAutofit/>
          </a:bodyPr>
          <a:lstStyle/>
          <a:p>
            <a:r>
              <a:rPr lang="en-GB" dirty="0" smtClean="0"/>
              <a:t>Why are we doing this?</a:t>
            </a:r>
          </a:p>
          <a:p>
            <a:pPr lvl="1">
              <a:buFont typeface="Arial" pitchFamily="34" charset="0"/>
              <a:buChar char="•"/>
              <a:tabLst>
                <a:tab pos="1080000" algn="l"/>
              </a:tabLst>
            </a:pPr>
            <a:r>
              <a:rPr lang="en-GB" dirty="0" smtClean="0"/>
              <a:t>Helping a student learn how to be a doctor</a:t>
            </a:r>
          </a:p>
          <a:p>
            <a:pPr lvl="1">
              <a:buFont typeface="Arial" pitchFamily="34" charset="0"/>
              <a:buChar char="•"/>
              <a:tabLst>
                <a:tab pos="1080000" algn="l"/>
              </a:tabLst>
            </a:pPr>
            <a:r>
              <a:rPr lang="en-GB" dirty="0" smtClean="0"/>
              <a:t>Students need support in Practice</a:t>
            </a:r>
          </a:p>
          <a:p>
            <a:pPr lvl="1">
              <a:buFont typeface="Arial" pitchFamily="34" charset="0"/>
              <a:buChar char="•"/>
              <a:tabLst>
                <a:tab pos="1080000" algn="l"/>
              </a:tabLst>
            </a:pPr>
            <a:r>
              <a:rPr lang="en-GB" dirty="0" smtClean="0"/>
              <a:t>Supporting a student’s learning</a:t>
            </a:r>
          </a:p>
          <a:p>
            <a:pPr lvl="1">
              <a:buFont typeface="Arial" pitchFamily="34" charset="0"/>
              <a:buChar char="•"/>
              <a:tabLst>
                <a:tab pos="1080000" algn="l"/>
              </a:tabLst>
            </a:pPr>
            <a:r>
              <a:rPr lang="en-GB" dirty="0" smtClean="0"/>
              <a:t>Giving student access to information</a:t>
            </a:r>
          </a:p>
          <a:p>
            <a:pPr lvl="1">
              <a:buFont typeface="Arial" pitchFamily="34" charset="0"/>
              <a:buChar char="•"/>
              <a:tabLst>
                <a:tab pos="1080000" algn="l"/>
              </a:tabLst>
            </a:pPr>
            <a:r>
              <a:rPr lang="en-GB" dirty="0" smtClean="0"/>
              <a:t>Mapping skills and competencies against Tomorrows Doctor 2009</a:t>
            </a:r>
          </a:p>
          <a:p>
            <a:pPr lvl="1">
              <a:buFont typeface="Arial" pitchFamily="34" charset="0"/>
              <a:buChar char="•"/>
              <a:tabLst>
                <a:tab pos="1080000" algn="l"/>
              </a:tabLst>
            </a:pPr>
            <a:r>
              <a:rPr lang="en-GB" dirty="0" smtClean="0"/>
              <a:t>Reflection and evidence taking is important</a:t>
            </a:r>
          </a:p>
          <a:p>
            <a:pPr lvl="1">
              <a:buFont typeface="Arial" pitchFamily="34" charset="0"/>
              <a:buChar char="•"/>
              <a:tabLst>
                <a:tab pos="1080000" algn="l"/>
              </a:tabLst>
            </a:pPr>
            <a:r>
              <a:rPr lang="en-GB" dirty="0" smtClean="0"/>
              <a:t>Support for e-portfolio – PDP and Lifelong learning</a:t>
            </a:r>
          </a:p>
          <a:p>
            <a:endParaRPr lang="en-US" dirty="0"/>
          </a:p>
        </p:txBody>
      </p:sp>
      <p:pic>
        <p:nvPicPr>
          <p:cNvPr id="4" name="Picture 3" descr="Rich Fuller and Stud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1785926"/>
            <a:ext cx="2214578" cy="2074710"/>
          </a:xfrm>
          <a:prstGeom prst="rect">
            <a:avLst/>
          </a:prstGeom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1" y="1665288"/>
            <a:ext cx="5287970" cy="4621232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User acceptance of the device and the assessment process.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ALPS Devices need replacing – HEFCE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Device Technology has moved on.</a:t>
            </a:r>
          </a:p>
          <a:p>
            <a:pPr lvl="2"/>
            <a:r>
              <a:rPr lang="en-GB" dirty="0" err="1" smtClean="0"/>
              <a:t>iPhone</a:t>
            </a:r>
            <a:r>
              <a:rPr lang="en-GB" dirty="0" smtClean="0"/>
              <a:t>, </a:t>
            </a:r>
          </a:p>
          <a:p>
            <a:pPr lvl="2"/>
            <a:r>
              <a:rPr lang="en-GB" dirty="0" smtClean="0"/>
              <a:t>Windows Mobile 6.5, </a:t>
            </a:r>
          </a:p>
          <a:p>
            <a:pPr lvl="2"/>
            <a:r>
              <a:rPr lang="en-GB" dirty="0" smtClean="0"/>
              <a:t>Android.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Availability of content for Medicine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Upgrading Security products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Funding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571612"/>
            <a:ext cx="1882601" cy="2133615"/>
          </a:xfrm>
          <a:prstGeom prst="rect">
            <a:avLst/>
          </a:prstGeom>
          <a:noFill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000504"/>
            <a:ext cx="1478050" cy="22145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we doing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1" y="1665288"/>
            <a:ext cx="5859474" cy="434975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Adopting Alps Assessment cycle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Adopting methods from Skill and Competency mapping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Tomorrows Doctor 2009</a:t>
            </a:r>
          </a:p>
          <a:p>
            <a:pPr lvl="1"/>
            <a:r>
              <a:rPr lang="en-GB" dirty="0" err="1" smtClean="0"/>
              <a:t>iPhone</a:t>
            </a:r>
            <a:r>
              <a:rPr lang="en-GB" dirty="0" smtClean="0"/>
              <a:t> technology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User interface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Published content from </a:t>
            </a:r>
            <a:r>
              <a:rPr lang="en-GB" dirty="0" err="1" smtClean="0"/>
              <a:t>Medhand</a:t>
            </a:r>
            <a:r>
              <a:rPr lang="en-GB" dirty="0" smtClean="0"/>
              <a:t>, </a:t>
            </a:r>
            <a:r>
              <a:rPr lang="en-GB" dirty="0" err="1" smtClean="0"/>
              <a:t>WaveMedical</a:t>
            </a:r>
            <a:r>
              <a:rPr lang="en-GB" dirty="0" smtClean="0"/>
              <a:t> and BMJ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BNF Formulary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Oxford Handbooks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BMJ </a:t>
            </a:r>
            <a:r>
              <a:rPr lang="en-GB" dirty="0" err="1" smtClean="0"/>
              <a:t>onExamination</a:t>
            </a: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Interface to Medicine e-portfolio</a:t>
            </a:r>
          </a:p>
          <a:p>
            <a:endParaRPr lang="en-US" dirty="0"/>
          </a:p>
        </p:txBody>
      </p:sp>
      <p:pic>
        <p:nvPicPr>
          <p:cNvPr id="5" name="Picture 4" descr="BN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3714752"/>
            <a:ext cx="1714512" cy="25717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7" name="Picture 3" descr="3351507445_367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1428736"/>
            <a:ext cx="1857388" cy="1857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has ALPS helped?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Significant contribution to our ideas and direction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Done the ground work on how to represent skills frameworks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Pitfalls and advantages of mobile deployment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Importance of user acceptance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Importance of tutor acceptance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Positioned the role of the e-portfolio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Given us the confidence to adopt innovative ideas and techniques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Evidence to influence the University wide agenda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6" name="Content Placeholder 5" descr="suite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143504" y="1643050"/>
            <a:ext cx="3127029" cy="2192340"/>
          </a:xfrm>
          <a:ln>
            <a:solidFill>
              <a:schemeClr val="tx1"/>
            </a:solidFill>
          </a:ln>
        </p:spPr>
      </p:pic>
      <p:pic>
        <p:nvPicPr>
          <p:cNvPr id="7" name="Content Placeholder 6" descr="ALPS 2col (with type) (2) (JPEG).JPG"/>
          <p:cNvPicPr>
            <a:picLocks noGrp="1" noChangeAspect="1"/>
          </p:cNvPicPr>
          <p:nvPr>
            <p:ph sz="quarter" idx="3"/>
          </p:nvPr>
        </p:nvPicPr>
        <p:blipFill>
          <a:blip r:embed="rId3"/>
          <a:stretch>
            <a:fillRect/>
          </a:stretch>
        </p:blipFill>
        <p:spPr>
          <a:xfrm>
            <a:off x="5143504" y="4143380"/>
            <a:ext cx="3172802" cy="1763705"/>
          </a:xfrm>
          <a:ln>
            <a:solidFill>
              <a:schemeClr val="tx1"/>
            </a:solidFill>
          </a:ln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Default Design 1">
      <a:dk1>
        <a:srgbClr val="000005"/>
      </a:dk1>
      <a:lt1>
        <a:srgbClr val="FFFFFF"/>
      </a:lt1>
      <a:dk2>
        <a:srgbClr val="FFFFFF"/>
      </a:dk2>
      <a:lt2>
        <a:srgbClr val="808080"/>
      </a:lt2>
      <a:accent1>
        <a:srgbClr val="00502F"/>
      </a:accent1>
      <a:accent2>
        <a:srgbClr val="C41230"/>
      </a:accent2>
      <a:accent3>
        <a:srgbClr val="FFFFFF"/>
      </a:accent3>
      <a:accent4>
        <a:srgbClr val="000003"/>
      </a:accent4>
      <a:accent5>
        <a:srgbClr val="AAB3AD"/>
      </a:accent5>
      <a:accent6>
        <a:srgbClr val="B10F2A"/>
      </a:accent6>
      <a:hlink>
        <a:srgbClr val="E9E2D3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5"/>
        </a:dk1>
        <a:lt1>
          <a:srgbClr val="FFFFFF"/>
        </a:lt1>
        <a:dk2>
          <a:srgbClr val="FFFFFF"/>
        </a:dk2>
        <a:lt2>
          <a:srgbClr val="808080"/>
        </a:lt2>
        <a:accent1>
          <a:srgbClr val="00502F"/>
        </a:accent1>
        <a:accent2>
          <a:srgbClr val="C41230"/>
        </a:accent2>
        <a:accent3>
          <a:srgbClr val="FFFFFF"/>
        </a:accent3>
        <a:accent4>
          <a:srgbClr val="000003"/>
        </a:accent4>
        <a:accent5>
          <a:srgbClr val="AAB3AD"/>
        </a:accent5>
        <a:accent6>
          <a:srgbClr val="B10F2A"/>
        </a:accent6>
        <a:hlink>
          <a:srgbClr val="E9E2D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160</TotalTime>
  <Words>206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Theme2</vt:lpstr>
      <vt:lpstr>Embedding ALPS in Medicine</vt:lpstr>
      <vt:lpstr>Supporting MBChB</vt:lpstr>
      <vt:lpstr>Challenges</vt:lpstr>
      <vt:lpstr>What are we doing</vt:lpstr>
      <vt:lpstr>How has ALPS helped?</vt:lpstr>
      <vt:lpstr>Questions</vt:lpstr>
    </vt:vector>
  </TitlesOfParts>
  <Company>University of Leeds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ALPS in Medicine</dc:title>
  <dc:creator>medgsf</dc:creator>
  <cp:lastModifiedBy>medgsf</cp:lastModifiedBy>
  <cp:revision>9</cp:revision>
  <dcterms:created xsi:type="dcterms:W3CDTF">2010-03-17T09:01:55Z</dcterms:created>
  <dcterms:modified xsi:type="dcterms:W3CDTF">2010-03-18T09:42:17Z</dcterms:modified>
</cp:coreProperties>
</file>