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rts/chart1.xml" ContentType="application/vnd.openxmlformats-officedocument.drawingml.char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sldIdLst>
    <p:sldId id="271" r:id="rId2"/>
    <p:sldId id="276" r:id="rId3"/>
    <p:sldId id="279" r:id="rId4"/>
    <p:sldId id="275" r:id="rId5"/>
    <p:sldId id="262" r:id="rId6"/>
    <p:sldId id="263" r:id="rId7"/>
    <p:sldId id="264" r:id="rId8"/>
    <p:sldId id="283" r:id="rId9"/>
    <p:sldId id="282" r:id="rId10"/>
    <p:sldId id="277" r:id="rId11"/>
    <p:sldId id="259" r:id="rId12"/>
    <p:sldId id="257" r:id="rId13"/>
    <p:sldId id="258" r:id="rId14"/>
    <p:sldId id="260" r:id="rId15"/>
    <p:sldId id="261" r:id="rId16"/>
    <p:sldId id="266" r:id="rId17"/>
    <p:sldId id="267" r:id="rId18"/>
    <p:sldId id="268" r:id="rId19"/>
    <p:sldId id="269" r:id="rId20"/>
    <p:sldId id="281"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7" d="100"/>
          <a:sy n="107" d="100"/>
        </p:scale>
        <p:origin x="-90"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1" Type="http://schemas.openxmlformats.org/officeDocument/2006/relationships/oleObject" Target="file:///C:\Documents%20and%20Settings\John\Desktop\ipe\ipe.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GB"/>
  <c:style val="1"/>
  <c:chart>
    <c:title>
      <c:tx>
        <c:rich>
          <a:bodyPr/>
          <a:lstStyle/>
          <a:p>
            <a:pPr>
              <a:defRPr sz="1600"/>
            </a:pPr>
            <a:r>
              <a:rPr lang="en-US" sz="1600"/>
              <a:t>Scatterplot showing correlation of IPE scores on PA and MCQ</a:t>
            </a:r>
          </a:p>
        </c:rich>
      </c:tx>
      <c:layout>
        <c:manualLayout>
          <c:xMode val="edge"/>
          <c:yMode val="edge"/>
          <c:x val="0.15746770931187584"/>
          <c:y val="3.2305276304923899E-2"/>
        </c:manualLayout>
      </c:layout>
    </c:title>
    <c:plotArea>
      <c:layout/>
      <c:scatterChart>
        <c:scatterStyle val="lineMarker"/>
        <c:ser>
          <c:idx val="0"/>
          <c:order val="0"/>
          <c:spPr>
            <a:ln w="28575">
              <a:noFill/>
            </a:ln>
          </c:spPr>
          <c:xVal>
            <c:numRef>
              <c:f>(ipe!$H$2:$H$94,ipe!$H$96:$H$106,ipe!$H$108:$H$336)</c:f>
              <c:numCache>
                <c:formatCode>0.00</c:formatCode>
                <c:ptCount val="333"/>
                <c:pt idx="0">
                  <c:v>10.625</c:v>
                </c:pt>
                <c:pt idx="1">
                  <c:v>6</c:v>
                </c:pt>
                <c:pt idx="2">
                  <c:v>11</c:v>
                </c:pt>
                <c:pt idx="3">
                  <c:v>11.7</c:v>
                </c:pt>
                <c:pt idx="4">
                  <c:v>10.9</c:v>
                </c:pt>
                <c:pt idx="5">
                  <c:v>11.9</c:v>
                </c:pt>
                <c:pt idx="6">
                  <c:v>10.7</c:v>
                </c:pt>
                <c:pt idx="7">
                  <c:v>11.555555555555582</c:v>
                </c:pt>
                <c:pt idx="8">
                  <c:v>11.4</c:v>
                </c:pt>
                <c:pt idx="9">
                  <c:v>8.1111111111110681</c:v>
                </c:pt>
                <c:pt idx="10">
                  <c:v>11.5</c:v>
                </c:pt>
                <c:pt idx="11">
                  <c:v>10.7</c:v>
                </c:pt>
                <c:pt idx="12">
                  <c:v>11.7</c:v>
                </c:pt>
                <c:pt idx="13">
                  <c:v>9.3333333333333357</c:v>
                </c:pt>
                <c:pt idx="14">
                  <c:v>11</c:v>
                </c:pt>
                <c:pt idx="15">
                  <c:v>11</c:v>
                </c:pt>
                <c:pt idx="16">
                  <c:v>10.5</c:v>
                </c:pt>
                <c:pt idx="17">
                  <c:v>10.200000000000001</c:v>
                </c:pt>
                <c:pt idx="18">
                  <c:v>11.7</c:v>
                </c:pt>
                <c:pt idx="19">
                  <c:v>6.67</c:v>
                </c:pt>
                <c:pt idx="20">
                  <c:v>11.444444444444446</c:v>
                </c:pt>
                <c:pt idx="21">
                  <c:v>11.857142857142891</c:v>
                </c:pt>
                <c:pt idx="22">
                  <c:v>10.444444444444446</c:v>
                </c:pt>
                <c:pt idx="23">
                  <c:v>9.6666666666666767</c:v>
                </c:pt>
                <c:pt idx="24">
                  <c:v>11</c:v>
                </c:pt>
                <c:pt idx="25">
                  <c:v>10.4</c:v>
                </c:pt>
                <c:pt idx="26">
                  <c:v>11.444444444444446</c:v>
                </c:pt>
                <c:pt idx="27">
                  <c:v>12</c:v>
                </c:pt>
                <c:pt idx="28">
                  <c:v>11.555555555555582</c:v>
                </c:pt>
                <c:pt idx="29">
                  <c:v>11.333333333333334</c:v>
                </c:pt>
                <c:pt idx="30">
                  <c:v>10.3</c:v>
                </c:pt>
                <c:pt idx="31">
                  <c:v>10.56</c:v>
                </c:pt>
                <c:pt idx="32">
                  <c:v>10.909090909090922</c:v>
                </c:pt>
                <c:pt idx="33">
                  <c:v>9.8000000000000007</c:v>
                </c:pt>
                <c:pt idx="34">
                  <c:v>11.5</c:v>
                </c:pt>
                <c:pt idx="35">
                  <c:v>9.2727272727272982</c:v>
                </c:pt>
                <c:pt idx="36">
                  <c:v>11.571428571428571</c:v>
                </c:pt>
                <c:pt idx="37">
                  <c:v>11.636363636363637</c:v>
                </c:pt>
                <c:pt idx="38">
                  <c:v>9.6</c:v>
                </c:pt>
                <c:pt idx="39">
                  <c:v>11.333333333333334</c:v>
                </c:pt>
                <c:pt idx="40">
                  <c:v>11</c:v>
                </c:pt>
                <c:pt idx="41">
                  <c:v>11.54545454545455</c:v>
                </c:pt>
                <c:pt idx="42">
                  <c:v>11.7</c:v>
                </c:pt>
                <c:pt idx="43">
                  <c:v>11.3</c:v>
                </c:pt>
                <c:pt idx="44">
                  <c:v>11.333333333333334</c:v>
                </c:pt>
                <c:pt idx="45">
                  <c:v>10.89</c:v>
                </c:pt>
                <c:pt idx="46">
                  <c:v>10</c:v>
                </c:pt>
                <c:pt idx="47">
                  <c:v>9.5</c:v>
                </c:pt>
                <c:pt idx="48">
                  <c:v>11.555555555555582</c:v>
                </c:pt>
                <c:pt idx="49">
                  <c:v>11.1</c:v>
                </c:pt>
                <c:pt idx="50">
                  <c:v>8.8000000000000007</c:v>
                </c:pt>
                <c:pt idx="51">
                  <c:v>10.33</c:v>
                </c:pt>
                <c:pt idx="52">
                  <c:v>8.8000000000000007</c:v>
                </c:pt>
                <c:pt idx="53">
                  <c:v>10.222222222222221</c:v>
                </c:pt>
                <c:pt idx="54">
                  <c:v>10.81818181818182</c:v>
                </c:pt>
                <c:pt idx="55">
                  <c:v>11.4</c:v>
                </c:pt>
                <c:pt idx="56">
                  <c:v>11.4</c:v>
                </c:pt>
                <c:pt idx="57">
                  <c:v>9.8000000000000007</c:v>
                </c:pt>
                <c:pt idx="58">
                  <c:v>10.200000000000001</c:v>
                </c:pt>
                <c:pt idx="59">
                  <c:v>10</c:v>
                </c:pt>
                <c:pt idx="60">
                  <c:v>10.9</c:v>
                </c:pt>
                <c:pt idx="61">
                  <c:v>11.272727272727304</c:v>
                </c:pt>
                <c:pt idx="62">
                  <c:v>11.5</c:v>
                </c:pt>
                <c:pt idx="63">
                  <c:v>11.111111111111075</c:v>
                </c:pt>
                <c:pt idx="64">
                  <c:v>11</c:v>
                </c:pt>
                <c:pt idx="65">
                  <c:v>11.3</c:v>
                </c:pt>
                <c:pt idx="66">
                  <c:v>9.4</c:v>
                </c:pt>
                <c:pt idx="67">
                  <c:v>10.888888888888889</c:v>
                </c:pt>
                <c:pt idx="68">
                  <c:v>11.333333333333334</c:v>
                </c:pt>
                <c:pt idx="69">
                  <c:v>5.1111111111111107</c:v>
                </c:pt>
                <c:pt idx="70">
                  <c:v>11.222222222222221</c:v>
                </c:pt>
                <c:pt idx="71">
                  <c:v>12</c:v>
                </c:pt>
                <c:pt idx="72">
                  <c:v>11.363636363636402</c:v>
                </c:pt>
                <c:pt idx="73">
                  <c:v>9.2000000000000011</c:v>
                </c:pt>
                <c:pt idx="74">
                  <c:v>11.555555555555582</c:v>
                </c:pt>
                <c:pt idx="75">
                  <c:v>10.727272727272686</c:v>
                </c:pt>
                <c:pt idx="76">
                  <c:v>5.5555555555555367</c:v>
                </c:pt>
                <c:pt idx="77">
                  <c:v>9.8000000000000007</c:v>
                </c:pt>
                <c:pt idx="78">
                  <c:v>9.9</c:v>
                </c:pt>
                <c:pt idx="79">
                  <c:v>11.714285714285714</c:v>
                </c:pt>
                <c:pt idx="80">
                  <c:v>11.444444444444446</c:v>
                </c:pt>
                <c:pt idx="81">
                  <c:v>10.6</c:v>
                </c:pt>
                <c:pt idx="82">
                  <c:v>10.9</c:v>
                </c:pt>
                <c:pt idx="83">
                  <c:v>11.222222222222221</c:v>
                </c:pt>
                <c:pt idx="84">
                  <c:v>10.333333333333334</c:v>
                </c:pt>
                <c:pt idx="85">
                  <c:v>7.1111111111111107</c:v>
                </c:pt>
                <c:pt idx="86">
                  <c:v>10</c:v>
                </c:pt>
                <c:pt idx="87">
                  <c:v>11.272727272727304</c:v>
                </c:pt>
                <c:pt idx="88">
                  <c:v>11.555555555555582</c:v>
                </c:pt>
                <c:pt idx="89">
                  <c:v>10.875000000000027</c:v>
                </c:pt>
                <c:pt idx="90">
                  <c:v>8.75</c:v>
                </c:pt>
                <c:pt idx="91">
                  <c:v>9.1111111111110681</c:v>
                </c:pt>
                <c:pt idx="92">
                  <c:v>10.571428571428571</c:v>
                </c:pt>
                <c:pt idx="93">
                  <c:v>10.6</c:v>
                </c:pt>
                <c:pt idx="94">
                  <c:v>11.555555555555582</c:v>
                </c:pt>
                <c:pt idx="95">
                  <c:v>10.142857142857141</c:v>
                </c:pt>
                <c:pt idx="96">
                  <c:v>9.8750000000000249</c:v>
                </c:pt>
                <c:pt idx="97">
                  <c:v>11.111111111111075</c:v>
                </c:pt>
                <c:pt idx="98">
                  <c:v>11.222222222222221</c:v>
                </c:pt>
                <c:pt idx="99">
                  <c:v>11.222222222222221</c:v>
                </c:pt>
                <c:pt idx="100">
                  <c:v>11.4</c:v>
                </c:pt>
                <c:pt idx="101">
                  <c:v>11.89</c:v>
                </c:pt>
                <c:pt idx="102">
                  <c:v>9</c:v>
                </c:pt>
                <c:pt idx="103">
                  <c:v>11.33</c:v>
                </c:pt>
                <c:pt idx="104">
                  <c:v>8.8000000000000007</c:v>
                </c:pt>
                <c:pt idx="105">
                  <c:v>11.7</c:v>
                </c:pt>
                <c:pt idx="106">
                  <c:v>11</c:v>
                </c:pt>
                <c:pt idx="107">
                  <c:v>11.444444444444446</c:v>
                </c:pt>
                <c:pt idx="108">
                  <c:v>11.4</c:v>
                </c:pt>
                <c:pt idx="109">
                  <c:v>11.4</c:v>
                </c:pt>
                <c:pt idx="110">
                  <c:v>9.1</c:v>
                </c:pt>
                <c:pt idx="111">
                  <c:v>11.285714285714286</c:v>
                </c:pt>
                <c:pt idx="112">
                  <c:v>12</c:v>
                </c:pt>
                <c:pt idx="113">
                  <c:v>11.428571428571393</c:v>
                </c:pt>
                <c:pt idx="114">
                  <c:v>10.363636363636402</c:v>
                </c:pt>
                <c:pt idx="115">
                  <c:v>8.9</c:v>
                </c:pt>
                <c:pt idx="116">
                  <c:v>10.7</c:v>
                </c:pt>
                <c:pt idx="117">
                  <c:v>6.1111111111111107</c:v>
                </c:pt>
                <c:pt idx="118">
                  <c:v>11.3</c:v>
                </c:pt>
                <c:pt idx="119">
                  <c:v>11.666666666666691</c:v>
                </c:pt>
                <c:pt idx="120">
                  <c:v>11.666666666666691</c:v>
                </c:pt>
                <c:pt idx="121">
                  <c:v>11.222222222222221</c:v>
                </c:pt>
                <c:pt idx="122">
                  <c:v>11.444444444444446</c:v>
                </c:pt>
                <c:pt idx="123">
                  <c:v>10.6</c:v>
                </c:pt>
                <c:pt idx="124">
                  <c:v>9.7000000000000011</c:v>
                </c:pt>
                <c:pt idx="125">
                  <c:v>11.11</c:v>
                </c:pt>
                <c:pt idx="126">
                  <c:v>11.333333333333334</c:v>
                </c:pt>
                <c:pt idx="127">
                  <c:v>9.9</c:v>
                </c:pt>
                <c:pt idx="128">
                  <c:v>11.3</c:v>
                </c:pt>
                <c:pt idx="129">
                  <c:v>12</c:v>
                </c:pt>
                <c:pt idx="130">
                  <c:v>11.666666666666691</c:v>
                </c:pt>
                <c:pt idx="131">
                  <c:v>10.666666666666691</c:v>
                </c:pt>
                <c:pt idx="132">
                  <c:v>11.333333333333334</c:v>
                </c:pt>
                <c:pt idx="133">
                  <c:v>11.222222222222221</c:v>
                </c:pt>
                <c:pt idx="134">
                  <c:v>10.444444444444446</c:v>
                </c:pt>
                <c:pt idx="135">
                  <c:v>8.7777777777777679</c:v>
                </c:pt>
                <c:pt idx="136">
                  <c:v>11.777777777777768</c:v>
                </c:pt>
                <c:pt idx="137">
                  <c:v>9</c:v>
                </c:pt>
                <c:pt idx="138">
                  <c:v>11.75</c:v>
                </c:pt>
                <c:pt idx="139">
                  <c:v>10.81818181818182</c:v>
                </c:pt>
                <c:pt idx="140">
                  <c:v>10.909090909090922</c:v>
                </c:pt>
                <c:pt idx="141">
                  <c:v>11.181818181818139</c:v>
                </c:pt>
                <c:pt idx="142">
                  <c:v>10.8</c:v>
                </c:pt>
                <c:pt idx="143">
                  <c:v>11.3</c:v>
                </c:pt>
                <c:pt idx="144">
                  <c:v>11.54545454545455</c:v>
                </c:pt>
                <c:pt idx="145">
                  <c:v>11.454545454545476</c:v>
                </c:pt>
                <c:pt idx="146">
                  <c:v>11.5</c:v>
                </c:pt>
                <c:pt idx="147">
                  <c:v>10</c:v>
                </c:pt>
                <c:pt idx="148">
                  <c:v>11.555555555555582</c:v>
                </c:pt>
                <c:pt idx="149">
                  <c:v>11.78</c:v>
                </c:pt>
                <c:pt idx="150">
                  <c:v>10.888888888888889</c:v>
                </c:pt>
                <c:pt idx="151">
                  <c:v>11.777777777777768</c:v>
                </c:pt>
                <c:pt idx="152">
                  <c:v>10.571428571428571</c:v>
                </c:pt>
                <c:pt idx="153">
                  <c:v>11.89</c:v>
                </c:pt>
                <c:pt idx="154">
                  <c:v>9.75</c:v>
                </c:pt>
                <c:pt idx="155">
                  <c:v>9.5555555555555767</c:v>
                </c:pt>
                <c:pt idx="156">
                  <c:v>11.111111111111075</c:v>
                </c:pt>
                <c:pt idx="157">
                  <c:v>11.222222222222221</c:v>
                </c:pt>
                <c:pt idx="158">
                  <c:v>11</c:v>
                </c:pt>
                <c:pt idx="159">
                  <c:v>7.9</c:v>
                </c:pt>
                <c:pt idx="160">
                  <c:v>11.8</c:v>
                </c:pt>
                <c:pt idx="161">
                  <c:v>10.444444444444446</c:v>
                </c:pt>
                <c:pt idx="162">
                  <c:v>11.666666666666691</c:v>
                </c:pt>
                <c:pt idx="163">
                  <c:v>8.5555555555555767</c:v>
                </c:pt>
                <c:pt idx="164">
                  <c:v>11.5</c:v>
                </c:pt>
                <c:pt idx="165">
                  <c:v>10.9</c:v>
                </c:pt>
                <c:pt idx="166">
                  <c:v>11.2</c:v>
                </c:pt>
                <c:pt idx="167">
                  <c:v>11.111111111111075</c:v>
                </c:pt>
                <c:pt idx="168">
                  <c:v>11.8</c:v>
                </c:pt>
                <c:pt idx="169">
                  <c:v>10.9</c:v>
                </c:pt>
                <c:pt idx="170">
                  <c:v>9.8000000000000007</c:v>
                </c:pt>
                <c:pt idx="171">
                  <c:v>9.8888888888888893</c:v>
                </c:pt>
                <c:pt idx="172">
                  <c:v>11.125</c:v>
                </c:pt>
                <c:pt idx="173">
                  <c:v>11.181818181818139</c:v>
                </c:pt>
                <c:pt idx="174">
                  <c:v>10.9</c:v>
                </c:pt>
                <c:pt idx="175">
                  <c:v>10.714285714285714</c:v>
                </c:pt>
                <c:pt idx="176">
                  <c:v>11.5</c:v>
                </c:pt>
                <c:pt idx="177">
                  <c:v>8.7777777777777679</c:v>
                </c:pt>
                <c:pt idx="178">
                  <c:v>9.1</c:v>
                </c:pt>
                <c:pt idx="179">
                  <c:v>12</c:v>
                </c:pt>
                <c:pt idx="180">
                  <c:v>11.444444444444446</c:v>
                </c:pt>
                <c:pt idx="181">
                  <c:v>10.333333333333334</c:v>
                </c:pt>
                <c:pt idx="182">
                  <c:v>11.555555555555582</c:v>
                </c:pt>
                <c:pt idx="183">
                  <c:v>5.7142857142857055</c:v>
                </c:pt>
                <c:pt idx="184">
                  <c:v>10.81818181818182</c:v>
                </c:pt>
                <c:pt idx="185">
                  <c:v>11.33</c:v>
                </c:pt>
                <c:pt idx="186">
                  <c:v>8.6</c:v>
                </c:pt>
                <c:pt idx="187">
                  <c:v>11.75</c:v>
                </c:pt>
                <c:pt idx="188">
                  <c:v>10.5</c:v>
                </c:pt>
                <c:pt idx="189">
                  <c:v>11</c:v>
                </c:pt>
                <c:pt idx="190">
                  <c:v>11.2</c:v>
                </c:pt>
                <c:pt idx="191">
                  <c:v>11.44</c:v>
                </c:pt>
                <c:pt idx="192">
                  <c:v>11.222222222222221</c:v>
                </c:pt>
                <c:pt idx="193">
                  <c:v>7</c:v>
                </c:pt>
                <c:pt idx="194">
                  <c:v>11.888888888888889</c:v>
                </c:pt>
                <c:pt idx="195">
                  <c:v>11.571428571428571</c:v>
                </c:pt>
                <c:pt idx="196">
                  <c:v>10.444444444444446</c:v>
                </c:pt>
                <c:pt idx="197">
                  <c:v>9</c:v>
                </c:pt>
                <c:pt idx="198">
                  <c:v>8.5</c:v>
                </c:pt>
                <c:pt idx="199">
                  <c:v>10.181818181818139</c:v>
                </c:pt>
                <c:pt idx="200">
                  <c:v>9.5714285714285712</c:v>
                </c:pt>
                <c:pt idx="201">
                  <c:v>8.4</c:v>
                </c:pt>
                <c:pt idx="202">
                  <c:v>9.5</c:v>
                </c:pt>
                <c:pt idx="203">
                  <c:v>9.7142857142857135</c:v>
                </c:pt>
                <c:pt idx="204">
                  <c:v>10.7</c:v>
                </c:pt>
                <c:pt idx="205">
                  <c:v>11.8</c:v>
                </c:pt>
                <c:pt idx="206">
                  <c:v>11.1</c:v>
                </c:pt>
                <c:pt idx="207">
                  <c:v>7.3</c:v>
                </c:pt>
                <c:pt idx="208">
                  <c:v>10.727272727272686</c:v>
                </c:pt>
                <c:pt idx="209">
                  <c:v>10.9</c:v>
                </c:pt>
                <c:pt idx="210">
                  <c:v>10</c:v>
                </c:pt>
                <c:pt idx="211">
                  <c:v>11.571428571428571</c:v>
                </c:pt>
                <c:pt idx="212">
                  <c:v>11.636363636363637</c:v>
                </c:pt>
                <c:pt idx="213">
                  <c:v>11.444444444444446</c:v>
                </c:pt>
                <c:pt idx="214">
                  <c:v>10.111111111111075</c:v>
                </c:pt>
                <c:pt idx="215">
                  <c:v>9</c:v>
                </c:pt>
                <c:pt idx="216">
                  <c:v>11.5</c:v>
                </c:pt>
                <c:pt idx="217">
                  <c:v>10.888888888888889</c:v>
                </c:pt>
                <c:pt idx="218">
                  <c:v>10.555555555555582</c:v>
                </c:pt>
                <c:pt idx="219">
                  <c:v>11.6</c:v>
                </c:pt>
                <c:pt idx="220">
                  <c:v>9.7000000000000011</c:v>
                </c:pt>
                <c:pt idx="221">
                  <c:v>10.666666666666691</c:v>
                </c:pt>
                <c:pt idx="222">
                  <c:v>11.11</c:v>
                </c:pt>
                <c:pt idx="223">
                  <c:v>9</c:v>
                </c:pt>
                <c:pt idx="224">
                  <c:v>11</c:v>
                </c:pt>
                <c:pt idx="225">
                  <c:v>9.1818181818181355</c:v>
                </c:pt>
                <c:pt idx="226">
                  <c:v>11.7</c:v>
                </c:pt>
                <c:pt idx="227">
                  <c:v>11</c:v>
                </c:pt>
                <c:pt idx="228">
                  <c:v>10.4</c:v>
                </c:pt>
                <c:pt idx="229">
                  <c:v>10.909090909090922</c:v>
                </c:pt>
                <c:pt idx="230">
                  <c:v>11.125</c:v>
                </c:pt>
                <c:pt idx="231">
                  <c:v>8.8181818181818201</c:v>
                </c:pt>
                <c:pt idx="232">
                  <c:v>10.714285714285714</c:v>
                </c:pt>
                <c:pt idx="233">
                  <c:v>7.4285714285714288</c:v>
                </c:pt>
                <c:pt idx="234">
                  <c:v>10.9</c:v>
                </c:pt>
                <c:pt idx="235">
                  <c:v>11</c:v>
                </c:pt>
                <c:pt idx="236">
                  <c:v>11.6</c:v>
                </c:pt>
                <c:pt idx="237">
                  <c:v>9.5</c:v>
                </c:pt>
                <c:pt idx="238">
                  <c:v>10.8</c:v>
                </c:pt>
                <c:pt idx="239">
                  <c:v>11</c:v>
                </c:pt>
                <c:pt idx="240">
                  <c:v>10.333333333333334</c:v>
                </c:pt>
                <c:pt idx="241">
                  <c:v>11.5</c:v>
                </c:pt>
                <c:pt idx="242">
                  <c:v>11.857142857142891</c:v>
                </c:pt>
                <c:pt idx="243">
                  <c:v>10.888888888888889</c:v>
                </c:pt>
                <c:pt idx="244">
                  <c:v>9.7777777777777679</c:v>
                </c:pt>
                <c:pt idx="245">
                  <c:v>9.7000000000000011</c:v>
                </c:pt>
                <c:pt idx="246">
                  <c:v>10.5</c:v>
                </c:pt>
                <c:pt idx="247">
                  <c:v>11.222222222222221</c:v>
                </c:pt>
                <c:pt idx="248">
                  <c:v>5.3333333333333472</c:v>
                </c:pt>
                <c:pt idx="249">
                  <c:v>11.454545454545476</c:v>
                </c:pt>
                <c:pt idx="250">
                  <c:v>10.9</c:v>
                </c:pt>
                <c:pt idx="251">
                  <c:v>11.3</c:v>
                </c:pt>
                <c:pt idx="252">
                  <c:v>10</c:v>
                </c:pt>
                <c:pt idx="253">
                  <c:v>10.4</c:v>
                </c:pt>
                <c:pt idx="254">
                  <c:v>10.727272727272686</c:v>
                </c:pt>
                <c:pt idx="255">
                  <c:v>10.8</c:v>
                </c:pt>
                <c:pt idx="256">
                  <c:v>11.444444444444446</c:v>
                </c:pt>
                <c:pt idx="257">
                  <c:v>8.1111111111110681</c:v>
                </c:pt>
                <c:pt idx="258">
                  <c:v>10</c:v>
                </c:pt>
                <c:pt idx="259">
                  <c:v>10.888888888888889</c:v>
                </c:pt>
                <c:pt idx="260">
                  <c:v>11.777777777777768</c:v>
                </c:pt>
                <c:pt idx="261">
                  <c:v>10.888888888888889</c:v>
                </c:pt>
                <c:pt idx="262">
                  <c:v>10.1</c:v>
                </c:pt>
                <c:pt idx="263">
                  <c:v>10.5</c:v>
                </c:pt>
                <c:pt idx="264">
                  <c:v>9.7000000000000011</c:v>
                </c:pt>
                <c:pt idx="265">
                  <c:v>10.777777777777768</c:v>
                </c:pt>
                <c:pt idx="266">
                  <c:v>10.200000000000001</c:v>
                </c:pt>
                <c:pt idx="267">
                  <c:v>11.428571428571393</c:v>
                </c:pt>
                <c:pt idx="268">
                  <c:v>11.444444444444446</c:v>
                </c:pt>
                <c:pt idx="269">
                  <c:v>11.4</c:v>
                </c:pt>
                <c:pt idx="270">
                  <c:v>10.090909090909102</c:v>
                </c:pt>
                <c:pt idx="271">
                  <c:v>7.1818181818181834</c:v>
                </c:pt>
                <c:pt idx="272">
                  <c:v>11.7</c:v>
                </c:pt>
                <c:pt idx="273">
                  <c:v>11.8</c:v>
                </c:pt>
                <c:pt idx="274">
                  <c:v>12</c:v>
                </c:pt>
                <c:pt idx="275">
                  <c:v>11.444444444444446</c:v>
                </c:pt>
                <c:pt idx="276">
                  <c:v>10.8</c:v>
                </c:pt>
                <c:pt idx="277">
                  <c:v>10.7</c:v>
                </c:pt>
                <c:pt idx="278">
                  <c:v>10.181818181818139</c:v>
                </c:pt>
                <c:pt idx="279">
                  <c:v>11.7</c:v>
                </c:pt>
                <c:pt idx="280">
                  <c:v>11.3</c:v>
                </c:pt>
                <c:pt idx="281">
                  <c:v>11.555555555555582</c:v>
                </c:pt>
                <c:pt idx="282">
                  <c:v>5.8888888888888875</c:v>
                </c:pt>
                <c:pt idx="283">
                  <c:v>9.5</c:v>
                </c:pt>
                <c:pt idx="284">
                  <c:v>11.8</c:v>
                </c:pt>
                <c:pt idx="285">
                  <c:v>11.666666666666691</c:v>
                </c:pt>
                <c:pt idx="286">
                  <c:v>11.2</c:v>
                </c:pt>
                <c:pt idx="287">
                  <c:v>11.666666666666691</c:v>
                </c:pt>
                <c:pt idx="288">
                  <c:v>9.9</c:v>
                </c:pt>
                <c:pt idx="289">
                  <c:v>11.33</c:v>
                </c:pt>
                <c:pt idx="290">
                  <c:v>10.7</c:v>
                </c:pt>
                <c:pt idx="291">
                  <c:v>11.111111111111075</c:v>
                </c:pt>
                <c:pt idx="292">
                  <c:v>10.727272727272686</c:v>
                </c:pt>
                <c:pt idx="293">
                  <c:v>11.4</c:v>
                </c:pt>
                <c:pt idx="294">
                  <c:v>10.8</c:v>
                </c:pt>
                <c:pt idx="295">
                  <c:v>11.444444444444446</c:v>
                </c:pt>
                <c:pt idx="296">
                  <c:v>9.7000000000000011</c:v>
                </c:pt>
                <c:pt idx="297">
                  <c:v>10.444444444444446</c:v>
                </c:pt>
                <c:pt idx="298">
                  <c:v>9.5</c:v>
                </c:pt>
                <c:pt idx="299">
                  <c:v>11.25</c:v>
                </c:pt>
                <c:pt idx="300">
                  <c:v>11</c:v>
                </c:pt>
                <c:pt idx="301">
                  <c:v>10.3</c:v>
                </c:pt>
                <c:pt idx="302">
                  <c:v>10.111111111111075</c:v>
                </c:pt>
                <c:pt idx="303">
                  <c:v>9.2857142857142865</c:v>
                </c:pt>
                <c:pt idx="304">
                  <c:v>11.1</c:v>
                </c:pt>
                <c:pt idx="305">
                  <c:v>9.5</c:v>
                </c:pt>
                <c:pt idx="306">
                  <c:v>10.6</c:v>
                </c:pt>
                <c:pt idx="307">
                  <c:v>7.22</c:v>
                </c:pt>
                <c:pt idx="308">
                  <c:v>10</c:v>
                </c:pt>
                <c:pt idx="309">
                  <c:v>11.555555555555582</c:v>
                </c:pt>
                <c:pt idx="310">
                  <c:v>10.777777777777768</c:v>
                </c:pt>
                <c:pt idx="311">
                  <c:v>11.3</c:v>
                </c:pt>
                <c:pt idx="312">
                  <c:v>10</c:v>
                </c:pt>
                <c:pt idx="313">
                  <c:v>11.222222222222221</c:v>
                </c:pt>
                <c:pt idx="314">
                  <c:v>11.666666666666691</c:v>
                </c:pt>
                <c:pt idx="315">
                  <c:v>9.6</c:v>
                </c:pt>
                <c:pt idx="316">
                  <c:v>11.333333333333334</c:v>
                </c:pt>
                <c:pt idx="317">
                  <c:v>10.8</c:v>
                </c:pt>
                <c:pt idx="318">
                  <c:v>10.4</c:v>
                </c:pt>
                <c:pt idx="319">
                  <c:v>10.9</c:v>
                </c:pt>
                <c:pt idx="320">
                  <c:v>11.333333333333334</c:v>
                </c:pt>
                <c:pt idx="321">
                  <c:v>10.111111111111075</c:v>
                </c:pt>
                <c:pt idx="322">
                  <c:v>10.444444444444446</c:v>
                </c:pt>
                <c:pt idx="323">
                  <c:v>12</c:v>
                </c:pt>
                <c:pt idx="324">
                  <c:v>11</c:v>
                </c:pt>
                <c:pt idx="325">
                  <c:v>10.8</c:v>
                </c:pt>
                <c:pt idx="326">
                  <c:v>10.9</c:v>
                </c:pt>
                <c:pt idx="327">
                  <c:v>7.666666666666667</c:v>
                </c:pt>
                <c:pt idx="328">
                  <c:v>11.7</c:v>
                </c:pt>
                <c:pt idx="329">
                  <c:v>9.6666666666666767</c:v>
                </c:pt>
                <c:pt idx="330">
                  <c:v>9.2222222222222214</c:v>
                </c:pt>
                <c:pt idx="331">
                  <c:v>10</c:v>
                </c:pt>
                <c:pt idx="332">
                  <c:v>11.1</c:v>
                </c:pt>
              </c:numCache>
            </c:numRef>
          </c:xVal>
          <c:yVal>
            <c:numRef>
              <c:f>(ipe!$J$2:$J$94,ipe!$J$96:$J$106,ipe!$J$108:$J$336)</c:f>
              <c:numCache>
                <c:formatCode>General</c:formatCode>
                <c:ptCount val="333"/>
                <c:pt idx="0">
                  <c:v>21</c:v>
                </c:pt>
                <c:pt idx="1">
                  <c:v>23</c:v>
                </c:pt>
                <c:pt idx="2">
                  <c:v>30</c:v>
                </c:pt>
                <c:pt idx="3">
                  <c:v>23</c:v>
                </c:pt>
                <c:pt idx="4">
                  <c:v>21</c:v>
                </c:pt>
                <c:pt idx="5">
                  <c:v>27</c:v>
                </c:pt>
                <c:pt idx="6">
                  <c:v>22</c:v>
                </c:pt>
                <c:pt idx="7">
                  <c:v>25</c:v>
                </c:pt>
                <c:pt idx="8">
                  <c:v>19</c:v>
                </c:pt>
                <c:pt idx="9">
                  <c:v>19</c:v>
                </c:pt>
                <c:pt idx="10">
                  <c:v>28</c:v>
                </c:pt>
                <c:pt idx="11">
                  <c:v>28</c:v>
                </c:pt>
                <c:pt idx="12">
                  <c:v>20</c:v>
                </c:pt>
                <c:pt idx="13">
                  <c:v>22</c:v>
                </c:pt>
                <c:pt idx="14">
                  <c:v>22</c:v>
                </c:pt>
                <c:pt idx="15">
                  <c:v>23</c:v>
                </c:pt>
                <c:pt idx="16">
                  <c:v>24</c:v>
                </c:pt>
                <c:pt idx="17">
                  <c:v>22</c:v>
                </c:pt>
                <c:pt idx="18">
                  <c:v>27</c:v>
                </c:pt>
                <c:pt idx="19">
                  <c:v>24</c:v>
                </c:pt>
                <c:pt idx="20">
                  <c:v>26</c:v>
                </c:pt>
                <c:pt idx="21">
                  <c:v>21</c:v>
                </c:pt>
                <c:pt idx="22">
                  <c:v>22</c:v>
                </c:pt>
                <c:pt idx="23">
                  <c:v>24</c:v>
                </c:pt>
                <c:pt idx="24">
                  <c:v>22</c:v>
                </c:pt>
                <c:pt idx="25">
                  <c:v>27</c:v>
                </c:pt>
                <c:pt idx="26">
                  <c:v>25</c:v>
                </c:pt>
                <c:pt idx="27">
                  <c:v>24</c:v>
                </c:pt>
                <c:pt idx="28">
                  <c:v>17</c:v>
                </c:pt>
                <c:pt idx="29">
                  <c:v>24</c:v>
                </c:pt>
                <c:pt idx="30">
                  <c:v>25</c:v>
                </c:pt>
                <c:pt idx="31">
                  <c:v>24</c:v>
                </c:pt>
                <c:pt idx="32">
                  <c:v>22</c:v>
                </c:pt>
                <c:pt idx="33">
                  <c:v>25</c:v>
                </c:pt>
                <c:pt idx="34">
                  <c:v>25</c:v>
                </c:pt>
                <c:pt idx="35">
                  <c:v>26</c:v>
                </c:pt>
                <c:pt idx="36">
                  <c:v>26</c:v>
                </c:pt>
                <c:pt idx="37">
                  <c:v>24</c:v>
                </c:pt>
                <c:pt idx="38">
                  <c:v>22</c:v>
                </c:pt>
                <c:pt idx="39">
                  <c:v>25</c:v>
                </c:pt>
                <c:pt idx="40">
                  <c:v>21</c:v>
                </c:pt>
                <c:pt idx="41">
                  <c:v>26</c:v>
                </c:pt>
                <c:pt idx="42">
                  <c:v>25</c:v>
                </c:pt>
                <c:pt idx="43">
                  <c:v>23</c:v>
                </c:pt>
                <c:pt idx="44">
                  <c:v>28</c:v>
                </c:pt>
                <c:pt idx="45">
                  <c:v>21</c:v>
                </c:pt>
                <c:pt idx="46">
                  <c:v>23</c:v>
                </c:pt>
                <c:pt idx="47">
                  <c:v>20</c:v>
                </c:pt>
                <c:pt idx="48">
                  <c:v>24</c:v>
                </c:pt>
                <c:pt idx="49">
                  <c:v>20</c:v>
                </c:pt>
                <c:pt idx="50">
                  <c:v>29</c:v>
                </c:pt>
                <c:pt idx="51">
                  <c:v>22</c:v>
                </c:pt>
                <c:pt idx="52">
                  <c:v>20</c:v>
                </c:pt>
                <c:pt idx="53">
                  <c:v>25</c:v>
                </c:pt>
                <c:pt idx="54">
                  <c:v>26</c:v>
                </c:pt>
                <c:pt idx="55">
                  <c:v>22</c:v>
                </c:pt>
                <c:pt idx="56">
                  <c:v>22</c:v>
                </c:pt>
                <c:pt idx="57">
                  <c:v>27</c:v>
                </c:pt>
                <c:pt idx="58">
                  <c:v>26</c:v>
                </c:pt>
                <c:pt idx="59">
                  <c:v>22</c:v>
                </c:pt>
                <c:pt idx="60">
                  <c:v>24</c:v>
                </c:pt>
                <c:pt idx="61">
                  <c:v>18</c:v>
                </c:pt>
                <c:pt idx="62">
                  <c:v>27</c:v>
                </c:pt>
                <c:pt idx="63">
                  <c:v>18</c:v>
                </c:pt>
                <c:pt idx="64">
                  <c:v>24</c:v>
                </c:pt>
                <c:pt idx="65">
                  <c:v>25</c:v>
                </c:pt>
                <c:pt idx="66">
                  <c:v>20</c:v>
                </c:pt>
                <c:pt idx="67">
                  <c:v>23</c:v>
                </c:pt>
                <c:pt idx="68">
                  <c:v>25</c:v>
                </c:pt>
                <c:pt idx="69">
                  <c:v>22</c:v>
                </c:pt>
                <c:pt idx="70">
                  <c:v>29</c:v>
                </c:pt>
                <c:pt idx="71">
                  <c:v>26</c:v>
                </c:pt>
                <c:pt idx="72">
                  <c:v>27</c:v>
                </c:pt>
                <c:pt idx="73">
                  <c:v>20</c:v>
                </c:pt>
                <c:pt idx="74">
                  <c:v>20</c:v>
                </c:pt>
                <c:pt idx="75">
                  <c:v>27</c:v>
                </c:pt>
                <c:pt idx="76">
                  <c:v>21</c:v>
                </c:pt>
                <c:pt idx="77">
                  <c:v>16</c:v>
                </c:pt>
                <c:pt idx="78">
                  <c:v>25</c:v>
                </c:pt>
                <c:pt idx="79">
                  <c:v>25</c:v>
                </c:pt>
                <c:pt idx="80">
                  <c:v>22</c:v>
                </c:pt>
                <c:pt idx="81">
                  <c:v>20</c:v>
                </c:pt>
                <c:pt idx="82">
                  <c:v>25</c:v>
                </c:pt>
                <c:pt idx="83">
                  <c:v>28</c:v>
                </c:pt>
                <c:pt idx="84">
                  <c:v>28</c:v>
                </c:pt>
                <c:pt idx="85">
                  <c:v>21</c:v>
                </c:pt>
                <c:pt idx="86">
                  <c:v>25</c:v>
                </c:pt>
                <c:pt idx="87">
                  <c:v>18</c:v>
                </c:pt>
                <c:pt idx="88">
                  <c:v>20</c:v>
                </c:pt>
                <c:pt idx="89">
                  <c:v>17</c:v>
                </c:pt>
                <c:pt idx="90">
                  <c:v>20</c:v>
                </c:pt>
                <c:pt idx="91">
                  <c:v>16</c:v>
                </c:pt>
                <c:pt idx="92">
                  <c:v>28</c:v>
                </c:pt>
                <c:pt idx="93">
                  <c:v>25</c:v>
                </c:pt>
                <c:pt idx="94">
                  <c:v>27</c:v>
                </c:pt>
                <c:pt idx="95">
                  <c:v>24</c:v>
                </c:pt>
                <c:pt idx="96">
                  <c:v>23</c:v>
                </c:pt>
                <c:pt idx="97">
                  <c:v>22</c:v>
                </c:pt>
                <c:pt idx="98">
                  <c:v>24</c:v>
                </c:pt>
                <c:pt idx="99">
                  <c:v>23</c:v>
                </c:pt>
                <c:pt idx="100">
                  <c:v>25</c:v>
                </c:pt>
                <c:pt idx="101">
                  <c:v>31</c:v>
                </c:pt>
                <c:pt idx="102">
                  <c:v>23</c:v>
                </c:pt>
                <c:pt idx="103">
                  <c:v>24</c:v>
                </c:pt>
                <c:pt idx="104">
                  <c:v>21</c:v>
                </c:pt>
                <c:pt idx="105">
                  <c:v>18</c:v>
                </c:pt>
                <c:pt idx="106">
                  <c:v>24</c:v>
                </c:pt>
                <c:pt idx="107">
                  <c:v>26</c:v>
                </c:pt>
                <c:pt idx="108">
                  <c:v>27</c:v>
                </c:pt>
                <c:pt idx="109">
                  <c:v>28</c:v>
                </c:pt>
                <c:pt idx="110">
                  <c:v>20</c:v>
                </c:pt>
                <c:pt idx="111">
                  <c:v>20</c:v>
                </c:pt>
                <c:pt idx="112">
                  <c:v>32</c:v>
                </c:pt>
                <c:pt idx="113">
                  <c:v>21</c:v>
                </c:pt>
                <c:pt idx="114">
                  <c:v>25</c:v>
                </c:pt>
                <c:pt idx="115">
                  <c:v>22</c:v>
                </c:pt>
                <c:pt idx="116">
                  <c:v>19</c:v>
                </c:pt>
                <c:pt idx="117">
                  <c:v>22</c:v>
                </c:pt>
                <c:pt idx="118">
                  <c:v>26</c:v>
                </c:pt>
                <c:pt idx="119">
                  <c:v>27</c:v>
                </c:pt>
                <c:pt idx="120">
                  <c:v>15</c:v>
                </c:pt>
                <c:pt idx="121">
                  <c:v>29</c:v>
                </c:pt>
                <c:pt idx="122">
                  <c:v>26</c:v>
                </c:pt>
                <c:pt idx="123">
                  <c:v>24</c:v>
                </c:pt>
                <c:pt idx="124">
                  <c:v>18</c:v>
                </c:pt>
                <c:pt idx="125">
                  <c:v>28</c:v>
                </c:pt>
                <c:pt idx="126">
                  <c:v>24</c:v>
                </c:pt>
                <c:pt idx="127">
                  <c:v>19</c:v>
                </c:pt>
                <c:pt idx="128">
                  <c:v>25</c:v>
                </c:pt>
                <c:pt idx="129">
                  <c:v>21</c:v>
                </c:pt>
                <c:pt idx="130">
                  <c:v>21</c:v>
                </c:pt>
                <c:pt idx="131">
                  <c:v>21</c:v>
                </c:pt>
                <c:pt idx="132">
                  <c:v>26</c:v>
                </c:pt>
                <c:pt idx="133">
                  <c:v>23</c:v>
                </c:pt>
                <c:pt idx="134">
                  <c:v>25</c:v>
                </c:pt>
                <c:pt idx="135">
                  <c:v>23</c:v>
                </c:pt>
                <c:pt idx="136">
                  <c:v>21</c:v>
                </c:pt>
                <c:pt idx="137">
                  <c:v>21</c:v>
                </c:pt>
                <c:pt idx="138">
                  <c:v>21</c:v>
                </c:pt>
                <c:pt idx="139">
                  <c:v>28</c:v>
                </c:pt>
                <c:pt idx="140">
                  <c:v>28</c:v>
                </c:pt>
                <c:pt idx="141">
                  <c:v>22</c:v>
                </c:pt>
                <c:pt idx="142">
                  <c:v>24</c:v>
                </c:pt>
                <c:pt idx="143">
                  <c:v>20</c:v>
                </c:pt>
                <c:pt idx="144">
                  <c:v>27</c:v>
                </c:pt>
                <c:pt idx="145">
                  <c:v>26</c:v>
                </c:pt>
                <c:pt idx="146">
                  <c:v>26</c:v>
                </c:pt>
                <c:pt idx="147">
                  <c:v>22</c:v>
                </c:pt>
                <c:pt idx="148">
                  <c:v>18</c:v>
                </c:pt>
                <c:pt idx="149">
                  <c:v>22</c:v>
                </c:pt>
                <c:pt idx="150">
                  <c:v>26</c:v>
                </c:pt>
                <c:pt idx="151">
                  <c:v>25</c:v>
                </c:pt>
                <c:pt idx="152">
                  <c:v>23</c:v>
                </c:pt>
                <c:pt idx="153">
                  <c:v>24</c:v>
                </c:pt>
                <c:pt idx="154">
                  <c:v>29</c:v>
                </c:pt>
                <c:pt idx="155">
                  <c:v>25</c:v>
                </c:pt>
                <c:pt idx="156">
                  <c:v>22</c:v>
                </c:pt>
                <c:pt idx="157">
                  <c:v>20</c:v>
                </c:pt>
                <c:pt idx="158">
                  <c:v>24</c:v>
                </c:pt>
                <c:pt idx="159">
                  <c:v>22</c:v>
                </c:pt>
                <c:pt idx="160">
                  <c:v>26</c:v>
                </c:pt>
                <c:pt idx="161">
                  <c:v>21</c:v>
                </c:pt>
                <c:pt idx="162">
                  <c:v>23</c:v>
                </c:pt>
                <c:pt idx="163">
                  <c:v>24</c:v>
                </c:pt>
                <c:pt idx="164">
                  <c:v>27</c:v>
                </c:pt>
                <c:pt idx="165">
                  <c:v>26</c:v>
                </c:pt>
                <c:pt idx="166">
                  <c:v>16</c:v>
                </c:pt>
                <c:pt idx="167">
                  <c:v>22</c:v>
                </c:pt>
                <c:pt idx="168">
                  <c:v>23</c:v>
                </c:pt>
                <c:pt idx="169">
                  <c:v>24</c:v>
                </c:pt>
                <c:pt idx="170">
                  <c:v>23</c:v>
                </c:pt>
                <c:pt idx="171">
                  <c:v>24</c:v>
                </c:pt>
                <c:pt idx="172">
                  <c:v>26</c:v>
                </c:pt>
                <c:pt idx="173">
                  <c:v>24</c:v>
                </c:pt>
                <c:pt idx="174">
                  <c:v>29</c:v>
                </c:pt>
                <c:pt idx="175">
                  <c:v>29</c:v>
                </c:pt>
                <c:pt idx="176">
                  <c:v>23</c:v>
                </c:pt>
                <c:pt idx="177">
                  <c:v>27</c:v>
                </c:pt>
                <c:pt idx="178">
                  <c:v>26</c:v>
                </c:pt>
                <c:pt idx="179">
                  <c:v>26</c:v>
                </c:pt>
                <c:pt idx="180">
                  <c:v>27</c:v>
                </c:pt>
                <c:pt idx="181">
                  <c:v>23</c:v>
                </c:pt>
                <c:pt idx="182">
                  <c:v>24</c:v>
                </c:pt>
                <c:pt idx="183">
                  <c:v>19</c:v>
                </c:pt>
                <c:pt idx="184">
                  <c:v>22</c:v>
                </c:pt>
                <c:pt idx="185">
                  <c:v>25</c:v>
                </c:pt>
                <c:pt idx="186">
                  <c:v>25</c:v>
                </c:pt>
                <c:pt idx="187">
                  <c:v>24</c:v>
                </c:pt>
                <c:pt idx="188">
                  <c:v>31</c:v>
                </c:pt>
                <c:pt idx="189">
                  <c:v>24</c:v>
                </c:pt>
                <c:pt idx="190">
                  <c:v>20</c:v>
                </c:pt>
                <c:pt idx="191">
                  <c:v>26</c:v>
                </c:pt>
                <c:pt idx="192">
                  <c:v>25</c:v>
                </c:pt>
                <c:pt idx="193">
                  <c:v>28</c:v>
                </c:pt>
                <c:pt idx="194">
                  <c:v>28</c:v>
                </c:pt>
                <c:pt idx="195">
                  <c:v>20</c:v>
                </c:pt>
                <c:pt idx="196">
                  <c:v>23</c:v>
                </c:pt>
                <c:pt idx="197">
                  <c:v>24</c:v>
                </c:pt>
                <c:pt idx="198">
                  <c:v>27</c:v>
                </c:pt>
                <c:pt idx="199">
                  <c:v>21</c:v>
                </c:pt>
                <c:pt idx="200">
                  <c:v>20</c:v>
                </c:pt>
                <c:pt idx="201">
                  <c:v>23</c:v>
                </c:pt>
                <c:pt idx="202">
                  <c:v>21</c:v>
                </c:pt>
                <c:pt idx="203">
                  <c:v>19</c:v>
                </c:pt>
                <c:pt idx="204">
                  <c:v>21</c:v>
                </c:pt>
                <c:pt idx="205">
                  <c:v>26</c:v>
                </c:pt>
                <c:pt idx="206">
                  <c:v>27</c:v>
                </c:pt>
                <c:pt idx="207">
                  <c:v>21</c:v>
                </c:pt>
                <c:pt idx="208">
                  <c:v>27</c:v>
                </c:pt>
                <c:pt idx="209">
                  <c:v>22</c:v>
                </c:pt>
                <c:pt idx="210">
                  <c:v>22</c:v>
                </c:pt>
                <c:pt idx="211">
                  <c:v>23</c:v>
                </c:pt>
                <c:pt idx="212">
                  <c:v>15</c:v>
                </c:pt>
                <c:pt idx="213">
                  <c:v>21</c:v>
                </c:pt>
                <c:pt idx="214">
                  <c:v>28</c:v>
                </c:pt>
                <c:pt idx="215">
                  <c:v>20</c:v>
                </c:pt>
                <c:pt idx="216">
                  <c:v>27</c:v>
                </c:pt>
                <c:pt idx="217">
                  <c:v>21</c:v>
                </c:pt>
                <c:pt idx="218">
                  <c:v>21</c:v>
                </c:pt>
                <c:pt idx="219">
                  <c:v>22</c:v>
                </c:pt>
                <c:pt idx="220">
                  <c:v>21</c:v>
                </c:pt>
                <c:pt idx="221">
                  <c:v>24</c:v>
                </c:pt>
                <c:pt idx="222">
                  <c:v>26</c:v>
                </c:pt>
                <c:pt idx="223">
                  <c:v>22</c:v>
                </c:pt>
                <c:pt idx="224">
                  <c:v>18</c:v>
                </c:pt>
                <c:pt idx="225">
                  <c:v>23</c:v>
                </c:pt>
                <c:pt idx="226">
                  <c:v>20</c:v>
                </c:pt>
                <c:pt idx="227">
                  <c:v>29</c:v>
                </c:pt>
                <c:pt idx="228">
                  <c:v>19</c:v>
                </c:pt>
                <c:pt idx="229">
                  <c:v>24</c:v>
                </c:pt>
                <c:pt idx="230">
                  <c:v>20</c:v>
                </c:pt>
                <c:pt idx="231">
                  <c:v>21</c:v>
                </c:pt>
                <c:pt idx="232">
                  <c:v>23</c:v>
                </c:pt>
                <c:pt idx="233">
                  <c:v>23</c:v>
                </c:pt>
                <c:pt idx="234">
                  <c:v>25</c:v>
                </c:pt>
                <c:pt idx="235">
                  <c:v>28</c:v>
                </c:pt>
                <c:pt idx="236">
                  <c:v>27</c:v>
                </c:pt>
                <c:pt idx="237">
                  <c:v>22</c:v>
                </c:pt>
                <c:pt idx="238">
                  <c:v>24</c:v>
                </c:pt>
                <c:pt idx="239">
                  <c:v>26</c:v>
                </c:pt>
                <c:pt idx="240">
                  <c:v>20</c:v>
                </c:pt>
                <c:pt idx="241">
                  <c:v>21</c:v>
                </c:pt>
                <c:pt idx="242">
                  <c:v>28</c:v>
                </c:pt>
                <c:pt idx="243">
                  <c:v>22</c:v>
                </c:pt>
                <c:pt idx="244">
                  <c:v>25</c:v>
                </c:pt>
                <c:pt idx="245">
                  <c:v>28</c:v>
                </c:pt>
                <c:pt idx="246">
                  <c:v>22</c:v>
                </c:pt>
                <c:pt idx="247">
                  <c:v>21</c:v>
                </c:pt>
                <c:pt idx="248">
                  <c:v>23</c:v>
                </c:pt>
                <c:pt idx="249">
                  <c:v>21</c:v>
                </c:pt>
                <c:pt idx="250">
                  <c:v>22</c:v>
                </c:pt>
                <c:pt idx="251">
                  <c:v>23</c:v>
                </c:pt>
                <c:pt idx="252">
                  <c:v>20</c:v>
                </c:pt>
                <c:pt idx="253">
                  <c:v>19</c:v>
                </c:pt>
                <c:pt idx="254">
                  <c:v>15</c:v>
                </c:pt>
                <c:pt idx="255">
                  <c:v>24</c:v>
                </c:pt>
                <c:pt idx="256">
                  <c:v>27</c:v>
                </c:pt>
                <c:pt idx="257">
                  <c:v>21</c:v>
                </c:pt>
                <c:pt idx="258">
                  <c:v>27</c:v>
                </c:pt>
                <c:pt idx="259">
                  <c:v>28</c:v>
                </c:pt>
                <c:pt idx="260">
                  <c:v>28</c:v>
                </c:pt>
                <c:pt idx="261">
                  <c:v>26</c:v>
                </c:pt>
                <c:pt idx="262">
                  <c:v>21</c:v>
                </c:pt>
                <c:pt idx="263">
                  <c:v>22</c:v>
                </c:pt>
                <c:pt idx="264">
                  <c:v>15</c:v>
                </c:pt>
                <c:pt idx="265">
                  <c:v>27</c:v>
                </c:pt>
                <c:pt idx="266">
                  <c:v>20</c:v>
                </c:pt>
                <c:pt idx="267">
                  <c:v>23</c:v>
                </c:pt>
                <c:pt idx="268">
                  <c:v>25</c:v>
                </c:pt>
                <c:pt idx="269">
                  <c:v>25</c:v>
                </c:pt>
                <c:pt idx="270">
                  <c:v>24</c:v>
                </c:pt>
                <c:pt idx="271">
                  <c:v>22</c:v>
                </c:pt>
                <c:pt idx="272">
                  <c:v>28</c:v>
                </c:pt>
                <c:pt idx="273">
                  <c:v>28</c:v>
                </c:pt>
                <c:pt idx="274">
                  <c:v>26</c:v>
                </c:pt>
                <c:pt idx="275">
                  <c:v>23</c:v>
                </c:pt>
                <c:pt idx="276">
                  <c:v>23</c:v>
                </c:pt>
                <c:pt idx="277">
                  <c:v>26</c:v>
                </c:pt>
                <c:pt idx="278">
                  <c:v>25</c:v>
                </c:pt>
                <c:pt idx="279">
                  <c:v>27</c:v>
                </c:pt>
                <c:pt idx="280">
                  <c:v>24</c:v>
                </c:pt>
                <c:pt idx="281">
                  <c:v>22</c:v>
                </c:pt>
                <c:pt idx="282">
                  <c:v>20</c:v>
                </c:pt>
                <c:pt idx="283">
                  <c:v>24</c:v>
                </c:pt>
                <c:pt idx="284">
                  <c:v>24</c:v>
                </c:pt>
                <c:pt idx="285">
                  <c:v>27</c:v>
                </c:pt>
                <c:pt idx="286">
                  <c:v>22</c:v>
                </c:pt>
                <c:pt idx="287">
                  <c:v>23</c:v>
                </c:pt>
                <c:pt idx="288">
                  <c:v>23</c:v>
                </c:pt>
                <c:pt idx="289">
                  <c:v>23</c:v>
                </c:pt>
                <c:pt idx="290">
                  <c:v>15</c:v>
                </c:pt>
                <c:pt idx="291">
                  <c:v>22</c:v>
                </c:pt>
                <c:pt idx="292">
                  <c:v>23</c:v>
                </c:pt>
                <c:pt idx="293">
                  <c:v>19</c:v>
                </c:pt>
                <c:pt idx="294">
                  <c:v>25</c:v>
                </c:pt>
                <c:pt idx="295">
                  <c:v>27</c:v>
                </c:pt>
                <c:pt idx="296">
                  <c:v>23</c:v>
                </c:pt>
                <c:pt idx="297">
                  <c:v>17</c:v>
                </c:pt>
                <c:pt idx="298">
                  <c:v>13</c:v>
                </c:pt>
                <c:pt idx="299">
                  <c:v>20</c:v>
                </c:pt>
                <c:pt idx="300">
                  <c:v>24</c:v>
                </c:pt>
                <c:pt idx="301">
                  <c:v>17</c:v>
                </c:pt>
                <c:pt idx="302">
                  <c:v>22</c:v>
                </c:pt>
                <c:pt idx="303">
                  <c:v>24</c:v>
                </c:pt>
                <c:pt idx="304">
                  <c:v>26</c:v>
                </c:pt>
                <c:pt idx="305">
                  <c:v>22</c:v>
                </c:pt>
                <c:pt idx="306">
                  <c:v>22</c:v>
                </c:pt>
                <c:pt idx="307">
                  <c:v>21</c:v>
                </c:pt>
                <c:pt idx="308">
                  <c:v>20</c:v>
                </c:pt>
                <c:pt idx="309">
                  <c:v>30</c:v>
                </c:pt>
                <c:pt idx="310">
                  <c:v>21</c:v>
                </c:pt>
                <c:pt idx="311">
                  <c:v>23</c:v>
                </c:pt>
                <c:pt idx="312">
                  <c:v>22</c:v>
                </c:pt>
                <c:pt idx="313">
                  <c:v>28</c:v>
                </c:pt>
                <c:pt idx="314">
                  <c:v>23</c:v>
                </c:pt>
                <c:pt idx="315">
                  <c:v>20</c:v>
                </c:pt>
                <c:pt idx="316">
                  <c:v>20</c:v>
                </c:pt>
                <c:pt idx="317">
                  <c:v>23</c:v>
                </c:pt>
                <c:pt idx="318">
                  <c:v>23</c:v>
                </c:pt>
                <c:pt idx="319">
                  <c:v>25</c:v>
                </c:pt>
                <c:pt idx="320">
                  <c:v>27</c:v>
                </c:pt>
                <c:pt idx="321">
                  <c:v>21</c:v>
                </c:pt>
                <c:pt idx="322">
                  <c:v>21</c:v>
                </c:pt>
                <c:pt idx="323">
                  <c:v>27</c:v>
                </c:pt>
                <c:pt idx="324">
                  <c:v>13</c:v>
                </c:pt>
                <c:pt idx="325">
                  <c:v>24</c:v>
                </c:pt>
                <c:pt idx="326">
                  <c:v>22</c:v>
                </c:pt>
                <c:pt idx="327">
                  <c:v>23</c:v>
                </c:pt>
                <c:pt idx="328">
                  <c:v>25</c:v>
                </c:pt>
                <c:pt idx="329">
                  <c:v>23</c:v>
                </c:pt>
                <c:pt idx="330">
                  <c:v>27</c:v>
                </c:pt>
                <c:pt idx="331">
                  <c:v>15</c:v>
                </c:pt>
                <c:pt idx="332">
                  <c:v>25</c:v>
                </c:pt>
              </c:numCache>
            </c:numRef>
          </c:yVal>
        </c:ser>
        <c:axId val="131568384"/>
        <c:axId val="131855488"/>
      </c:scatterChart>
      <c:valAx>
        <c:axId val="131568384"/>
        <c:scaling>
          <c:orientation val="minMax"/>
          <c:max val="12"/>
        </c:scaling>
        <c:axPos val="b"/>
        <c:title>
          <c:tx>
            <c:rich>
              <a:bodyPr/>
              <a:lstStyle/>
              <a:p>
                <a:pPr>
                  <a:defRPr sz="1200"/>
                </a:pPr>
                <a:r>
                  <a:rPr lang="en-US" sz="1200" dirty="0"/>
                  <a:t>Score on IPE PA (max=12)</a:t>
                </a:r>
              </a:p>
            </c:rich>
          </c:tx>
          <c:layout/>
        </c:title>
        <c:numFmt formatCode="0" sourceLinked="0"/>
        <c:tickLblPos val="nextTo"/>
        <c:txPr>
          <a:bodyPr/>
          <a:lstStyle/>
          <a:p>
            <a:pPr>
              <a:defRPr sz="1200"/>
            </a:pPr>
            <a:endParaRPr lang="en-US"/>
          </a:p>
        </c:txPr>
        <c:crossAx val="131855488"/>
        <c:crosses val="autoZero"/>
        <c:crossBetween val="midCat"/>
      </c:valAx>
      <c:valAx>
        <c:axId val="131855488"/>
        <c:scaling>
          <c:orientation val="minMax"/>
        </c:scaling>
        <c:axPos val="l"/>
        <c:majorGridlines/>
        <c:title>
          <c:tx>
            <c:rich>
              <a:bodyPr rot="-5400000" vert="horz"/>
              <a:lstStyle/>
              <a:p>
                <a:pPr>
                  <a:defRPr sz="1200"/>
                </a:pPr>
                <a:r>
                  <a:rPr lang="en-US" sz="1200"/>
                  <a:t>Score on MCQ (max=35)</a:t>
                </a:r>
              </a:p>
            </c:rich>
          </c:tx>
          <c:layout/>
        </c:title>
        <c:numFmt formatCode="General" sourceLinked="1"/>
        <c:tickLblPos val="nextTo"/>
        <c:txPr>
          <a:bodyPr/>
          <a:lstStyle/>
          <a:p>
            <a:pPr>
              <a:defRPr sz="1200"/>
            </a:pPr>
            <a:endParaRPr lang="en-US"/>
          </a:p>
        </c:txPr>
        <c:crossAx val="131568384"/>
        <c:crosses val="autoZero"/>
        <c:crossBetween val="midCat"/>
      </c:valAx>
    </c:plotArea>
    <c:plotVisOnly val="1"/>
  </c:chart>
  <c:txPr>
    <a:bodyPr/>
    <a:lstStyle/>
    <a:p>
      <a:pPr>
        <a:defRPr sz="1800"/>
      </a:pPr>
      <a:endParaRPr lang="en-US"/>
    </a:p>
  </c:txPr>
  <c:externalData r:id="rId1"/>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CE2C20C-675E-4042-9201-843B1825F0A1}" type="datetimeFigureOut">
              <a:rPr lang="en-US" smtClean="0"/>
              <a:pPr/>
              <a:t>3/5/2010</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38F5BC5-FB75-4E7B-B197-B1374E1AB59C}" type="slidenum">
              <a:rPr lang="en-GB" smtClean="0"/>
              <a:pPr/>
              <a:t>‹#›</a:t>
            </a:fld>
            <a:endParaRPr lang="en-GB"/>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p:cNvSpPr>
            <a:spLocks noGrp="1" noRot="1" noChangeAspect="1" noTextEdit="1"/>
          </p:cNvSpPr>
          <p:nvPr>
            <p:ph type="sldImg"/>
          </p:nvPr>
        </p:nvSpPr>
        <p:spPr>
          <a:ln/>
        </p:spPr>
      </p:sp>
      <p:sp>
        <p:nvSpPr>
          <p:cNvPr id="16387" name="Notes Placeholder 2"/>
          <p:cNvSpPr>
            <a:spLocks noGrp="1"/>
          </p:cNvSpPr>
          <p:nvPr>
            <p:ph type="body" idx="1"/>
          </p:nvPr>
        </p:nvSpPr>
        <p:spPr>
          <a:noFill/>
          <a:ln/>
        </p:spPr>
        <p:txBody>
          <a:bodyPr/>
          <a:lstStyle/>
          <a:p>
            <a:endParaRPr lang="en-US" smtClean="0"/>
          </a:p>
        </p:txBody>
      </p:sp>
      <p:sp>
        <p:nvSpPr>
          <p:cNvPr id="16388" name="Slide Number Placeholder 3"/>
          <p:cNvSpPr>
            <a:spLocks noGrp="1"/>
          </p:cNvSpPr>
          <p:nvPr>
            <p:ph type="sldNum" sz="quarter" idx="5"/>
          </p:nvPr>
        </p:nvSpPr>
        <p:spPr>
          <a:noFill/>
        </p:spPr>
        <p:txBody>
          <a:bodyPr/>
          <a:lstStyle/>
          <a:p>
            <a:fld id="{E1E5C305-60E7-43F0-A805-C2A7FD56FCFC}" type="slidenum">
              <a:rPr lang="en-GB" smtClean="0">
                <a:latin typeface="Arial" pitchFamily="34" charset="0"/>
              </a:rPr>
              <a:pPr/>
              <a:t>1</a:t>
            </a:fld>
            <a:endParaRPr lang="en-GB" smtClean="0">
              <a:latin typeface="Arial"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a:ln/>
        </p:spPr>
      </p:sp>
      <p:sp>
        <p:nvSpPr>
          <p:cNvPr id="17411" name="Notes Placeholder 2"/>
          <p:cNvSpPr>
            <a:spLocks noGrp="1"/>
          </p:cNvSpPr>
          <p:nvPr>
            <p:ph type="body" idx="1"/>
          </p:nvPr>
        </p:nvSpPr>
        <p:spPr>
          <a:noFill/>
          <a:ln/>
        </p:spPr>
        <p:txBody>
          <a:bodyPr/>
          <a:lstStyle/>
          <a:p>
            <a:r>
              <a:rPr lang="en-US" dirty="0" smtClean="0"/>
              <a:t>This was</a:t>
            </a:r>
            <a:r>
              <a:rPr lang="en-US" baseline="0" dirty="0" smtClean="0"/>
              <a:t> a year one, semester one module which was delivered to students from across 5 different pre-registration programmes.  The challenge of any </a:t>
            </a:r>
            <a:r>
              <a:rPr lang="en-US" baseline="0" dirty="0" err="1" smtClean="0"/>
              <a:t>interprofessional</a:t>
            </a:r>
            <a:r>
              <a:rPr lang="en-US" baseline="0" dirty="0" smtClean="0"/>
              <a:t> education initiative is to ensure that the assessment is related to the process of engagement and that engagement involves small group work and </a:t>
            </a:r>
            <a:r>
              <a:rPr lang="en-US" baseline="0" dirty="0" err="1" smtClean="0"/>
              <a:t>androgogical</a:t>
            </a:r>
            <a:r>
              <a:rPr lang="en-US" baseline="0" dirty="0" smtClean="0"/>
              <a:t> ways of learning (WHO 2009).  Assessment therefore must be based on the learning process</a:t>
            </a:r>
            <a:endParaRPr lang="en-US" dirty="0" smtClean="0"/>
          </a:p>
        </p:txBody>
      </p:sp>
      <p:sp>
        <p:nvSpPr>
          <p:cNvPr id="17412" name="Slide Number Placeholder 3"/>
          <p:cNvSpPr>
            <a:spLocks noGrp="1"/>
          </p:cNvSpPr>
          <p:nvPr>
            <p:ph type="sldNum" sz="quarter" idx="5"/>
          </p:nvPr>
        </p:nvSpPr>
        <p:spPr>
          <a:noFill/>
        </p:spPr>
        <p:txBody>
          <a:bodyPr/>
          <a:lstStyle/>
          <a:p>
            <a:fld id="{9FC0A0DB-8553-4C05-B7F1-2533C451CAFD}" type="slidenum">
              <a:rPr lang="en-GB" smtClean="0">
                <a:latin typeface="Arial" pitchFamily="34" charset="0"/>
              </a:rPr>
              <a:pPr/>
              <a:t>2</a:t>
            </a:fld>
            <a:endParaRPr lang="en-GB" smtClean="0">
              <a:latin typeface="Arial"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a:ln/>
        </p:spPr>
      </p:sp>
      <p:sp>
        <p:nvSpPr>
          <p:cNvPr id="17411" name="Notes Placeholder 2"/>
          <p:cNvSpPr>
            <a:spLocks noGrp="1"/>
          </p:cNvSpPr>
          <p:nvPr>
            <p:ph type="body" idx="1"/>
          </p:nvPr>
        </p:nvSpPr>
        <p:spPr>
          <a:noFill/>
          <a:ln/>
        </p:spPr>
        <p:txBody>
          <a:bodyPr/>
          <a:lstStyle/>
          <a:p>
            <a:r>
              <a:rPr lang="en-US" dirty="0" smtClean="0"/>
              <a:t>The challenge of delivering a module across programmes is mostly</a:t>
            </a:r>
            <a:r>
              <a:rPr lang="en-US" baseline="0" dirty="0" smtClean="0"/>
              <a:t> administrative.  Students are likely to be in different places at different times and the value of using e-learning is that it enables students to engage </a:t>
            </a:r>
            <a:r>
              <a:rPr lang="en-US" baseline="0" dirty="0" err="1" smtClean="0"/>
              <a:t>ayscyncronously</a:t>
            </a:r>
            <a:r>
              <a:rPr lang="en-US" baseline="0" dirty="0" smtClean="0"/>
              <a:t> and thus reduces the logistical challenges of bringing together large numbers of students.  Additionally, using PBL &amp; </a:t>
            </a:r>
            <a:r>
              <a:rPr lang="en-US" baseline="0" dirty="0" err="1" smtClean="0"/>
              <a:t>PBeL</a:t>
            </a:r>
            <a:r>
              <a:rPr lang="en-US" baseline="0" dirty="0" smtClean="0"/>
              <a:t> means that students are required to undertake their own investigations and the benefits of this approach is that students should be able to reflect on and apply their knowledge more readily to their own practice.  </a:t>
            </a:r>
            <a:endParaRPr lang="en-US" dirty="0" smtClean="0"/>
          </a:p>
        </p:txBody>
      </p:sp>
      <p:sp>
        <p:nvSpPr>
          <p:cNvPr id="17412" name="Slide Number Placeholder 3"/>
          <p:cNvSpPr>
            <a:spLocks noGrp="1"/>
          </p:cNvSpPr>
          <p:nvPr>
            <p:ph type="sldNum" sz="quarter" idx="5"/>
          </p:nvPr>
        </p:nvSpPr>
        <p:spPr>
          <a:noFill/>
        </p:spPr>
        <p:txBody>
          <a:bodyPr/>
          <a:lstStyle/>
          <a:p>
            <a:fld id="{9FC0A0DB-8553-4C05-B7F1-2533C451CAFD}" type="slidenum">
              <a:rPr lang="en-GB" smtClean="0">
                <a:latin typeface="Arial" pitchFamily="34" charset="0"/>
              </a:rPr>
              <a:pPr/>
              <a:t>3</a:t>
            </a:fld>
            <a:endParaRPr lang="en-GB" smtClean="0">
              <a:latin typeface="Arial"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p:cNvSpPr>
            <a:spLocks noGrp="1" noRot="1" noChangeAspect="1" noTextEdit="1"/>
          </p:cNvSpPr>
          <p:nvPr>
            <p:ph type="sldImg"/>
          </p:nvPr>
        </p:nvSpPr>
        <p:spPr>
          <a:ln/>
        </p:spPr>
      </p:sp>
      <p:sp>
        <p:nvSpPr>
          <p:cNvPr id="18435" name="Notes Placeholder 2"/>
          <p:cNvSpPr>
            <a:spLocks noGrp="1"/>
          </p:cNvSpPr>
          <p:nvPr>
            <p:ph type="body" idx="1"/>
          </p:nvPr>
        </p:nvSpPr>
        <p:spPr>
          <a:noFill/>
          <a:ln/>
        </p:spPr>
        <p:txBody>
          <a:bodyPr/>
          <a:lstStyle/>
          <a:p>
            <a:r>
              <a:rPr lang="en-US" dirty="0" smtClean="0"/>
              <a:t>Whilst there are</a:t>
            </a:r>
            <a:r>
              <a:rPr lang="en-US" baseline="0" dirty="0" smtClean="0"/>
              <a:t> criticisms towards the use of MCQs, there are also many benefits.  It can for example, test a knowledge base and provides a good balance to assessments more lenient to subjectivity.  </a:t>
            </a:r>
          </a:p>
          <a:p>
            <a:r>
              <a:rPr lang="en-US" baseline="0" dirty="0" smtClean="0"/>
              <a:t>MCQs have been criticized for only being able to test knowledge recall but careful compilation of the questions should allow higher levels of understanding, on Blooms taxonomy of learning (1956) to be assessed</a:t>
            </a:r>
          </a:p>
          <a:p>
            <a:endParaRPr lang="en-US" baseline="0" dirty="0" smtClean="0"/>
          </a:p>
          <a:p>
            <a:endParaRPr lang="en-US" baseline="0" dirty="0" smtClean="0"/>
          </a:p>
          <a:p>
            <a:r>
              <a:rPr lang="en-US" dirty="0" smtClean="0"/>
              <a:t>Blooms</a:t>
            </a:r>
            <a:r>
              <a:rPr lang="en-US" baseline="0" dirty="0" smtClean="0"/>
              <a:t> taxonomy of learning can be used as a measure to relate the level of the questions to the degree of difficulty required.  A this was a level one module, most questions related to knowledge recall rather than analysis or synthesis of information.</a:t>
            </a:r>
          </a:p>
          <a:p>
            <a:r>
              <a:rPr lang="en-US" baseline="0" dirty="0" smtClean="0"/>
              <a:t>The pre-assessment examination process will be greater than that of conventional assessments using assignment submission or paper-based exams.  However, this is readily balanced by the speed by which results are available with limited human input.  </a:t>
            </a:r>
            <a:endParaRPr lang="en-US" dirty="0" smtClean="0"/>
          </a:p>
        </p:txBody>
      </p:sp>
      <p:sp>
        <p:nvSpPr>
          <p:cNvPr id="18436" name="Slide Number Placeholder 3"/>
          <p:cNvSpPr>
            <a:spLocks noGrp="1"/>
          </p:cNvSpPr>
          <p:nvPr>
            <p:ph type="sldNum" sz="quarter" idx="5"/>
          </p:nvPr>
        </p:nvSpPr>
        <p:spPr>
          <a:noFill/>
        </p:spPr>
        <p:txBody>
          <a:bodyPr/>
          <a:lstStyle/>
          <a:p>
            <a:fld id="{A4F1CDCE-95E3-486F-8032-EC13F34725D6}" type="slidenum">
              <a:rPr lang="en-GB" smtClean="0">
                <a:latin typeface="Arial" pitchFamily="34" charset="0"/>
              </a:rPr>
              <a:pPr/>
              <a:t>4</a:t>
            </a:fld>
            <a:endParaRPr lang="en-GB" smtClean="0">
              <a:latin typeface="Arial"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p:cNvSpPr>
            <a:spLocks noGrp="1" noRot="1" noChangeAspect="1" noTextEdit="1"/>
          </p:cNvSpPr>
          <p:nvPr>
            <p:ph type="sldImg"/>
          </p:nvPr>
        </p:nvSpPr>
        <p:spPr>
          <a:ln/>
        </p:spPr>
      </p:sp>
      <p:sp>
        <p:nvSpPr>
          <p:cNvPr id="18435" name="Notes Placeholder 2"/>
          <p:cNvSpPr>
            <a:spLocks noGrp="1"/>
          </p:cNvSpPr>
          <p:nvPr>
            <p:ph type="body" idx="1"/>
          </p:nvPr>
        </p:nvSpPr>
        <p:spPr>
          <a:noFill/>
          <a:ln/>
        </p:spPr>
        <p:txBody>
          <a:bodyPr/>
          <a:lstStyle/>
          <a:p>
            <a:r>
              <a:rPr lang="en-US" dirty="0" smtClean="0"/>
              <a:t>What is valued?</a:t>
            </a:r>
            <a:r>
              <a:rPr lang="en-US" baseline="0" dirty="0" smtClean="0"/>
              <a:t>  If basing the module purely on an </a:t>
            </a:r>
            <a:r>
              <a:rPr lang="en-US" baseline="0" dirty="0" err="1" smtClean="0"/>
              <a:t>androgigal</a:t>
            </a:r>
            <a:r>
              <a:rPr lang="en-US" baseline="0" dirty="0" smtClean="0"/>
              <a:t> model, then it could be argued that the marks students award each other should not be altered.  Conversely, as the students were novitiates, it could equally be argued that they need time and practice in order to be to assess each other and learn confidence in order to penalize their peers.  It is known that qualified staff struggle to fail students in practice and therefore it would be unfair to expect first year students to be able to do so.  </a:t>
            </a:r>
            <a:endParaRPr lang="en-US" dirty="0" smtClean="0"/>
          </a:p>
        </p:txBody>
      </p:sp>
      <p:sp>
        <p:nvSpPr>
          <p:cNvPr id="18436" name="Slide Number Placeholder 3"/>
          <p:cNvSpPr>
            <a:spLocks noGrp="1"/>
          </p:cNvSpPr>
          <p:nvPr>
            <p:ph type="sldNum" sz="quarter" idx="5"/>
          </p:nvPr>
        </p:nvSpPr>
        <p:spPr>
          <a:noFill/>
        </p:spPr>
        <p:txBody>
          <a:bodyPr/>
          <a:lstStyle/>
          <a:p>
            <a:fld id="{A4F1CDCE-95E3-486F-8032-EC13F34725D6}" type="slidenum">
              <a:rPr lang="en-GB" smtClean="0">
                <a:latin typeface="Arial" pitchFamily="34" charset="0"/>
              </a:rPr>
              <a:pPr/>
              <a:t>10</a:t>
            </a:fld>
            <a:endParaRPr lang="en-GB" smtClean="0">
              <a:latin typeface="Arial" pitchFamily="34"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238F5BC5-FB75-4E7B-B197-B1374E1AB59C}" type="slidenum">
              <a:rPr lang="en-GB" smtClean="0"/>
              <a:pPr/>
              <a:t>14</a:t>
            </a:fld>
            <a:endParaRPr lang="en-GB"/>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a:ln/>
        </p:spPr>
      </p:sp>
      <p:sp>
        <p:nvSpPr>
          <p:cNvPr id="17411" name="Notes Placeholder 2"/>
          <p:cNvSpPr>
            <a:spLocks noGrp="1"/>
          </p:cNvSpPr>
          <p:nvPr>
            <p:ph type="body" idx="1"/>
          </p:nvPr>
        </p:nvSpPr>
        <p:spPr>
          <a:noFill/>
          <a:ln/>
        </p:spPr>
        <p:txBody>
          <a:bodyPr/>
          <a:lstStyle/>
          <a:p>
            <a:endParaRPr lang="en-US" dirty="0" smtClean="0"/>
          </a:p>
        </p:txBody>
      </p:sp>
      <p:sp>
        <p:nvSpPr>
          <p:cNvPr id="17412" name="Slide Number Placeholder 3"/>
          <p:cNvSpPr>
            <a:spLocks noGrp="1"/>
          </p:cNvSpPr>
          <p:nvPr>
            <p:ph type="sldNum" sz="quarter" idx="5"/>
          </p:nvPr>
        </p:nvSpPr>
        <p:spPr>
          <a:noFill/>
        </p:spPr>
        <p:txBody>
          <a:bodyPr/>
          <a:lstStyle/>
          <a:p>
            <a:fld id="{9FC0A0DB-8553-4C05-B7F1-2533C451CAFD}" type="slidenum">
              <a:rPr lang="en-GB" smtClean="0">
                <a:latin typeface="Arial" pitchFamily="34" charset="0"/>
              </a:rPr>
              <a:pPr/>
              <a:t>20</a:t>
            </a:fld>
            <a:endParaRPr lang="en-GB" smtClean="0">
              <a:latin typeface="Arial"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E60597D0-D257-4CF4-9B86-C877B9B74765}" type="datetimeFigureOut">
              <a:rPr lang="en-US" smtClean="0"/>
              <a:pPr/>
              <a:t>3/5/2010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3022A15-C758-418E-ADD5-C7552BBF35DC}" type="slidenum">
              <a:rPr lang="en-GB" smtClean="0"/>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E60597D0-D257-4CF4-9B86-C877B9B74765}" type="datetimeFigureOut">
              <a:rPr lang="en-US" smtClean="0"/>
              <a:pPr/>
              <a:t>3/5/2010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3022A15-C758-418E-ADD5-C7552BBF35DC}" type="slidenum">
              <a:rPr lang="en-GB" smtClean="0"/>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E60597D0-D257-4CF4-9B86-C877B9B74765}" type="datetimeFigureOut">
              <a:rPr lang="en-US" smtClean="0"/>
              <a:pPr/>
              <a:t>3/5/2010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3022A15-C758-418E-ADD5-C7552BBF35DC}" type="slidenum">
              <a:rPr lang="en-GB" smtClean="0"/>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E60597D0-D257-4CF4-9B86-C877B9B74765}" type="datetimeFigureOut">
              <a:rPr lang="en-US" smtClean="0"/>
              <a:pPr/>
              <a:t>3/5/2010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3022A15-C758-418E-ADD5-C7552BBF35DC}" type="slidenum">
              <a:rPr lang="en-GB" smtClean="0"/>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60597D0-D257-4CF4-9B86-C877B9B74765}" type="datetimeFigureOut">
              <a:rPr lang="en-US" smtClean="0"/>
              <a:pPr/>
              <a:t>3/5/2010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3022A15-C758-418E-ADD5-C7552BBF35DC}" type="slidenum">
              <a:rPr lang="en-GB" smtClean="0"/>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E60597D0-D257-4CF4-9B86-C877B9B74765}" type="datetimeFigureOut">
              <a:rPr lang="en-US" smtClean="0"/>
              <a:pPr/>
              <a:t>3/5/2010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3022A15-C758-418E-ADD5-C7552BBF35DC}" type="slidenum">
              <a:rPr lang="en-GB" smtClean="0"/>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E60597D0-D257-4CF4-9B86-C877B9B74765}" type="datetimeFigureOut">
              <a:rPr lang="en-US" smtClean="0"/>
              <a:pPr/>
              <a:t>3/5/2010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F3022A15-C758-418E-ADD5-C7552BBF35DC}" type="slidenum">
              <a:rPr lang="en-GB" smtClean="0"/>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E60597D0-D257-4CF4-9B86-C877B9B74765}" type="datetimeFigureOut">
              <a:rPr lang="en-US" smtClean="0"/>
              <a:pPr/>
              <a:t>3/5/2010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F3022A15-C758-418E-ADD5-C7552BBF35DC}" type="slidenum">
              <a:rPr lang="en-GB" smtClean="0"/>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60597D0-D257-4CF4-9B86-C877B9B74765}" type="datetimeFigureOut">
              <a:rPr lang="en-US" smtClean="0"/>
              <a:pPr/>
              <a:t>3/5/2010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F3022A15-C758-418E-ADD5-C7552BBF35DC}" type="slidenum">
              <a:rPr lang="en-GB" smtClean="0"/>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60597D0-D257-4CF4-9B86-C877B9B74765}" type="datetimeFigureOut">
              <a:rPr lang="en-US" smtClean="0"/>
              <a:pPr/>
              <a:t>3/5/2010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3022A15-C758-418E-ADD5-C7552BBF35DC}" type="slidenum">
              <a:rPr lang="en-GB" smtClean="0"/>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60597D0-D257-4CF4-9B86-C877B9B74765}" type="datetimeFigureOut">
              <a:rPr lang="en-US" smtClean="0"/>
              <a:pPr/>
              <a:t>3/5/2010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3022A15-C758-418E-ADD5-C7552BBF35DC}" type="slidenum">
              <a:rPr lang="en-GB" smtClean="0"/>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60597D0-D257-4CF4-9B86-C877B9B74765}" type="datetimeFigureOut">
              <a:rPr lang="en-US" smtClean="0"/>
              <a:pPr/>
              <a:t>3/5/2010</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022A15-C758-418E-ADD5-C7552BBF35DC}" type="slidenum">
              <a:rPr lang="en-GB" smtClean="0"/>
              <a:pPr/>
              <a:t>‹#›</a:t>
            </a:fld>
            <a:endParaRPr lang="en-GB"/>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13.emf"/><Relationship Id="rId2" Type="http://schemas.openxmlformats.org/officeDocument/2006/relationships/image" Target="../media/image12.emf"/><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1"/>
          <p:cNvSpPr>
            <a:spLocks noGrp="1"/>
          </p:cNvSpPr>
          <p:nvPr>
            <p:ph type="ctrTitle"/>
          </p:nvPr>
        </p:nvSpPr>
        <p:spPr>
          <a:xfrm>
            <a:off x="685800" y="2130425"/>
            <a:ext cx="7772400" cy="1870079"/>
          </a:xfrm>
          <a:solidFill>
            <a:schemeClr val="accent5"/>
          </a:solidFill>
        </p:spPr>
        <p:style>
          <a:lnRef idx="1">
            <a:schemeClr val="accent5"/>
          </a:lnRef>
          <a:fillRef idx="3">
            <a:schemeClr val="accent5"/>
          </a:fillRef>
          <a:effectRef idx="2">
            <a:schemeClr val="accent5"/>
          </a:effectRef>
          <a:fontRef idx="minor">
            <a:schemeClr val="lt1"/>
          </a:fontRef>
        </p:style>
        <p:txBody>
          <a:bodyPr>
            <a:normAutofit fontScale="90000"/>
          </a:bodyPr>
          <a:lstStyle/>
          <a:p>
            <a:pPr algn="ctr"/>
            <a:r>
              <a:rPr lang="en-GB" dirty="0" smtClean="0"/>
              <a:t/>
            </a:r>
            <a:br>
              <a:rPr lang="en-GB" dirty="0" smtClean="0"/>
            </a:br>
            <a:r>
              <a:rPr lang="en-GB" sz="4000" b="1" dirty="0" smtClean="0"/>
              <a:t>The value of e-assessment in </a:t>
            </a:r>
            <a:r>
              <a:rPr lang="en-GB" sz="4000" b="1" dirty="0" err="1" smtClean="0"/>
              <a:t>interprofessional</a:t>
            </a:r>
            <a:r>
              <a:rPr lang="en-GB" sz="4000" b="1" dirty="0" smtClean="0"/>
              <a:t> education and large student numbers</a:t>
            </a:r>
            <a:r>
              <a:rPr lang="en-GB" dirty="0" smtClean="0"/>
              <a:t/>
            </a:r>
            <a:br>
              <a:rPr lang="en-GB" dirty="0" smtClean="0"/>
            </a:br>
            <a:endParaRPr lang="en-GB" dirty="0" smtClean="0"/>
          </a:p>
        </p:txBody>
      </p:sp>
      <p:sp>
        <p:nvSpPr>
          <p:cNvPr id="2051" name="Subtitle 2"/>
          <p:cNvSpPr>
            <a:spLocks noGrp="1"/>
          </p:cNvSpPr>
          <p:nvPr>
            <p:ph type="subTitle" idx="1"/>
          </p:nvPr>
        </p:nvSpPr>
        <p:spPr>
          <a:xfrm>
            <a:off x="1357290" y="4143380"/>
            <a:ext cx="6400800" cy="1752600"/>
          </a:xfrm>
        </p:spPr>
        <p:txBody>
          <a:bodyPr>
            <a:normAutofit fontScale="32500" lnSpcReduction="20000"/>
          </a:bodyPr>
          <a:lstStyle/>
          <a:p>
            <a:pPr eaLnBrk="1" hangingPunct="1"/>
            <a:endParaRPr lang="en-GB" sz="2800" dirty="0" smtClean="0"/>
          </a:p>
          <a:p>
            <a:pPr eaLnBrk="1" hangingPunct="1"/>
            <a:r>
              <a:rPr lang="en-GB" sz="7400" b="1" dirty="0" smtClean="0">
                <a:solidFill>
                  <a:schemeClr val="accent5">
                    <a:lumMod val="75000"/>
                  </a:schemeClr>
                </a:solidFill>
              </a:rPr>
              <a:t>Melissa Owens*</a:t>
            </a:r>
          </a:p>
          <a:p>
            <a:pPr eaLnBrk="1" hangingPunct="1"/>
            <a:r>
              <a:rPr lang="en-GB" sz="7400" b="1" dirty="0" smtClean="0">
                <a:solidFill>
                  <a:schemeClr val="accent5">
                    <a:lumMod val="75000"/>
                  </a:schemeClr>
                </a:solidFill>
              </a:rPr>
              <a:t>John Dermo*</a:t>
            </a:r>
          </a:p>
          <a:p>
            <a:r>
              <a:rPr lang="en-GB" sz="7400" b="1" dirty="0" smtClean="0">
                <a:solidFill>
                  <a:schemeClr val="accent5">
                    <a:lumMod val="75000"/>
                  </a:schemeClr>
                </a:solidFill>
              </a:rPr>
              <a:t>Fiona MacVane Phipps</a:t>
            </a:r>
          </a:p>
          <a:p>
            <a:pPr algn="l" eaLnBrk="1" hangingPunct="1"/>
            <a:endParaRPr lang="en-GB" sz="1800" dirty="0" smtClean="0">
              <a:solidFill>
                <a:schemeClr val="accent5">
                  <a:lumMod val="75000"/>
                </a:schemeClr>
              </a:solidFill>
            </a:endParaRPr>
          </a:p>
          <a:p>
            <a:pPr algn="r" eaLnBrk="1" hangingPunct="1"/>
            <a:r>
              <a:rPr lang="en-GB" sz="7200" dirty="0" smtClean="0">
                <a:solidFill>
                  <a:schemeClr val="accent5">
                    <a:lumMod val="75000"/>
                  </a:schemeClr>
                </a:solidFill>
              </a:rPr>
              <a:t>*</a:t>
            </a:r>
            <a:r>
              <a:rPr lang="en-GB" sz="6200" b="1" dirty="0" smtClean="0">
                <a:solidFill>
                  <a:schemeClr val="accent5">
                    <a:lumMod val="75000"/>
                  </a:schemeClr>
                </a:solidFill>
              </a:rPr>
              <a:t>Presenters</a:t>
            </a:r>
          </a:p>
        </p:txBody>
      </p:sp>
      <p:pic>
        <p:nvPicPr>
          <p:cNvPr id="5" name="Picture 3" descr="UB logo"/>
          <p:cNvPicPr>
            <a:picLocks noChangeAspect="1" noChangeArrowheads="1"/>
          </p:cNvPicPr>
          <p:nvPr/>
        </p:nvPicPr>
        <p:blipFill>
          <a:blip r:embed="rId3" cstate="print"/>
          <a:srcRect/>
          <a:stretch>
            <a:fillRect/>
          </a:stretch>
        </p:blipFill>
        <p:spPr bwMode="auto">
          <a:xfrm>
            <a:off x="5429256" y="357166"/>
            <a:ext cx="3429024" cy="776656"/>
          </a:xfrm>
          <a:prstGeom prst="rect">
            <a:avLst/>
          </a:prstGeom>
          <a:noFill/>
          <a:ln w="9525" algn="in">
            <a:noFill/>
            <a:miter lim="800000"/>
            <a:headEnd/>
            <a:tailEnd/>
          </a:ln>
          <a:effec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a:xfrm>
            <a:off x="357188" y="1000108"/>
            <a:ext cx="8229600" cy="1357322"/>
          </a:xfrm>
        </p:spPr>
        <p:style>
          <a:lnRef idx="2">
            <a:schemeClr val="accent5">
              <a:shade val="50000"/>
            </a:schemeClr>
          </a:lnRef>
          <a:fillRef idx="1">
            <a:schemeClr val="accent5"/>
          </a:fillRef>
          <a:effectRef idx="0">
            <a:schemeClr val="accent5"/>
          </a:effectRef>
          <a:fontRef idx="minor">
            <a:schemeClr val="lt1"/>
          </a:fontRef>
        </p:style>
        <p:txBody>
          <a:bodyPr/>
          <a:lstStyle/>
          <a:p>
            <a:pPr algn="ctr"/>
            <a:r>
              <a:rPr lang="en-GB" sz="3600" b="1" dirty="0" smtClean="0"/>
              <a:t>Attributes of Electronic Peer Assessment</a:t>
            </a:r>
          </a:p>
        </p:txBody>
      </p:sp>
      <p:sp>
        <p:nvSpPr>
          <p:cNvPr id="4099" name="Content Placeholder 2"/>
          <p:cNvSpPr>
            <a:spLocks noGrp="1"/>
          </p:cNvSpPr>
          <p:nvPr>
            <p:ph idx="1"/>
          </p:nvPr>
        </p:nvSpPr>
        <p:spPr>
          <a:xfrm>
            <a:off x="428596" y="2714620"/>
            <a:ext cx="8305800" cy="3810000"/>
          </a:xfrm>
        </p:spPr>
        <p:txBody>
          <a:bodyPr>
            <a:normAutofit lnSpcReduction="10000"/>
          </a:bodyPr>
          <a:lstStyle/>
          <a:p>
            <a:pPr eaLnBrk="1" hangingPunct="1"/>
            <a:r>
              <a:rPr lang="en-GB" dirty="0" smtClean="0">
                <a:solidFill>
                  <a:schemeClr val="accent5">
                    <a:lumMod val="75000"/>
                  </a:schemeClr>
                </a:solidFill>
              </a:rPr>
              <a:t>It is readily deliverable and the results can be speedily collated</a:t>
            </a:r>
          </a:p>
          <a:p>
            <a:pPr eaLnBrk="1" hangingPunct="1"/>
            <a:r>
              <a:rPr lang="en-GB" dirty="0" smtClean="0">
                <a:solidFill>
                  <a:schemeClr val="accent5">
                    <a:lumMod val="75000"/>
                  </a:schemeClr>
                </a:solidFill>
              </a:rPr>
              <a:t>Enables students to better judge the quality of their work and that of others</a:t>
            </a:r>
          </a:p>
          <a:p>
            <a:pPr eaLnBrk="1" hangingPunct="1"/>
            <a:r>
              <a:rPr lang="en-GB" dirty="0" smtClean="0">
                <a:solidFill>
                  <a:schemeClr val="accent5">
                    <a:lumMod val="75000"/>
                  </a:schemeClr>
                </a:solidFill>
              </a:rPr>
              <a:t>A skill that students develop over time</a:t>
            </a:r>
          </a:p>
          <a:p>
            <a:pPr eaLnBrk="1" hangingPunct="1"/>
            <a:r>
              <a:rPr lang="en-GB" dirty="0" smtClean="0">
                <a:solidFill>
                  <a:schemeClr val="accent5">
                    <a:lumMod val="75000"/>
                  </a:schemeClr>
                </a:solidFill>
              </a:rPr>
              <a:t>What is being valued?</a:t>
            </a:r>
          </a:p>
          <a:p>
            <a:pPr lvl="1" eaLnBrk="1" hangingPunct="1"/>
            <a:r>
              <a:rPr lang="en-GB" sz="3200" dirty="0" smtClean="0">
                <a:solidFill>
                  <a:schemeClr val="accent5">
                    <a:lumMod val="75000"/>
                  </a:schemeClr>
                </a:solidFill>
              </a:rPr>
              <a:t>Tutor or student perceptions?</a:t>
            </a:r>
          </a:p>
          <a:p>
            <a:endParaRPr lang="en-GB" dirty="0" smtClean="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ss2.JPG"/>
          <p:cNvPicPr>
            <a:picLocks noChangeAspect="1"/>
          </p:cNvPicPr>
          <p:nvPr/>
        </p:nvPicPr>
        <p:blipFill>
          <a:blip r:embed="rId2" cstate="print"/>
          <a:stretch>
            <a:fillRect/>
          </a:stretch>
        </p:blipFill>
        <p:spPr>
          <a:xfrm>
            <a:off x="605117" y="0"/>
            <a:ext cx="7933765" cy="6858000"/>
          </a:xfrm>
          <a:prstGeom prst="rect">
            <a:avLst/>
          </a:prstGeom>
        </p:spPr>
      </p:pic>
      <p:sp>
        <p:nvSpPr>
          <p:cNvPr id="3" name="TextBox 2"/>
          <p:cNvSpPr txBox="1"/>
          <p:nvPr/>
        </p:nvSpPr>
        <p:spPr>
          <a:xfrm>
            <a:off x="3357554" y="1214422"/>
            <a:ext cx="5000660" cy="707886"/>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wrap="square" rtlCol="0">
            <a:spAutoFit/>
          </a:bodyPr>
          <a:lstStyle/>
          <a:p>
            <a:r>
              <a:rPr lang="en-GB" sz="2000" b="1" dirty="0" smtClean="0"/>
              <a:t>Answer 3 questions per group member, then click submit</a:t>
            </a:r>
            <a:endParaRPr lang="en-GB" sz="2000" b="1"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ss0.JPG"/>
          <p:cNvPicPr>
            <a:picLocks noChangeAspect="1"/>
          </p:cNvPicPr>
          <p:nvPr/>
        </p:nvPicPr>
        <p:blipFill>
          <a:blip r:embed="rId2" cstate="print"/>
          <a:stretch>
            <a:fillRect/>
          </a:stretch>
        </p:blipFill>
        <p:spPr>
          <a:xfrm>
            <a:off x="428596" y="500042"/>
            <a:ext cx="7286644" cy="5443718"/>
          </a:xfrm>
          <a:prstGeom prst="rect">
            <a:avLst/>
          </a:prstGeom>
        </p:spPr>
      </p:pic>
      <p:sp>
        <p:nvSpPr>
          <p:cNvPr id="3" name="TextBox 2"/>
          <p:cNvSpPr txBox="1"/>
          <p:nvPr/>
        </p:nvSpPr>
        <p:spPr>
          <a:xfrm>
            <a:off x="2571736" y="2285992"/>
            <a:ext cx="3286148" cy="923330"/>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wrap="square" rtlCol="0">
            <a:spAutoFit/>
          </a:bodyPr>
          <a:lstStyle/>
          <a:p>
            <a:r>
              <a:rPr lang="en-GB" b="1" dirty="0" smtClean="0"/>
              <a:t>Links from the webpage where the online exam had been delivered</a:t>
            </a:r>
            <a:endParaRPr lang="en-GB" b="1" dirty="0"/>
          </a:p>
        </p:txBody>
      </p:sp>
      <p:sp>
        <p:nvSpPr>
          <p:cNvPr id="4" name="Down Arrow 3"/>
          <p:cNvSpPr/>
          <p:nvPr/>
        </p:nvSpPr>
        <p:spPr>
          <a:xfrm rot="20515002">
            <a:off x="5877542" y="3432141"/>
            <a:ext cx="342042" cy="2022280"/>
          </a:xfrm>
          <a:prstGeom prst="downArrow">
            <a:avLst>
              <a:gd name="adj1" fmla="val 50000"/>
              <a:gd name="adj2" fmla="val 54143"/>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en-GB"/>
          </a:p>
        </p:txBody>
      </p:sp>
      <p:sp>
        <p:nvSpPr>
          <p:cNvPr id="5" name="Down Arrow 4"/>
          <p:cNvSpPr/>
          <p:nvPr/>
        </p:nvSpPr>
        <p:spPr>
          <a:xfrm rot="2594800">
            <a:off x="1794807" y="3211455"/>
            <a:ext cx="342042" cy="1412741"/>
          </a:xfrm>
          <a:prstGeom prst="downArrow">
            <a:avLst>
              <a:gd name="adj1" fmla="val 50000"/>
              <a:gd name="adj2" fmla="val 54143"/>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en-GB"/>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ss1.JPG"/>
          <p:cNvPicPr>
            <a:picLocks noChangeAspect="1"/>
          </p:cNvPicPr>
          <p:nvPr/>
        </p:nvPicPr>
        <p:blipFill>
          <a:blip r:embed="rId2" cstate="print"/>
          <a:stretch>
            <a:fillRect/>
          </a:stretch>
        </p:blipFill>
        <p:spPr>
          <a:xfrm>
            <a:off x="2500298" y="285728"/>
            <a:ext cx="5610225" cy="5848350"/>
          </a:xfrm>
          <a:prstGeom prst="rect">
            <a:avLst/>
          </a:prstGeom>
        </p:spPr>
      </p:pic>
      <p:sp>
        <p:nvSpPr>
          <p:cNvPr id="3" name="TextBox 2"/>
          <p:cNvSpPr txBox="1"/>
          <p:nvPr/>
        </p:nvSpPr>
        <p:spPr>
          <a:xfrm>
            <a:off x="214282" y="2571744"/>
            <a:ext cx="2143140" cy="1200329"/>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wrap="square" rtlCol="0">
            <a:spAutoFit/>
          </a:bodyPr>
          <a:lstStyle/>
          <a:p>
            <a:r>
              <a:rPr lang="en-GB" sz="2400" b="1" dirty="0" smtClean="0"/>
              <a:t>Choose the correct group from the list</a:t>
            </a:r>
            <a:endParaRPr lang="en-GB" sz="2400" b="1"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ss4.JPG"/>
          <p:cNvPicPr>
            <a:picLocks noChangeAspect="1"/>
          </p:cNvPicPr>
          <p:nvPr/>
        </p:nvPicPr>
        <p:blipFill>
          <a:blip r:embed="rId3" cstate="print"/>
          <a:stretch>
            <a:fillRect/>
          </a:stretch>
        </p:blipFill>
        <p:spPr>
          <a:xfrm>
            <a:off x="428596" y="1142984"/>
            <a:ext cx="8362950" cy="5372100"/>
          </a:xfrm>
          <a:prstGeom prst="rect">
            <a:avLst/>
          </a:prstGeom>
        </p:spPr>
      </p:pic>
      <p:sp>
        <p:nvSpPr>
          <p:cNvPr id="3" name="TextBox 2"/>
          <p:cNvSpPr txBox="1"/>
          <p:nvPr/>
        </p:nvSpPr>
        <p:spPr>
          <a:xfrm>
            <a:off x="428596" y="0"/>
            <a:ext cx="8429684" cy="1015663"/>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wrap="square" rtlCol="0">
            <a:spAutoFit/>
          </a:bodyPr>
          <a:lstStyle/>
          <a:p>
            <a:pPr algn="ctr"/>
            <a:r>
              <a:rPr lang="en-GB" sz="3600" b="1" dirty="0" smtClean="0"/>
              <a:t>Analysis of Peer Assessment</a:t>
            </a:r>
          </a:p>
          <a:p>
            <a:pPr algn="ctr"/>
            <a:r>
              <a:rPr lang="en-GB" sz="2400" b="1" dirty="0" smtClean="0"/>
              <a:t>QMP generates a report in the form of a spreadsheet</a:t>
            </a:r>
            <a:endParaRPr lang="en-GB" sz="2400" b="1"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ss5.JPG"/>
          <p:cNvPicPr>
            <a:picLocks noChangeAspect="1"/>
          </p:cNvPicPr>
          <p:nvPr/>
        </p:nvPicPr>
        <p:blipFill>
          <a:blip r:embed="rId2" cstate="print"/>
          <a:stretch>
            <a:fillRect/>
          </a:stretch>
        </p:blipFill>
        <p:spPr>
          <a:xfrm>
            <a:off x="2000232" y="1428736"/>
            <a:ext cx="5657850" cy="5038725"/>
          </a:xfrm>
          <a:prstGeom prst="rect">
            <a:avLst/>
          </a:prstGeom>
        </p:spPr>
      </p:pic>
      <p:sp>
        <p:nvSpPr>
          <p:cNvPr id="3" name="TextBox 2"/>
          <p:cNvSpPr txBox="1"/>
          <p:nvPr/>
        </p:nvSpPr>
        <p:spPr>
          <a:xfrm>
            <a:off x="214282" y="142852"/>
            <a:ext cx="8643998" cy="954107"/>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wrap="square" rtlCol="0">
            <a:spAutoFit/>
          </a:bodyPr>
          <a:lstStyle/>
          <a:p>
            <a:r>
              <a:rPr lang="en-GB" sz="2800" b="1" dirty="0" smtClean="0"/>
              <a:t>Or potentially more detailed reports per student – if there was time to process so much detail….</a:t>
            </a:r>
            <a:endParaRPr lang="en-GB" sz="2800" b="1"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p:nvPr/>
        </p:nvPicPr>
        <p:blipFill>
          <a:blip r:embed="rId2" cstate="print"/>
          <a:srcRect/>
          <a:stretch>
            <a:fillRect/>
          </a:stretch>
        </p:blipFill>
        <p:spPr bwMode="auto">
          <a:xfrm>
            <a:off x="214282" y="1285860"/>
            <a:ext cx="4371975" cy="3895725"/>
          </a:xfrm>
          <a:prstGeom prst="rect">
            <a:avLst/>
          </a:prstGeom>
          <a:noFill/>
          <a:ln w="9525">
            <a:noFill/>
            <a:miter lim="800000"/>
            <a:headEnd/>
            <a:tailEnd/>
          </a:ln>
        </p:spPr>
      </p:pic>
      <p:pic>
        <p:nvPicPr>
          <p:cNvPr id="4" name="Picture 3"/>
          <p:cNvPicPr/>
          <p:nvPr/>
        </p:nvPicPr>
        <p:blipFill>
          <a:blip r:embed="rId3" cstate="print"/>
          <a:srcRect/>
          <a:stretch>
            <a:fillRect/>
          </a:stretch>
        </p:blipFill>
        <p:spPr bwMode="auto">
          <a:xfrm>
            <a:off x="4500562" y="2857496"/>
            <a:ext cx="4286280" cy="3786214"/>
          </a:xfrm>
          <a:prstGeom prst="rect">
            <a:avLst/>
          </a:prstGeom>
          <a:noFill/>
          <a:ln w="9525">
            <a:noFill/>
            <a:miter lim="800000"/>
            <a:headEnd/>
            <a:tailEnd/>
          </a:ln>
        </p:spPr>
      </p:pic>
      <p:sp>
        <p:nvSpPr>
          <p:cNvPr id="5" name="TextBox 4"/>
          <p:cNvSpPr txBox="1"/>
          <p:nvPr/>
        </p:nvSpPr>
        <p:spPr>
          <a:xfrm>
            <a:off x="4857752" y="785794"/>
            <a:ext cx="4010842" cy="1077218"/>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wrap="none" rtlCol="0">
            <a:spAutoFit/>
          </a:bodyPr>
          <a:lstStyle/>
          <a:p>
            <a:r>
              <a:rPr lang="en-GB" sz="3200" b="1" dirty="0" smtClean="0"/>
              <a:t>Results on MCQ and </a:t>
            </a:r>
          </a:p>
          <a:p>
            <a:r>
              <a:rPr lang="en-GB" sz="3200" b="1" dirty="0" smtClean="0"/>
              <a:t>Peer Assessment Tasks</a:t>
            </a:r>
            <a:endParaRPr lang="en-GB" sz="3200" b="1"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p:nvPr/>
        </p:nvGraphicFramePr>
        <p:xfrm>
          <a:off x="785786" y="500042"/>
          <a:ext cx="7215238" cy="4324371"/>
        </p:xfrm>
        <a:graphic>
          <a:graphicData uri="http://schemas.openxmlformats.org/drawingml/2006/chart">
            <c:chart xmlns:c="http://schemas.openxmlformats.org/drawingml/2006/chart" xmlns:r="http://schemas.openxmlformats.org/officeDocument/2006/relationships" r:id="rId2"/>
          </a:graphicData>
        </a:graphic>
      </p:graphicFrame>
      <p:sp>
        <p:nvSpPr>
          <p:cNvPr id="4" name="Rectangle 3"/>
          <p:cNvSpPr/>
          <p:nvPr/>
        </p:nvSpPr>
        <p:spPr>
          <a:xfrm>
            <a:off x="785786" y="5000636"/>
            <a:ext cx="7715304" cy="1477328"/>
          </a:xfrm>
          <a:prstGeom prst="rect">
            <a:avLst/>
          </a:prstGeom>
        </p:spPr>
        <p:txBody>
          <a:bodyPr wrap="square">
            <a:spAutoFit/>
          </a:bodyPr>
          <a:lstStyle/>
          <a:p>
            <a:r>
              <a:rPr lang="en-GB" dirty="0" smtClean="0">
                <a:solidFill>
                  <a:schemeClr val="accent5">
                    <a:lumMod val="75000"/>
                  </a:schemeClr>
                </a:solidFill>
              </a:rPr>
              <a:t>Rank correlation between the scores of the 333 students who were assessed in both tests indicates a small but significant correlation with (rho= .25), significant at the .01 level.  </a:t>
            </a:r>
          </a:p>
          <a:p>
            <a:r>
              <a:rPr lang="en-GB" dirty="0" smtClean="0">
                <a:solidFill>
                  <a:schemeClr val="accent5">
                    <a:lumMod val="75000"/>
                  </a:schemeClr>
                </a:solidFill>
              </a:rPr>
              <a:t>The Spearman test was used in preference to the Pearson test, because of the </a:t>
            </a:r>
            <a:r>
              <a:rPr lang="en-GB" dirty="0" err="1" smtClean="0">
                <a:solidFill>
                  <a:schemeClr val="accent5">
                    <a:lumMod val="75000"/>
                  </a:schemeClr>
                </a:solidFill>
              </a:rPr>
              <a:t>skewedness</a:t>
            </a:r>
            <a:r>
              <a:rPr lang="en-GB" dirty="0" smtClean="0">
                <a:solidFill>
                  <a:schemeClr val="accent5">
                    <a:lumMod val="75000"/>
                  </a:schemeClr>
                </a:solidFill>
              </a:rPr>
              <a:t> of the PA results</a:t>
            </a:r>
            <a:endParaRPr lang="en-GB" dirty="0">
              <a:solidFill>
                <a:schemeClr val="accent5">
                  <a:lumMod val="75000"/>
                </a:schemeClr>
              </a:solidFill>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item_example.JPG"/>
          <p:cNvPicPr/>
          <p:nvPr/>
        </p:nvPicPr>
        <p:blipFill>
          <a:blip r:embed="rId2" cstate="print"/>
          <a:stretch>
            <a:fillRect/>
          </a:stretch>
        </p:blipFill>
        <p:spPr>
          <a:xfrm>
            <a:off x="1000100" y="3643314"/>
            <a:ext cx="7080597" cy="3006422"/>
          </a:xfrm>
          <a:prstGeom prst="rect">
            <a:avLst/>
          </a:prstGeom>
        </p:spPr>
      </p:pic>
      <p:sp>
        <p:nvSpPr>
          <p:cNvPr id="3" name="Rectangle 2"/>
          <p:cNvSpPr/>
          <p:nvPr/>
        </p:nvSpPr>
        <p:spPr>
          <a:xfrm>
            <a:off x="642910" y="1357298"/>
            <a:ext cx="7715304" cy="2308324"/>
          </a:xfrm>
          <a:prstGeom prst="rect">
            <a:avLst/>
          </a:prstGeom>
        </p:spPr>
        <p:txBody>
          <a:bodyPr wrap="square">
            <a:spAutoFit/>
          </a:bodyPr>
          <a:lstStyle/>
          <a:p>
            <a:pPr>
              <a:buFont typeface="Arial" pitchFamily="34" charset="0"/>
              <a:buChar char="•"/>
            </a:pPr>
            <a:r>
              <a:rPr lang="en-GB" sz="2400" dirty="0" smtClean="0"/>
              <a:t> </a:t>
            </a:r>
            <a:r>
              <a:rPr lang="en-GB" sz="2400" dirty="0" smtClean="0">
                <a:solidFill>
                  <a:schemeClr val="accent5">
                    <a:lumMod val="75000"/>
                  </a:schemeClr>
                </a:solidFill>
              </a:rPr>
              <a:t> Ensure the tests are as reliable and fair as possible</a:t>
            </a:r>
          </a:p>
          <a:p>
            <a:pPr>
              <a:buFont typeface="Arial" pitchFamily="34" charset="0"/>
              <a:buChar char="•"/>
            </a:pPr>
            <a:r>
              <a:rPr lang="en-GB" sz="2400" dirty="0" smtClean="0">
                <a:solidFill>
                  <a:schemeClr val="accent5">
                    <a:lumMod val="75000"/>
                  </a:schemeClr>
                </a:solidFill>
              </a:rPr>
              <a:t>  QMP reporting tools provide a wealth of data which  </a:t>
            </a:r>
          </a:p>
          <a:p>
            <a:r>
              <a:rPr lang="en-GB" sz="2400" dirty="0" smtClean="0">
                <a:solidFill>
                  <a:schemeClr val="accent5">
                    <a:lumMod val="75000"/>
                  </a:schemeClr>
                </a:solidFill>
              </a:rPr>
              <a:t>   enables instructors to analyse the performance of each </a:t>
            </a:r>
          </a:p>
          <a:p>
            <a:r>
              <a:rPr lang="en-GB" sz="2400" dirty="0" smtClean="0">
                <a:solidFill>
                  <a:schemeClr val="accent5">
                    <a:lumMod val="75000"/>
                  </a:schemeClr>
                </a:solidFill>
              </a:rPr>
              <a:t>   item, including how each distracter performs</a:t>
            </a:r>
          </a:p>
          <a:p>
            <a:pPr>
              <a:buFont typeface="Arial" pitchFamily="34" charset="0"/>
              <a:buChar char="•"/>
            </a:pPr>
            <a:r>
              <a:rPr lang="en-GB" sz="2400" dirty="0" smtClean="0">
                <a:solidFill>
                  <a:schemeClr val="accent5">
                    <a:lumMod val="75000"/>
                  </a:schemeClr>
                </a:solidFill>
              </a:rPr>
              <a:t>  This enables improvements to the bank to be made from  </a:t>
            </a:r>
          </a:p>
          <a:p>
            <a:r>
              <a:rPr lang="en-GB" sz="2400" dirty="0" smtClean="0">
                <a:solidFill>
                  <a:schemeClr val="accent5">
                    <a:lumMod val="75000"/>
                  </a:schemeClr>
                </a:solidFill>
              </a:rPr>
              <a:t>   one assessment period to the next</a:t>
            </a:r>
            <a:endParaRPr lang="en-GB" sz="2400" dirty="0">
              <a:solidFill>
                <a:schemeClr val="accent5">
                  <a:lumMod val="75000"/>
                </a:schemeClr>
              </a:solidFill>
            </a:endParaRPr>
          </a:p>
        </p:txBody>
      </p:sp>
      <p:sp>
        <p:nvSpPr>
          <p:cNvPr id="4" name="TextBox 3"/>
          <p:cNvSpPr txBox="1"/>
          <p:nvPr/>
        </p:nvSpPr>
        <p:spPr>
          <a:xfrm>
            <a:off x="785786" y="571480"/>
            <a:ext cx="7715304" cy="646331"/>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wrap="square" rtlCol="0">
            <a:spAutoFit/>
          </a:bodyPr>
          <a:lstStyle/>
          <a:p>
            <a:r>
              <a:rPr lang="en-GB" sz="3600" dirty="0" smtClean="0"/>
              <a:t>Item Analysis</a:t>
            </a:r>
            <a:endParaRPr lang="en-GB" sz="3600"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80000"/>
                <a:satMod val="300000"/>
              </a:schemeClr>
            </a:gs>
            <a:gs pos="100000">
              <a:schemeClr val="bg1">
                <a:lumMod val="75000"/>
              </a:schemeClr>
            </a:gs>
          </a:gsLst>
          <a:path path="circle">
            <a:fillToRect l="50000" t="50000" r="50000" b="50000"/>
          </a:path>
        </a:gradFill>
        <a:effectLst/>
      </p:bgPr>
    </p:bg>
    <p:spTree>
      <p:nvGrpSpPr>
        <p:cNvPr id="1" name=""/>
        <p:cNvGrpSpPr/>
        <p:nvPr/>
      </p:nvGrpSpPr>
      <p:grpSpPr>
        <a:xfrm>
          <a:off x="0" y="0"/>
          <a:ext cx="0" cy="0"/>
          <a:chOff x="0" y="0"/>
          <a:chExt cx="0" cy="0"/>
        </a:xfrm>
      </p:grpSpPr>
      <p:pic>
        <p:nvPicPr>
          <p:cNvPr id="2" name="Picture 1"/>
          <p:cNvPicPr/>
          <p:nvPr/>
        </p:nvPicPr>
        <p:blipFill>
          <a:blip r:embed="rId2" cstate="print"/>
          <a:srcRect/>
          <a:stretch>
            <a:fillRect/>
          </a:stretch>
        </p:blipFill>
        <p:spPr bwMode="auto">
          <a:xfrm>
            <a:off x="642910" y="1857364"/>
            <a:ext cx="7786742" cy="2571768"/>
          </a:xfrm>
          <a:prstGeom prst="rect">
            <a:avLst/>
          </a:prstGeom>
          <a:noFill/>
          <a:ln w="9525">
            <a:noFill/>
            <a:miter lim="800000"/>
            <a:headEnd/>
            <a:tailEnd/>
          </a:ln>
        </p:spPr>
      </p:pic>
      <p:sp>
        <p:nvSpPr>
          <p:cNvPr id="3" name="Rectangle 2"/>
          <p:cNvSpPr/>
          <p:nvPr/>
        </p:nvSpPr>
        <p:spPr>
          <a:xfrm>
            <a:off x="428596" y="928670"/>
            <a:ext cx="7286676" cy="923330"/>
          </a:xfrm>
          <a:prstGeom prst="rect">
            <a:avLst/>
          </a:prstGeom>
        </p:spPr>
        <p:txBody>
          <a:bodyPr wrap="square">
            <a:spAutoFit/>
          </a:bodyPr>
          <a:lstStyle/>
          <a:p>
            <a:r>
              <a:rPr lang="en-GB" dirty="0" smtClean="0"/>
              <a:t>Classical Item analysis of the 84 items:  shows a fair distribution of levels of difficulty of items, although the largest group is in the top band (0.9 and above). </a:t>
            </a:r>
            <a:endParaRPr lang="en-GB" dirty="0"/>
          </a:p>
        </p:txBody>
      </p:sp>
      <p:sp>
        <p:nvSpPr>
          <p:cNvPr id="4" name="Rectangle 3"/>
          <p:cNvSpPr/>
          <p:nvPr/>
        </p:nvSpPr>
        <p:spPr>
          <a:xfrm>
            <a:off x="500034" y="4714884"/>
            <a:ext cx="8001056" cy="1200329"/>
          </a:xfrm>
          <a:prstGeom prst="rect">
            <a:avLst/>
          </a:prstGeom>
        </p:spPr>
        <p:txBody>
          <a:bodyPr wrap="square">
            <a:spAutoFit/>
          </a:bodyPr>
          <a:lstStyle/>
          <a:p>
            <a:r>
              <a:rPr lang="en-GB" dirty="0" smtClean="0"/>
              <a:t>Items </a:t>
            </a:r>
            <a:r>
              <a:rPr lang="en-GB" dirty="0" smtClean="0"/>
              <a:t>selected at </a:t>
            </a:r>
            <a:r>
              <a:rPr lang="en-GB" dirty="0" smtClean="0"/>
              <a:t>random (35 out of 84), so standard </a:t>
            </a:r>
            <a:r>
              <a:rPr lang="en-GB" dirty="0" smtClean="0"/>
              <a:t>tests of reliability (</a:t>
            </a:r>
            <a:r>
              <a:rPr lang="en-GB" dirty="0" smtClean="0"/>
              <a:t>e.g. </a:t>
            </a:r>
            <a:r>
              <a:rPr lang="en-GB" dirty="0" err="1" smtClean="0"/>
              <a:t>Cronbach’s</a:t>
            </a:r>
            <a:r>
              <a:rPr lang="en-GB" dirty="0" smtClean="0"/>
              <a:t> </a:t>
            </a:r>
            <a:r>
              <a:rPr lang="en-GB" dirty="0" smtClean="0"/>
              <a:t>Alpha or split-half) not suitable. </a:t>
            </a:r>
            <a:endParaRPr lang="en-GB" dirty="0" smtClean="0"/>
          </a:p>
          <a:p>
            <a:r>
              <a:rPr lang="en-GB" dirty="0" smtClean="0"/>
              <a:t>Latent trait analysis </a:t>
            </a:r>
            <a:r>
              <a:rPr lang="en-GB" dirty="0" smtClean="0"/>
              <a:t>(</a:t>
            </a:r>
            <a:r>
              <a:rPr lang="en-GB" dirty="0" err="1" smtClean="0"/>
              <a:t>eg</a:t>
            </a:r>
            <a:r>
              <a:rPr lang="en-GB" dirty="0" smtClean="0"/>
              <a:t> Rasch Analysis) not appropriate because </a:t>
            </a:r>
            <a:r>
              <a:rPr lang="en-GB" dirty="0" smtClean="0"/>
              <a:t>insufficient </a:t>
            </a:r>
            <a:r>
              <a:rPr lang="en-GB" dirty="0" smtClean="0"/>
              <a:t>number of </a:t>
            </a:r>
            <a:r>
              <a:rPr lang="en-GB" dirty="0" smtClean="0"/>
              <a:t>attempts for some questions.</a:t>
            </a:r>
            <a:endParaRPr lang="en-GB" dirty="0"/>
          </a:p>
        </p:txBody>
      </p:sp>
      <p:sp>
        <p:nvSpPr>
          <p:cNvPr id="5" name="TextBox 4"/>
          <p:cNvSpPr txBox="1"/>
          <p:nvPr/>
        </p:nvSpPr>
        <p:spPr>
          <a:xfrm>
            <a:off x="428596" y="428604"/>
            <a:ext cx="8072494" cy="523220"/>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wrap="square" rtlCol="0">
            <a:spAutoFit/>
          </a:bodyPr>
          <a:lstStyle/>
          <a:p>
            <a:r>
              <a:rPr lang="en-GB" sz="2800" b="1" dirty="0" smtClean="0"/>
              <a:t>Assessment Analysis</a:t>
            </a:r>
            <a:endParaRPr lang="en-GB" sz="2800" b="1"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a:xfrm>
            <a:off x="357158" y="857232"/>
            <a:ext cx="8229600" cy="1428760"/>
          </a:xfrm>
        </p:spPr>
        <p:style>
          <a:lnRef idx="2">
            <a:schemeClr val="accent5">
              <a:shade val="50000"/>
            </a:schemeClr>
          </a:lnRef>
          <a:fillRef idx="1">
            <a:schemeClr val="accent5"/>
          </a:fillRef>
          <a:effectRef idx="0">
            <a:schemeClr val="accent5"/>
          </a:effectRef>
          <a:fontRef idx="minor">
            <a:schemeClr val="lt1"/>
          </a:fontRef>
        </p:style>
        <p:txBody>
          <a:bodyPr>
            <a:normAutofit fontScale="90000"/>
          </a:bodyPr>
          <a:lstStyle/>
          <a:p>
            <a:pPr algn="ctr"/>
            <a:r>
              <a:rPr lang="en-GB" sz="3600" dirty="0" smtClean="0"/>
              <a:t/>
            </a:r>
            <a:br>
              <a:rPr lang="en-GB" sz="3600" dirty="0" smtClean="0"/>
            </a:br>
            <a:r>
              <a:rPr lang="en-GB" sz="4000" b="1" dirty="0" smtClean="0"/>
              <a:t>The Challenge</a:t>
            </a:r>
            <a:r>
              <a:rPr lang="en-GB" sz="3600" dirty="0" smtClean="0"/>
              <a:t/>
            </a:r>
            <a:br>
              <a:rPr lang="en-GB" sz="3600" dirty="0" smtClean="0"/>
            </a:br>
            <a:endParaRPr lang="en-GB" sz="3600" dirty="0" smtClean="0"/>
          </a:p>
        </p:txBody>
      </p:sp>
      <p:sp>
        <p:nvSpPr>
          <p:cNvPr id="3075" name="Content Placeholder 2"/>
          <p:cNvSpPr>
            <a:spLocks noGrp="1"/>
          </p:cNvSpPr>
          <p:nvPr>
            <p:ph idx="1"/>
          </p:nvPr>
        </p:nvSpPr>
        <p:spPr>
          <a:xfrm>
            <a:off x="357188" y="2714625"/>
            <a:ext cx="8305800" cy="2857500"/>
          </a:xfrm>
        </p:spPr>
        <p:txBody>
          <a:bodyPr>
            <a:normAutofit fontScale="92500" lnSpcReduction="10000"/>
          </a:bodyPr>
          <a:lstStyle/>
          <a:p>
            <a:pPr eaLnBrk="1" hangingPunct="1"/>
            <a:r>
              <a:rPr lang="en-GB" dirty="0" smtClean="0">
                <a:solidFill>
                  <a:schemeClr val="accent5">
                    <a:lumMod val="75000"/>
                  </a:schemeClr>
                </a:solidFill>
              </a:rPr>
              <a:t>Large cohort of approximately 350 students</a:t>
            </a:r>
          </a:p>
          <a:p>
            <a:pPr lvl="1"/>
            <a:r>
              <a:rPr lang="en-GB" dirty="0" smtClean="0">
                <a:solidFill>
                  <a:schemeClr val="accent5">
                    <a:lumMod val="75000"/>
                  </a:schemeClr>
                </a:solidFill>
              </a:rPr>
              <a:t>Recognition of value of student-centred assessment</a:t>
            </a:r>
          </a:p>
          <a:p>
            <a:pPr lvl="1"/>
            <a:r>
              <a:rPr lang="en-GB" dirty="0" smtClean="0">
                <a:solidFill>
                  <a:schemeClr val="accent5">
                    <a:lumMod val="75000"/>
                  </a:schemeClr>
                </a:solidFill>
              </a:rPr>
              <a:t>Linking the </a:t>
            </a:r>
            <a:r>
              <a:rPr lang="en-GB" i="1" dirty="0" smtClean="0">
                <a:solidFill>
                  <a:schemeClr val="accent5">
                    <a:lumMod val="75000"/>
                  </a:schemeClr>
                </a:solidFill>
              </a:rPr>
              <a:t>process</a:t>
            </a:r>
            <a:r>
              <a:rPr lang="en-GB" dirty="0" smtClean="0">
                <a:solidFill>
                  <a:schemeClr val="accent5">
                    <a:lumMod val="75000"/>
                  </a:schemeClr>
                </a:solidFill>
              </a:rPr>
              <a:t> of </a:t>
            </a:r>
            <a:r>
              <a:rPr lang="en-GB" dirty="0" err="1" smtClean="0">
                <a:solidFill>
                  <a:schemeClr val="accent5">
                    <a:lumMod val="75000"/>
                  </a:schemeClr>
                </a:solidFill>
              </a:rPr>
              <a:t>interprofessional</a:t>
            </a:r>
            <a:r>
              <a:rPr lang="en-GB" dirty="0" smtClean="0">
                <a:solidFill>
                  <a:schemeClr val="accent5">
                    <a:lumMod val="75000"/>
                  </a:schemeClr>
                </a:solidFill>
              </a:rPr>
              <a:t> learning to the outcome  through assessment  (WHO 2009)</a:t>
            </a:r>
          </a:p>
          <a:p>
            <a:pPr eaLnBrk="1" hangingPunct="1"/>
            <a:r>
              <a:rPr lang="en-GB" dirty="0" smtClean="0">
                <a:solidFill>
                  <a:schemeClr val="accent5">
                    <a:lumMod val="75000"/>
                  </a:schemeClr>
                </a:solidFill>
              </a:rPr>
              <a:t>Desire to test student engagement as well as knowledge</a:t>
            </a:r>
          </a:p>
          <a:p>
            <a:pPr eaLnBrk="1" hangingPunct="1"/>
            <a:endParaRPr lang="en-GB" dirty="0" smtClean="0">
              <a:solidFill>
                <a:schemeClr val="accent5">
                  <a:lumMod val="75000"/>
                </a:schemeClr>
              </a:solidFill>
            </a:endParaRPr>
          </a:p>
          <a:p>
            <a:pPr eaLnBrk="1" hangingPunct="1"/>
            <a:endParaRPr lang="en-GB" dirty="0" smtClean="0">
              <a:solidFill>
                <a:schemeClr val="accent5">
                  <a:lumMod val="75000"/>
                </a:schemeClr>
              </a:solidFill>
            </a:endParaRPr>
          </a:p>
          <a:p>
            <a:endParaRPr lang="en-GB" dirty="0" smtClean="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a:xfrm>
            <a:off x="500034" y="857232"/>
            <a:ext cx="8229600" cy="762000"/>
          </a:xfrm>
        </p:spPr>
        <p:style>
          <a:lnRef idx="2">
            <a:schemeClr val="accent5">
              <a:shade val="50000"/>
            </a:schemeClr>
          </a:lnRef>
          <a:fillRef idx="1">
            <a:schemeClr val="accent5"/>
          </a:fillRef>
          <a:effectRef idx="0">
            <a:schemeClr val="accent5"/>
          </a:effectRef>
          <a:fontRef idx="minor">
            <a:schemeClr val="lt1"/>
          </a:fontRef>
        </p:style>
        <p:txBody>
          <a:bodyPr>
            <a:normAutofit fontScale="90000"/>
          </a:bodyPr>
          <a:lstStyle/>
          <a:p>
            <a:pPr algn="ctr"/>
            <a:r>
              <a:rPr lang="en-GB" sz="3600" b="1" dirty="0" smtClean="0"/>
              <a:t/>
            </a:r>
            <a:br>
              <a:rPr lang="en-GB" sz="3600" b="1" dirty="0" smtClean="0"/>
            </a:br>
            <a:r>
              <a:rPr lang="en-GB" sz="4000" b="1" dirty="0" smtClean="0"/>
              <a:t>Conclusions</a:t>
            </a:r>
            <a:r>
              <a:rPr lang="en-GB" sz="3600" b="1" dirty="0" smtClean="0"/>
              <a:t/>
            </a:r>
            <a:br>
              <a:rPr lang="en-GB" sz="3600" b="1" dirty="0" smtClean="0"/>
            </a:br>
            <a:endParaRPr lang="en-GB" sz="3600" b="1" dirty="0" smtClean="0"/>
          </a:p>
        </p:txBody>
      </p:sp>
      <p:sp>
        <p:nvSpPr>
          <p:cNvPr id="3075" name="Content Placeholder 2"/>
          <p:cNvSpPr>
            <a:spLocks noGrp="1"/>
          </p:cNvSpPr>
          <p:nvPr>
            <p:ph idx="1"/>
          </p:nvPr>
        </p:nvSpPr>
        <p:spPr>
          <a:xfrm>
            <a:off x="428596" y="2071678"/>
            <a:ext cx="8305800" cy="4071966"/>
          </a:xfrm>
        </p:spPr>
        <p:txBody>
          <a:bodyPr>
            <a:normAutofit fontScale="55000" lnSpcReduction="20000"/>
          </a:bodyPr>
          <a:lstStyle/>
          <a:p>
            <a:r>
              <a:rPr lang="en-GB" sz="4400" dirty="0" smtClean="0">
                <a:solidFill>
                  <a:schemeClr val="accent5">
                    <a:lumMod val="75000"/>
                  </a:schemeClr>
                </a:solidFill>
              </a:rPr>
              <a:t>Combining methods of assessment advantages a greater number of students</a:t>
            </a:r>
          </a:p>
          <a:p>
            <a:r>
              <a:rPr lang="en-GB" sz="4400" dirty="0" smtClean="0">
                <a:solidFill>
                  <a:schemeClr val="accent5">
                    <a:lumMod val="75000"/>
                  </a:schemeClr>
                </a:solidFill>
              </a:rPr>
              <a:t>Combining methods of assessment enables multidimensional testing to occur</a:t>
            </a:r>
          </a:p>
          <a:p>
            <a:r>
              <a:rPr lang="en-GB" sz="4400" dirty="0" smtClean="0">
                <a:solidFill>
                  <a:schemeClr val="accent5">
                    <a:lumMod val="75000"/>
                  </a:schemeClr>
                </a:solidFill>
              </a:rPr>
              <a:t>Preparation is time consuming.  Results can be expedited speedily</a:t>
            </a:r>
          </a:p>
          <a:p>
            <a:r>
              <a:rPr lang="en-GB" sz="4400" dirty="0" smtClean="0">
                <a:solidFill>
                  <a:schemeClr val="accent5">
                    <a:lumMod val="75000"/>
                  </a:schemeClr>
                </a:solidFill>
              </a:rPr>
              <a:t>Use of QMP enables statistical analysis of MCQs to occur and enhance validity over time</a:t>
            </a:r>
          </a:p>
          <a:p>
            <a:r>
              <a:rPr lang="en-GB" sz="4400" dirty="0" smtClean="0">
                <a:solidFill>
                  <a:schemeClr val="accent5">
                    <a:lumMod val="75000"/>
                  </a:schemeClr>
                </a:solidFill>
              </a:rPr>
              <a:t>Use of QMP enabled large numbers of students to peer assess</a:t>
            </a:r>
          </a:p>
          <a:p>
            <a:r>
              <a:rPr lang="en-GB" sz="4400" dirty="0" smtClean="0">
                <a:solidFill>
                  <a:schemeClr val="accent5">
                    <a:lumMod val="75000"/>
                  </a:schemeClr>
                </a:solidFill>
              </a:rPr>
              <a:t>There was a </a:t>
            </a:r>
            <a:r>
              <a:rPr lang="en-GB" sz="4400" dirty="0" smtClean="0">
                <a:solidFill>
                  <a:schemeClr val="accent5">
                    <a:lumMod val="75000"/>
                  </a:schemeClr>
                </a:solidFill>
              </a:rPr>
              <a:t>small but significant correlation </a:t>
            </a:r>
            <a:r>
              <a:rPr lang="en-GB" sz="4400" dirty="0" smtClean="0">
                <a:solidFill>
                  <a:schemeClr val="accent5">
                    <a:lumMod val="75000"/>
                  </a:schemeClr>
                </a:solidFill>
              </a:rPr>
              <a:t>between level of achievement in MCQ and in Peer </a:t>
            </a:r>
            <a:r>
              <a:rPr lang="en-GB" sz="4400" dirty="0" smtClean="0">
                <a:solidFill>
                  <a:schemeClr val="accent5">
                    <a:lumMod val="75000"/>
                  </a:schemeClr>
                </a:solidFill>
              </a:rPr>
              <a:t>Assessment</a:t>
            </a:r>
            <a:endParaRPr lang="en-GB" sz="4400" dirty="0"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a:xfrm>
            <a:off x="357158" y="857232"/>
            <a:ext cx="8229600" cy="1071570"/>
          </a:xfrm>
        </p:spPr>
        <p:style>
          <a:lnRef idx="2">
            <a:schemeClr val="accent5">
              <a:shade val="50000"/>
            </a:schemeClr>
          </a:lnRef>
          <a:fillRef idx="1">
            <a:schemeClr val="accent5"/>
          </a:fillRef>
          <a:effectRef idx="0">
            <a:schemeClr val="accent5"/>
          </a:effectRef>
          <a:fontRef idx="minor">
            <a:schemeClr val="lt1"/>
          </a:fontRef>
        </p:style>
        <p:txBody>
          <a:bodyPr>
            <a:normAutofit fontScale="90000"/>
          </a:bodyPr>
          <a:lstStyle/>
          <a:p>
            <a:pPr algn="ctr"/>
            <a:r>
              <a:rPr lang="en-GB" sz="3200" b="1" dirty="0" smtClean="0"/>
              <a:t/>
            </a:r>
            <a:br>
              <a:rPr lang="en-GB" sz="3200" b="1" dirty="0" smtClean="0"/>
            </a:br>
            <a:r>
              <a:rPr lang="en-GB" sz="4000" b="1" dirty="0" smtClean="0"/>
              <a:t>The Module</a:t>
            </a:r>
            <a:r>
              <a:rPr lang="en-GB" sz="3200" b="1" dirty="0" smtClean="0"/>
              <a:t/>
            </a:r>
            <a:br>
              <a:rPr lang="en-GB" sz="3200" b="1" dirty="0" smtClean="0"/>
            </a:br>
            <a:endParaRPr lang="en-GB" sz="3200" b="1" dirty="0" smtClean="0"/>
          </a:p>
        </p:txBody>
      </p:sp>
      <p:sp>
        <p:nvSpPr>
          <p:cNvPr id="3075" name="Content Placeholder 2"/>
          <p:cNvSpPr>
            <a:spLocks noGrp="1"/>
          </p:cNvSpPr>
          <p:nvPr>
            <p:ph idx="1"/>
          </p:nvPr>
        </p:nvSpPr>
        <p:spPr>
          <a:xfrm>
            <a:off x="357158" y="2428868"/>
            <a:ext cx="8305800" cy="3786214"/>
          </a:xfrm>
        </p:spPr>
        <p:txBody>
          <a:bodyPr>
            <a:normAutofit fontScale="92500" lnSpcReduction="20000"/>
          </a:bodyPr>
          <a:lstStyle/>
          <a:p>
            <a:pPr eaLnBrk="1" hangingPunct="1"/>
            <a:r>
              <a:rPr lang="en-GB" dirty="0" smtClean="0">
                <a:solidFill>
                  <a:schemeClr val="accent5">
                    <a:lumMod val="75000"/>
                  </a:schemeClr>
                </a:solidFill>
              </a:rPr>
              <a:t>10 credit year one, level one module</a:t>
            </a:r>
          </a:p>
          <a:p>
            <a:pPr eaLnBrk="1" hangingPunct="1"/>
            <a:r>
              <a:rPr lang="en-GB" dirty="0" smtClean="0">
                <a:solidFill>
                  <a:schemeClr val="accent5">
                    <a:lumMod val="75000"/>
                  </a:schemeClr>
                </a:solidFill>
              </a:rPr>
              <a:t>One week of face2face contact involving lectures, small group work and on-line activities using problem based learning (PBL) and problem based e-learning (</a:t>
            </a:r>
            <a:r>
              <a:rPr lang="en-GB" dirty="0" err="1" smtClean="0">
                <a:solidFill>
                  <a:schemeClr val="accent5">
                    <a:lumMod val="75000"/>
                  </a:schemeClr>
                </a:solidFill>
              </a:rPr>
              <a:t>PBeL</a:t>
            </a:r>
            <a:r>
              <a:rPr lang="en-GB" dirty="0" smtClean="0">
                <a:solidFill>
                  <a:schemeClr val="accent5">
                    <a:lumMod val="75000"/>
                  </a:schemeClr>
                </a:solidFill>
              </a:rPr>
              <a:t>)</a:t>
            </a:r>
          </a:p>
          <a:p>
            <a:pPr eaLnBrk="1" hangingPunct="1"/>
            <a:r>
              <a:rPr lang="en-GB" dirty="0" smtClean="0">
                <a:solidFill>
                  <a:schemeClr val="accent5">
                    <a:lumMod val="75000"/>
                  </a:schemeClr>
                </a:solidFill>
              </a:rPr>
              <a:t>8 weeks of on-line activities in small discussion groups using </a:t>
            </a:r>
            <a:r>
              <a:rPr lang="en-GB" dirty="0" err="1" smtClean="0">
                <a:solidFill>
                  <a:schemeClr val="accent5">
                    <a:lumMod val="75000"/>
                  </a:schemeClr>
                </a:solidFill>
              </a:rPr>
              <a:t>PBeL</a:t>
            </a:r>
            <a:endParaRPr lang="en-GB" dirty="0" smtClean="0">
              <a:solidFill>
                <a:schemeClr val="accent5">
                  <a:lumMod val="75000"/>
                </a:schemeClr>
              </a:solidFill>
            </a:endParaRPr>
          </a:p>
          <a:p>
            <a:pPr eaLnBrk="1" hangingPunct="1"/>
            <a:r>
              <a:rPr lang="en-GB" dirty="0" smtClean="0">
                <a:solidFill>
                  <a:schemeClr val="accent5">
                    <a:lumMod val="75000"/>
                  </a:schemeClr>
                </a:solidFill>
              </a:rPr>
              <a:t>Final assessment by MCQ and Peer Assessment, both delivered electronically</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a:xfrm>
            <a:off x="357188" y="928670"/>
            <a:ext cx="8229600" cy="1262080"/>
          </a:xfrm>
        </p:spPr>
        <p:style>
          <a:lnRef idx="2">
            <a:schemeClr val="accent5">
              <a:shade val="50000"/>
            </a:schemeClr>
          </a:lnRef>
          <a:fillRef idx="1">
            <a:schemeClr val="accent5"/>
          </a:fillRef>
          <a:effectRef idx="0">
            <a:schemeClr val="accent5"/>
          </a:effectRef>
          <a:fontRef idx="minor">
            <a:schemeClr val="lt1"/>
          </a:fontRef>
        </p:style>
        <p:txBody>
          <a:bodyPr>
            <a:normAutofit fontScale="90000"/>
          </a:bodyPr>
          <a:lstStyle/>
          <a:p>
            <a:pPr algn="ctr"/>
            <a:r>
              <a:rPr lang="en-GB" sz="3200" b="1" dirty="0" smtClean="0"/>
              <a:t/>
            </a:r>
            <a:br>
              <a:rPr lang="en-GB" sz="3200" b="1" dirty="0" smtClean="0"/>
            </a:br>
            <a:r>
              <a:rPr lang="en-GB" sz="4000" b="1" dirty="0" smtClean="0"/>
              <a:t>Attributes of Electronic Multiple Choice Questionnaire (</a:t>
            </a:r>
            <a:r>
              <a:rPr lang="en-GB" sz="4000" b="1" dirty="0" err="1" smtClean="0"/>
              <a:t>eMCQ</a:t>
            </a:r>
            <a:r>
              <a:rPr lang="en-GB" sz="4000" b="1" dirty="0" smtClean="0"/>
              <a:t>)</a:t>
            </a:r>
            <a:r>
              <a:rPr lang="en-GB" sz="3200" b="1" dirty="0" smtClean="0"/>
              <a:t/>
            </a:r>
            <a:br>
              <a:rPr lang="en-GB" sz="3200" b="1" dirty="0" smtClean="0"/>
            </a:br>
            <a:endParaRPr lang="en-GB" sz="3200" b="1" dirty="0" smtClean="0"/>
          </a:p>
        </p:txBody>
      </p:sp>
      <p:sp>
        <p:nvSpPr>
          <p:cNvPr id="4099" name="Content Placeholder 2"/>
          <p:cNvSpPr>
            <a:spLocks noGrp="1"/>
          </p:cNvSpPr>
          <p:nvPr>
            <p:ph idx="1"/>
          </p:nvPr>
        </p:nvSpPr>
        <p:spPr>
          <a:xfrm>
            <a:off x="428625" y="2571743"/>
            <a:ext cx="8305800" cy="3667131"/>
          </a:xfrm>
        </p:spPr>
        <p:txBody>
          <a:bodyPr>
            <a:normAutofit/>
          </a:bodyPr>
          <a:lstStyle/>
          <a:p>
            <a:r>
              <a:rPr lang="en-GB" dirty="0" smtClean="0">
                <a:solidFill>
                  <a:schemeClr val="accent5">
                    <a:lumMod val="75000"/>
                  </a:schemeClr>
                </a:solidFill>
              </a:rPr>
              <a:t>It is objective, rather than subjective</a:t>
            </a:r>
          </a:p>
          <a:p>
            <a:r>
              <a:rPr lang="en-GB" dirty="0" smtClean="0">
                <a:solidFill>
                  <a:schemeClr val="accent5">
                    <a:lumMod val="75000"/>
                  </a:schemeClr>
                </a:solidFill>
              </a:rPr>
              <a:t>Can be used to test analytical skills</a:t>
            </a:r>
          </a:p>
          <a:p>
            <a:pPr eaLnBrk="1" hangingPunct="1"/>
            <a:r>
              <a:rPr lang="en-GB" dirty="0" smtClean="0">
                <a:solidFill>
                  <a:schemeClr val="accent5">
                    <a:lumMod val="75000"/>
                  </a:schemeClr>
                </a:solidFill>
              </a:rPr>
              <a:t>It is an efficient and valid method of assessing large numbers of students in a short space of time</a:t>
            </a:r>
          </a:p>
          <a:p>
            <a:pPr eaLnBrk="1" hangingPunct="1"/>
            <a:r>
              <a:rPr lang="en-GB" dirty="0" smtClean="0">
                <a:solidFill>
                  <a:schemeClr val="accent5">
                    <a:lumMod val="75000"/>
                  </a:schemeClr>
                </a:solidFill>
              </a:rPr>
              <a:t>Machine-graded, thus expedite results</a:t>
            </a:r>
          </a:p>
          <a:p>
            <a:pPr eaLnBrk="1" hangingPunct="1"/>
            <a:endParaRPr lang="en-GB" dirty="0" smtClean="0"/>
          </a:p>
          <a:p>
            <a:pPr eaLnBrk="1" hangingPunct="1"/>
            <a:endParaRPr lang="en-GB" dirty="0" smtClean="0"/>
          </a:p>
          <a:p>
            <a:pPr eaLnBrk="1" hangingPunct="1"/>
            <a:endParaRPr lang="en-GB" dirty="0" smtClean="0"/>
          </a:p>
          <a:p>
            <a:pPr eaLnBrk="1" hangingPunct="1">
              <a:buNone/>
            </a:pPr>
            <a:endParaRPr lang="en-GB" dirty="0" smtClean="0"/>
          </a:p>
          <a:p>
            <a:endParaRPr lang="en-GB" dirty="0" smtClean="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cstate="print"/>
          <a:srcRect/>
          <a:stretch>
            <a:fillRect/>
          </a:stretch>
        </p:blipFill>
        <p:spPr bwMode="auto">
          <a:xfrm>
            <a:off x="0" y="1000108"/>
            <a:ext cx="9144000" cy="3931065"/>
          </a:xfrm>
          <a:prstGeom prst="rect">
            <a:avLst/>
          </a:prstGeom>
          <a:noFill/>
          <a:ln w="9525">
            <a:noFill/>
            <a:miter lim="800000"/>
            <a:headEnd/>
            <a:tailEnd/>
          </a:ln>
        </p:spPr>
      </p:pic>
      <p:sp>
        <p:nvSpPr>
          <p:cNvPr id="3" name="TextBox 2"/>
          <p:cNvSpPr txBox="1"/>
          <p:nvPr/>
        </p:nvSpPr>
        <p:spPr>
          <a:xfrm>
            <a:off x="500034" y="5357826"/>
            <a:ext cx="8351197" cy="1077218"/>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wrap="none" rtlCol="0">
            <a:spAutoFit/>
          </a:bodyPr>
          <a:lstStyle/>
          <a:p>
            <a:r>
              <a:rPr lang="en-GB" sz="3200" b="1" dirty="0" smtClean="0">
                <a:solidFill>
                  <a:schemeClr val="bg1"/>
                </a:solidFill>
              </a:rPr>
              <a:t>Item bank with 21 topics, reflecting the content </a:t>
            </a:r>
          </a:p>
          <a:p>
            <a:r>
              <a:rPr lang="en-GB" sz="3200" b="1" dirty="0" smtClean="0">
                <a:solidFill>
                  <a:schemeClr val="bg1"/>
                </a:solidFill>
              </a:rPr>
              <a:t>of the module and the learning outcomes</a:t>
            </a:r>
            <a:endParaRPr lang="en-GB" sz="3200" b="1" dirty="0">
              <a:solidFill>
                <a:schemeClr val="bg1"/>
              </a:solidFill>
            </a:endParaRPr>
          </a:p>
        </p:txBody>
      </p:sp>
      <p:sp>
        <p:nvSpPr>
          <p:cNvPr id="4" name="TextBox 3"/>
          <p:cNvSpPr txBox="1"/>
          <p:nvPr/>
        </p:nvSpPr>
        <p:spPr>
          <a:xfrm>
            <a:off x="428596" y="285728"/>
            <a:ext cx="4360937" cy="523220"/>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wrap="none" rtlCol="0">
            <a:spAutoFit/>
          </a:bodyPr>
          <a:lstStyle/>
          <a:p>
            <a:r>
              <a:rPr lang="en-GB" sz="2800" b="1" dirty="0" smtClean="0"/>
              <a:t>MCQ Assessment with QMP</a:t>
            </a:r>
            <a:endParaRPr lang="en-GB" b="1"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cstate="print"/>
          <a:srcRect/>
          <a:stretch>
            <a:fillRect/>
          </a:stretch>
        </p:blipFill>
        <p:spPr bwMode="auto">
          <a:xfrm>
            <a:off x="0" y="0"/>
            <a:ext cx="7572375" cy="5600700"/>
          </a:xfrm>
          <a:prstGeom prst="rect">
            <a:avLst/>
          </a:prstGeom>
          <a:noFill/>
          <a:ln w="9525">
            <a:noFill/>
            <a:miter lim="800000"/>
            <a:headEnd/>
            <a:tailEnd/>
          </a:ln>
        </p:spPr>
      </p:pic>
      <p:pic>
        <p:nvPicPr>
          <p:cNvPr id="2052" name="Picture 4" descr="http://www.stoas.eu/stoas_sites/objects/757422a3f5471e60e90ce169180ae356/qmp.gif"/>
          <p:cNvPicPr>
            <a:picLocks noChangeAspect="1" noChangeArrowheads="1"/>
          </p:cNvPicPr>
          <p:nvPr/>
        </p:nvPicPr>
        <p:blipFill>
          <a:blip r:embed="rId3" cstate="print"/>
          <a:srcRect/>
          <a:stretch>
            <a:fillRect/>
          </a:stretch>
        </p:blipFill>
        <p:spPr bwMode="auto">
          <a:xfrm>
            <a:off x="4143372" y="1571612"/>
            <a:ext cx="2509844" cy="1784106"/>
          </a:xfrm>
          <a:prstGeom prst="rect">
            <a:avLst/>
          </a:prstGeom>
          <a:noFill/>
        </p:spPr>
      </p:pic>
      <p:sp>
        <p:nvSpPr>
          <p:cNvPr id="4" name="TextBox 3"/>
          <p:cNvSpPr txBox="1"/>
          <p:nvPr/>
        </p:nvSpPr>
        <p:spPr>
          <a:xfrm>
            <a:off x="1857356" y="4572008"/>
            <a:ext cx="6643734" cy="2062103"/>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wrap="square" rtlCol="0">
            <a:spAutoFit/>
          </a:bodyPr>
          <a:lstStyle/>
          <a:p>
            <a:r>
              <a:rPr lang="en-GB" sz="3200" b="1" dirty="0" smtClean="0">
                <a:solidFill>
                  <a:schemeClr val="bg1"/>
                </a:solidFill>
              </a:rPr>
              <a:t>Using Questionmark Perception allowed for randomisation of item selection from different topics in item bank (35 questions from 21 topics)</a:t>
            </a:r>
            <a:endParaRPr lang="en-GB" sz="3200" b="1" dirty="0">
              <a:solidFill>
                <a:schemeClr val="bg1"/>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482" name="Picture 2"/>
          <p:cNvPicPr>
            <a:picLocks noChangeAspect="1" noChangeArrowheads="1"/>
          </p:cNvPicPr>
          <p:nvPr/>
        </p:nvPicPr>
        <p:blipFill>
          <a:blip r:embed="rId2" cstate="print"/>
          <a:srcRect/>
          <a:stretch>
            <a:fillRect/>
          </a:stretch>
        </p:blipFill>
        <p:spPr bwMode="auto">
          <a:xfrm>
            <a:off x="214282" y="142852"/>
            <a:ext cx="7200919" cy="5664417"/>
          </a:xfrm>
          <a:prstGeom prst="rect">
            <a:avLst/>
          </a:prstGeom>
          <a:noFill/>
          <a:ln w="9525">
            <a:noFill/>
            <a:miter lim="800000"/>
            <a:headEnd/>
            <a:tailEnd/>
          </a:ln>
        </p:spPr>
      </p:pic>
      <p:sp>
        <p:nvSpPr>
          <p:cNvPr id="3" name="TextBox 2"/>
          <p:cNvSpPr txBox="1"/>
          <p:nvPr/>
        </p:nvSpPr>
        <p:spPr>
          <a:xfrm>
            <a:off x="3428992" y="2857496"/>
            <a:ext cx="5143536" cy="3539430"/>
          </a:xfrm>
          <a:prstGeom prst="rect">
            <a:avLst/>
          </a:prstGeom>
          <a:ln/>
        </p:spPr>
        <p:style>
          <a:lnRef idx="2">
            <a:schemeClr val="accent5">
              <a:shade val="50000"/>
            </a:schemeClr>
          </a:lnRef>
          <a:fillRef idx="1">
            <a:schemeClr val="accent5"/>
          </a:fillRef>
          <a:effectRef idx="0">
            <a:schemeClr val="accent5"/>
          </a:effectRef>
          <a:fontRef idx="minor">
            <a:schemeClr val="lt1"/>
          </a:fontRef>
        </p:style>
        <p:txBody>
          <a:bodyPr wrap="square" rtlCol="0">
            <a:spAutoFit/>
          </a:bodyPr>
          <a:lstStyle/>
          <a:p>
            <a:r>
              <a:rPr lang="en-GB" sz="3200" b="1" dirty="0" smtClean="0">
                <a:solidFill>
                  <a:schemeClr val="bg1"/>
                </a:solidFill>
              </a:rPr>
              <a:t>In accordance with university regulations for e-assessment, students receive a mock practice test via the VLE before the real test:</a:t>
            </a:r>
          </a:p>
          <a:p>
            <a:r>
              <a:rPr lang="en-GB" sz="3200" b="1" dirty="0" smtClean="0">
                <a:solidFill>
                  <a:schemeClr val="bg1"/>
                </a:solidFill>
              </a:rPr>
              <a:t>same format and layout, just shorter</a:t>
            </a:r>
            <a:endParaRPr lang="en-GB" sz="3200" b="1" dirty="0">
              <a:solidFill>
                <a:schemeClr val="bg1"/>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cstate="print"/>
          <a:srcRect/>
          <a:stretch>
            <a:fillRect/>
          </a:stretch>
        </p:blipFill>
        <p:spPr bwMode="auto">
          <a:xfrm>
            <a:off x="0" y="261891"/>
            <a:ext cx="7915330" cy="6596109"/>
          </a:xfrm>
          <a:prstGeom prst="rect">
            <a:avLst/>
          </a:prstGeom>
          <a:noFill/>
          <a:ln w="9525">
            <a:noFill/>
            <a:miter lim="800000"/>
            <a:headEnd/>
            <a:tailEnd/>
          </a:ln>
        </p:spPr>
      </p:pic>
      <p:sp>
        <p:nvSpPr>
          <p:cNvPr id="3" name="TextBox 2"/>
          <p:cNvSpPr txBox="1"/>
          <p:nvPr/>
        </p:nvSpPr>
        <p:spPr>
          <a:xfrm>
            <a:off x="428596" y="0"/>
            <a:ext cx="8429684" cy="1138773"/>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wrap="square" rtlCol="0">
            <a:spAutoFit/>
          </a:bodyPr>
          <a:lstStyle/>
          <a:p>
            <a:pPr algn="ctr"/>
            <a:r>
              <a:rPr lang="en-GB" sz="2800" b="1" dirty="0" smtClean="0"/>
              <a:t>MCQ Assessment report</a:t>
            </a:r>
            <a:endParaRPr lang="en-GB" sz="2800" b="1" dirty="0" smtClean="0"/>
          </a:p>
          <a:p>
            <a:pPr algn="ctr"/>
            <a:r>
              <a:rPr lang="en-GB" sz="2000" b="1" dirty="0" smtClean="0"/>
              <a:t>Questions automatically marked, then report generated </a:t>
            </a:r>
            <a:r>
              <a:rPr lang="en-GB" sz="2000" b="1" dirty="0" smtClean="0"/>
              <a:t>in the form of a spreadsheet</a:t>
            </a:r>
            <a:endParaRPr lang="en-GB" sz="2000" b="1" dirty="0"/>
          </a:p>
        </p:txBody>
      </p:sp>
      <p:sp>
        <p:nvSpPr>
          <p:cNvPr id="4" name="TextBox 3"/>
          <p:cNvSpPr txBox="1"/>
          <p:nvPr/>
        </p:nvSpPr>
        <p:spPr>
          <a:xfrm>
            <a:off x="5715008" y="1857364"/>
            <a:ext cx="2643206" cy="2308324"/>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wrap="square" rtlCol="0">
            <a:spAutoFit/>
          </a:bodyPr>
          <a:lstStyle/>
          <a:p>
            <a:r>
              <a:rPr lang="en-GB" sz="2400" b="1" dirty="0" smtClean="0"/>
              <a:t>Gives raw score and percentage, also picks up student name, email and ID from login</a:t>
            </a:r>
            <a:endParaRPr lang="en-GB" sz="2400" b="1" dirty="0"/>
          </a:p>
        </p:txBody>
      </p:sp>
      <p:sp>
        <p:nvSpPr>
          <p:cNvPr id="5" name="TextBox 4"/>
          <p:cNvSpPr txBox="1"/>
          <p:nvPr/>
        </p:nvSpPr>
        <p:spPr>
          <a:xfrm>
            <a:off x="6000760" y="4714884"/>
            <a:ext cx="2143140" cy="1569660"/>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wrap="square" rtlCol="0">
            <a:spAutoFit/>
          </a:bodyPr>
          <a:lstStyle/>
          <a:p>
            <a:r>
              <a:rPr lang="en-GB" sz="2400" b="1" dirty="0" smtClean="0"/>
              <a:t>Could give more detail </a:t>
            </a:r>
          </a:p>
          <a:p>
            <a:r>
              <a:rPr lang="en-GB" sz="2400" b="1" dirty="0" err="1" smtClean="0"/>
              <a:t>e.g</a:t>
            </a:r>
            <a:r>
              <a:rPr lang="en-GB" sz="2400" b="1" dirty="0" smtClean="0"/>
              <a:t> time taken, </a:t>
            </a:r>
          </a:p>
          <a:p>
            <a:r>
              <a:rPr lang="en-GB" sz="2400" b="1" dirty="0" smtClean="0"/>
              <a:t>Computer ID</a:t>
            </a:r>
            <a:endParaRPr lang="en-GB" sz="2400" b="1"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42910" y="785794"/>
            <a:ext cx="7786742" cy="1754326"/>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wrap="square" rtlCol="0">
            <a:spAutoFit/>
          </a:bodyPr>
          <a:lstStyle/>
          <a:p>
            <a:pPr algn="ctr"/>
            <a:endParaRPr lang="en-GB" sz="3600" b="1" dirty="0" smtClean="0"/>
          </a:p>
          <a:p>
            <a:pPr algn="ctr"/>
            <a:r>
              <a:rPr lang="en-GB" sz="3600" b="1" dirty="0" smtClean="0"/>
              <a:t>Delivery of Exam</a:t>
            </a:r>
          </a:p>
          <a:p>
            <a:pPr algn="ctr"/>
            <a:endParaRPr lang="en-GB" sz="3600" b="1" dirty="0"/>
          </a:p>
        </p:txBody>
      </p:sp>
      <p:sp>
        <p:nvSpPr>
          <p:cNvPr id="3" name="TextBox 2"/>
          <p:cNvSpPr txBox="1"/>
          <p:nvPr/>
        </p:nvSpPr>
        <p:spPr>
          <a:xfrm>
            <a:off x="642910" y="2857496"/>
            <a:ext cx="7786742" cy="2062103"/>
          </a:xfrm>
          <a:prstGeom prst="rect">
            <a:avLst/>
          </a:prstGeom>
          <a:noFill/>
        </p:spPr>
        <p:txBody>
          <a:bodyPr wrap="square" rtlCol="0">
            <a:spAutoFit/>
          </a:bodyPr>
          <a:lstStyle/>
          <a:p>
            <a:pPr>
              <a:buFont typeface="Arial" pitchFamily="34" charset="0"/>
              <a:buChar char="•"/>
            </a:pPr>
            <a:r>
              <a:rPr lang="en-GB" sz="3200" dirty="0" smtClean="0">
                <a:solidFill>
                  <a:schemeClr val="accent5">
                    <a:lumMod val="75000"/>
                  </a:schemeClr>
                </a:solidFill>
              </a:rPr>
              <a:t>3 sittings of one hour each for both components </a:t>
            </a:r>
          </a:p>
          <a:p>
            <a:pPr>
              <a:buFont typeface="Arial" pitchFamily="34" charset="0"/>
              <a:buChar char="•"/>
            </a:pPr>
            <a:r>
              <a:rPr lang="en-GB" sz="3200" dirty="0" smtClean="0">
                <a:solidFill>
                  <a:schemeClr val="accent5">
                    <a:lumMod val="75000"/>
                  </a:schemeClr>
                </a:solidFill>
              </a:rPr>
              <a:t>Computer suites used</a:t>
            </a:r>
          </a:p>
          <a:p>
            <a:pPr>
              <a:buFont typeface="Arial" pitchFamily="34" charset="0"/>
              <a:buChar char="•"/>
            </a:pPr>
            <a:r>
              <a:rPr lang="en-GB" sz="3200" dirty="0" smtClean="0">
                <a:solidFill>
                  <a:schemeClr val="accent5">
                    <a:lumMod val="75000"/>
                  </a:schemeClr>
                </a:solidFill>
              </a:rPr>
              <a:t>Allow for 10% computer failure</a:t>
            </a:r>
            <a:r>
              <a:rPr lang="en-GB" sz="3200" dirty="0" smtClean="0"/>
              <a:t> </a:t>
            </a:r>
            <a:endParaRPr lang="en-GB" sz="3200" dirty="0"/>
          </a:p>
        </p:txBody>
      </p:sp>
    </p:spTree>
  </p:cSld>
  <p:clrMapOvr>
    <a:masterClrMapping/>
  </p:clrMapOvr>
</p:sld>
</file>

<file path=ppt/theme/theme1.xml><?xml version="1.0" encoding="utf-8"?>
<a:theme xmlns:a="http://schemas.openxmlformats.org/drawingml/2006/main" name="Office Theme">
  <a:themeElements>
    <a:clrScheme name="Grayscale">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512</TotalTime>
  <Words>1101</Words>
  <Application>Microsoft Office PowerPoint</Application>
  <PresentationFormat>On-screen Show (4:3)</PresentationFormat>
  <Paragraphs>96</Paragraphs>
  <Slides>20</Slides>
  <Notes>7</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Office Theme</vt:lpstr>
      <vt:lpstr> The value of e-assessment in interprofessional education and large student numbers </vt:lpstr>
      <vt:lpstr> The Challenge </vt:lpstr>
      <vt:lpstr> The Module </vt:lpstr>
      <vt:lpstr> Attributes of Electronic Multiple Choice Questionnaire (eMCQ) </vt:lpstr>
      <vt:lpstr>Slide 5</vt:lpstr>
      <vt:lpstr>Slide 6</vt:lpstr>
      <vt:lpstr>Slide 7</vt:lpstr>
      <vt:lpstr>Slide 8</vt:lpstr>
      <vt:lpstr>Slide 9</vt:lpstr>
      <vt:lpstr>Attributes of Electronic Peer Assessment</vt:lpstr>
      <vt:lpstr>Slide 11</vt:lpstr>
      <vt:lpstr>Slide 12</vt:lpstr>
      <vt:lpstr>Slide 13</vt:lpstr>
      <vt:lpstr>Slide 14</vt:lpstr>
      <vt:lpstr>Slide 15</vt:lpstr>
      <vt:lpstr>Slide 16</vt:lpstr>
      <vt:lpstr>Slide 17</vt:lpstr>
      <vt:lpstr>Slide 18</vt:lpstr>
      <vt:lpstr>Slide 19</vt:lpstr>
      <vt:lpstr> Conclusions </vt:lpstr>
    </vt:vector>
  </TitlesOfParts>
  <Company>University of Bradford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jdermo</dc:creator>
  <cp:lastModifiedBy>jdermo</cp:lastModifiedBy>
  <cp:revision>26</cp:revision>
  <dcterms:created xsi:type="dcterms:W3CDTF">2009-06-03T16:02:49Z</dcterms:created>
  <dcterms:modified xsi:type="dcterms:W3CDTF">2010-03-05T10:56:45Z</dcterms:modified>
</cp:coreProperties>
</file>