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2"/>
  </p:notesMasterIdLst>
  <p:handoutMasterIdLst>
    <p:handoutMasterId r:id="rId23"/>
  </p:handoutMasterIdLst>
  <p:sldIdLst>
    <p:sldId id="260" r:id="rId2"/>
    <p:sldId id="286" r:id="rId3"/>
    <p:sldId id="266" r:id="rId4"/>
    <p:sldId id="267" r:id="rId5"/>
    <p:sldId id="279" r:id="rId6"/>
    <p:sldId id="268" r:id="rId7"/>
    <p:sldId id="280" r:id="rId8"/>
    <p:sldId id="265" r:id="rId9"/>
    <p:sldId id="272" r:id="rId10"/>
    <p:sldId id="271" r:id="rId11"/>
    <p:sldId id="281" r:id="rId12"/>
    <p:sldId id="287" r:id="rId13"/>
    <p:sldId id="273" r:id="rId14"/>
    <p:sldId id="274" r:id="rId15"/>
    <p:sldId id="282" r:id="rId16"/>
    <p:sldId id="283" r:id="rId17"/>
    <p:sldId id="284" r:id="rId18"/>
    <p:sldId id="275" r:id="rId19"/>
    <p:sldId id="277" r:id="rId20"/>
    <p:sldId id="278" r:id="rId21"/>
  </p:sldIdLst>
  <p:sldSz cx="9144000" cy="6858000" type="screen4x3"/>
  <p:notesSz cx="6797675" cy="9926638"/>
  <p:custDataLst>
    <p:tags r:id="rId24"/>
  </p:custDataLst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0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00" d="100"/>
          <a:sy n="100" d="100"/>
        </p:scale>
        <p:origin x="-864" y="-60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spcBef>
                <a:spcPct val="2000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spcBef>
                <a:spcPct val="2000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13EC02C7-6B64-4D24-8398-BF270DFD36FA}" type="datetimeFigureOut">
              <a:rPr lang="en-US"/>
              <a:pPr>
                <a:defRPr/>
              </a:pPr>
              <a:t>3/15/2010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spcBef>
                <a:spcPct val="2000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spcBef>
                <a:spcPct val="2000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4B49EA0-D904-427D-B484-4CF85216CC4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1260A0EF-595A-488C-AB1A-4988BDCC4D8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923E69-6528-4263-9022-E092CCAC5E06}" type="slidenum">
              <a:rPr lang="en-GB" smtClean="0">
                <a:cs typeface="Arial" charset="0"/>
              </a:rPr>
              <a:pPr/>
              <a:t>1</a:t>
            </a:fld>
            <a:endParaRPr lang="en-GB" smtClean="0">
              <a:cs typeface="Arial" charset="0"/>
            </a:endParaRPr>
          </a:p>
        </p:txBody>
      </p:sp>
      <p:sp>
        <p:nvSpPr>
          <p:cNvPr id="17410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mtClean="0"/>
              <a:t>This morning we will briefly tell you about an e-portfolio project designed to assist students in making decisions about and applying to university –in particular to medicine and healthcare courses.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CE4608-50BC-4CC4-B6E8-072CE1F7AFDC}" type="slidenum">
              <a:rPr lang="en-GB" smtClean="0">
                <a:cs typeface="Arial" charset="0"/>
              </a:rPr>
              <a:pPr/>
              <a:t>3</a:t>
            </a:fld>
            <a:endParaRPr lang="en-GB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mtClean="0"/>
              <a:t>Since 2005 we have been involved in the development, support and evaluation of a number of e-portfolio projects.  These include the ELP proejcy which worked with Yr12 students, 1</a:t>
            </a:r>
            <a:r>
              <a:rPr lang="en-GB" baseline="30000" smtClean="0"/>
              <a:t>st</a:t>
            </a:r>
            <a:r>
              <a:rPr lang="en-GB" smtClean="0"/>
              <a:t> year nursing students and fy docotrs, the MBChB Progress File which spans all 5 years of the medical degree at Leeds and the F:EED project which is currently researching tutors usage of e-portfolios with students.  All of the points made today will be based on vidence collated from these prohects and will hopefully provide a forum for thinking, and sharing of ideas.</a:t>
            </a: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F97311-C702-4A9F-9562-B14BC3493277}" type="slidenum">
              <a:rPr lang="en-GB" smtClean="0">
                <a:cs typeface="Arial" charset="0"/>
              </a:rPr>
              <a:pPr/>
              <a:t>4</a:t>
            </a:fld>
            <a:endParaRPr lang="en-GB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664455-93D5-4845-BAB0-ECFAC630FEC5}" type="slidenum">
              <a:rPr lang="en-GB" smtClean="0">
                <a:cs typeface="Arial" charset="0"/>
              </a:rPr>
              <a:pPr/>
              <a:t>6</a:t>
            </a:fld>
            <a:endParaRPr lang="en-GB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ltGray">
          <a:xfrm>
            <a:off x="76200" y="76200"/>
            <a:ext cx="8991600" cy="6705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2400">
              <a:solidFill>
                <a:srgbClr val="8D010F"/>
              </a:solidFill>
              <a:latin typeface="Times" pitchFamily="18" charset="0"/>
              <a:cs typeface="+mn-cs"/>
            </a:endParaRPr>
          </a:p>
        </p:txBody>
      </p:sp>
      <p:pic>
        <p:nvPicPr>
          <p:cNvPr id="5" name="Picture 3" descr="LeedsUniWhi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1925" y="441325"/>
            <a:ext cx="227488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9"/>
          <p:cNvSpPr>
            <a:spLocks noChangeShapeType="1"/>
          </p:cNvSpPr>
          <p:nvPr/>
        </p:nvSpPr>
        <p:spPr bwMode="white">
          <a:xfrm>
            <a:off x="201613" y="1341438"/>
            <a:ext cx="8713787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20000"/>
              </a:spcBef>
              <a:defRPr/>
            </a:pPr>
            <a:endParaRPr lang="en-GB">
              <a:cs typeface="+mn-cs"/>
            </a:endParaRP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ltGray">
          <a:xfrm>
            <a:off x="355600" y="420688"/>
            <a:ext cx="48768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36000" anchor="b"/>
          <a:lstStyle/>
          <a:p>
            <a:pPr eaLnBrk="0" hangingPunct="0">
              <a:defRPr/>
            </a:pPr>
            <a:r>
              <a:rPr lang="en-GB" sz="2800">
                <a:solidFill>
                  <a:schemeClr val="bg1"/>
                </a:solidFill>
                <a:cs typeface="+mn-cs"/>
              </a:rPr>
              <a:t>School of something</a:t>
            </a:r>
          </a:p>
          <a:p>
            <a:pPr eaLnBrk="0" hangingPunct="0">
              <a:defRPr/>
            </a:pPr>
            <a:r>
              <a:rPr lang="en-GB" sz="1400">
                <a:solidFill>
                  <a:schemeClr val="bg1"/>
                </a:solidFill>
                <a:cs typeface="+mn-cs"/>
              </a:rPr>
              <a:t>FACULTY OF OTHER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49250" y="2565400"/>
            <a:ext cx="7772400" cy="549275"/>
          </a:xfrm>
        </p:spPr>
        <p:txBody>
          <a:bodyPr anchor="t">
            <a:sp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ubTitle" idx="1"/>
          </p:nvPr>
        </p:nvSpPr>
        <p:spPr bwMode="ltGray">
          <a:xfrm>
            <a:off x="352425" y="3990975"/>
            <a:ext cx="5394325" cy="519113"/>
          </a:xfr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9278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92785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9278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B7410-826F-4363-A9E0-9E646D87CE9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D0508B-6C8F-45C7-8C4F-0AEF1F8B240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8613" y="422275"/>
            <a:ext cx="2106612" cy="5592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5600" y="422275"/>
            <a:ext cx="6170613" cy="5592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1357DD-2921-4A6A-9782-D750A04C1BA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600" y="422275"/>
            <a:ext cx="4876800" cy="7381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5600" y="1665288"/>
            <a:ext cx="4138613" cy="4349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6613" y="1665288"/>
            <a:ext cx="4138612" cy="434975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FC86CF-84A5-4EC4-A855-E0B5724F58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FCAFEF-BCAB-47A8-B797-47BF3415C7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8A0706-9EA2-4772-BB9A-1D0A66296E1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5600" y="1665288"/>
            <a:ext cx="4138613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65288"/>
            <a:ext cx="4138612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AA926-679F-4F32-B17C-63D803C9CA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11CC4-DA8F-43AF-88E1-F380FD55421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D8200D-8442-428B-A555-36EBFF938F9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639F19-5658-4E7A-AC1D-EE755582009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887D75-4338-410B-A9A1-BF9836C982F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D3332-3EF8-4994-915F-8D81BD947C2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ltGray">
          <a:xfrm>
            <a:off x="76200" y="76200"/>
            <a:ext cx="8991600" cy="1258888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2400">
              <a:solidFill>
                <a:srgbClr val="8D010F"/>
              </a:solidFill>
              <a:latin typeface="Times" pitchFamily="18" charset="0"/>
              <a:cs typeface="+mn-cs"/>
            </a:endParaRPr>
          </a:p>
        </p:txBody>
      </p:sp>
      <p:pic>
        <p:nvPicPr>
          <p:cNvPr id="1027" name="Picture 3" descr="LeedsUni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6511925" y="441325"/>
            <a:ext cx="227488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5600" y="1665288"/>
            <a:ext cx="8429625" cy="434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ltGray">
          <a:xfrm>
            <a:off x="355600" y="422275"/>
            <a:ext cx="48768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948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4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9484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defRPr sz="14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948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400"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fld id="{F4B2B578-7344-4939-B6B3-1B2BC23D0EE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2297" name="Line 9"/>
          <p:cNvSpPr>
            <a:spLocks noChangeShapeType="1"/>
          </p:cNvSpPr>
          <p:nvPr/>
        </p:nvSpPr>
        <p:spPr bwMode="white">
          <a:xfrm>
            <a:off x="201613" y="1600200"/>
            <a:ext cx="8713787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20000"/>
              </a:spcBef>
              <a:defRPr/>
            </a:pPr>
            <a:endParaRPr lang="en-GB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4000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271463" indent="-269875" algn="l" rtl="0" eaLnBrk="0" fontAlgn="base" hangingPunct="0">
        <a:spcBef>
          <a:spcPct val="0"/>
        </a:spcBef>
        <a:spcAft>
          <a:spcPct val="40000"/>
        </a:spcAft>
        <a:buChar char="•"/>
        <a:defRPr sz="2000">
          <a:solidFill>
            <a:schemeClr val="tx1"/>
          </a:solidFill>
          <a:latin typeface="+mn-lt"/>
        </a:defRPr>
      </a:lvl2pPr>
      <a:lvl3pPr marL="542925" indent="-269875" algn="l" rtl="0" eaLnBrk="0" fontAlgn="base" hangingPunct="0">
        <a:spcBef>
          <a:spcPct val="0"/>
        </a:spcBef>
        <a:spcAft>
          <a:spcPct val="40000"/>
        </a:spcAft>
        <a:buChar char="•"/>
        <a:defRPr sz="2000">
          <a:solidFill>
            <a:schemeClr val="tx1"/>
          </a:solidFill>
          <a:latin typeface="+mn-lt"/>
        </a:defRPr>
      </a:lvl3pPr>
      <a:lvl4pPr marL="809625" indent="-265113" algn="l" rtl="0" eaLnBrk="0" fontAlgn="base" hangingPunct="0">
        <a:spcBef>
          <a:spcPct val="0"/>
        </a:spcBef>
        <a:spcAft>
          <a:spcPct val="40000"/>
        </a:spcAft>
        <a:buChar char="•"/>
        <a:defRPr sz="2000">
          <a:solidFill>
            <a:schemeClr val="tx1"/>
          </a:solidFill>
          <a:latin typeface="+mn-lt"/>
        </a:defRPr>
      </a:lvl4pPr>
      <a:lvl5pPr marL="1081088" indent="-269875" algn="l" rtl="0" eaLnBrk="0" fontAlgn="base" hangingPunct="0">
        <a:spcBef>
          <a:spcPct val="0"/>
        </a:spcBef>
        <a:spcAft>
          <a:spcPct val="40000"/>
        </a:spcAft>
        <a:buChar char="•"/>
        <a:defRPr sz="2000">
          <a:solidFill>
            <a:schemeClr val="tx1"/>
          </a:solidFill>
          <a:latin typeface="+mn-lt"/>
        </a:defRPr>
      </a:lvl5pPr>
      <a:lvl6pPr marL="1538288" indent="-269875" algn="l" rtl="0" fontAlgn="base">
        <a:spcBef>
          <a:spcPct val="0"/>
        </a:spcBef>
        <a:spcAft>
          <a:spcPct val="40000"/>
        </a:spcAft>
        <a:buChar char="•"/>
        <a:defRPr sz="2000">
          <a:solidFill>
            <a:schemeClr val="tx1"/>
          </a:solidFill>
          <a:latin typeface="+mn-lt"/>
        </a:defRPr>
      </a:lvl6pPr>
      <a:lvl7pPr marL="1995488" indent="-269875" algn="l" rtl="0" fontAlgn="base">
        <a:spcBef>
          <a:spcPct val="0"/>
        </a:spcBef>
        <a:spcAft>
          <a:spcPct val="40000"/>
        </a:spcAft>
        <a:buChar char="•"/>
        <a:defRPr sz="2000">
          <a:solidFill>
            <a:schemeClr val="tx1"/>
          </a:solidFill>
          <a:latin typeface="+mn-lt"/>
        </a:defRPr>
      </a:lvl7pPr>
      <a:lvl8pPr marL="2452688" indent="-269875" algn="l" rtl="0" fontAlgn="base">
        <a:spcBef>
          <a:spcPct val="0"/>
        </a:spcBef>
        <a:spcAft>
          <a:spcPct val="40000"/>
        </a:spcAft>
        <a:buChar char="•"/>
        <a:defRPr sz="2000">
          <a:solidFill>
            <a:schemeClr val="tx1"/>
          </a:solidFill>
          <a:latin typeface="+mn-lt"/>
        </a:defRPr>
      </a:lvl8pPr>
      <a:lvl9pPr marL="2909888" indent="-269875" algn="l" rtl="0" fontAlgn="base">
        <a:spcBef>
          <a:spcPct val="0"/>
        </a:spcBef>
        <a:spcAft>
          <a:spcPct val="4000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ChangeArrowheads="1"/>
          </p:cNvSpPr>
          <p:nvPr/>
        </p:nvSpPr>
        <p:spPr bwMode="ltGray">
          <a:xfrm>
            <a:off x="152400" y="0"/>
            <a:ext cx="8991600" cy="6705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sz="2400">
              <a:solidFill>
                <a:srgbClr val="8D010F"/>
              </a:solidFill>
              <a:latin typeface="Times" pitchFamily="18" charset="0"/>
            </a:endParaRPr>
          </a:p>
        </p:txBody>
      </p:sp>
      <p:pic>
        <p:nvPicPr>
          <p:cNvPr id="16386" name="Picture 3" descr="LeedsUni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11925" y="441325"/>
            <a:ext cx="227488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Line 4"/>
          <p:cNvSpPr>
            <a:spLocks noChangeShapeType="1"/>
          </p:cNvSpPr>
          <p:nvPr/>
        </p:nvSpPr>
        <p:spPr bwMode="white">
          <a:xfrm>
            <a:off x="201613" y="1341438"/>
            <a:ext cx="8713787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8" name="Text Box 5"/>
          <p:cNvSpPr txBox="1">
            <a:spLocks noChangeArrowheads="1"/>
          </p:cNvSpPr>
          <p:nvPr/>
        </p:nvSpPr>
        <p:spPr bwMode="ltGray">
          <a:xfrm>
            <a:off x="355600" y="420688"/>
            <a:ext cx="4876800" cy="73818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lIns="0" tIns="0" rIns="0" bIns="36000" anchor="b"/>
          <a:lstStyle/>
          <a:p>
            <a:pPr eaLnBrk="0" hangingPunct="0"/>
            <a:r>
              <a:rPr lang="en-GB" sz="2800">
                <a:solidFill>
                  <a:schemeClr val="bg1"/>
                </a:solidFill>
              </a:rPr>
              <a:t>School of Medicine</a:t>
            </a:r>
          </a:p>
          <a:p>
            <a:pPr eaLnBrk="0" hangingPunct="0"/>
            <a:r>
              <a:rPr lang="en-GB" sz="1400">
                <a:solidFill>
                  <a:schemeClr val="bg1"/>
                </a:solidFill>
              </a:rPr>
              <a:t>FACULTY OF MEDICINE AND HEALTHCARE</a:t>
            </a:r>
          </a:p>
        </p:txBody>
      </p:sp>
      <p:sp>
        <p:nvSpPr>
          <p:cNvPr id="16389" name="Rectangle 6"/>
          <p:cNvSpPr>
            <a:spLocks noGrp="1" noChangeArrowheads="1"/>
          </p:cNvSpPr>
          <p:nvPr>
            <p:ph type="ctrTitle"/>
          </p:nvPr>
        </p:nvSpPr>
        <p:spPr>
          <a:xfrm>
            <a:off x="349250" y="1773238"/>
            <a:ext cx="7772400" cy="2197100"/>
          </a:xfrm>
          <a:solidFill>
            <a:schemeClr val="tx1"/>
          </a:solidFill>
        </p:spPr>
        <p:txBody>
          <a:bodyPr/>
          <a:lstStyle/>
          <a:p>
            <a:pPr eaLnBrk="1" hangingPunct="1"/>
            <a:r>
              <a:rPr lang="en-GB" smtClean="0"/>
              <a:t>“It Ain’t What You Do…………..”</a:t>
            </a:r>
            <a:br>
              <a:rPr lang="en-GB" smtClean="0"/>
            </a:br>
            <a:r>
              <a:rPr lang="en-GB" smtClean="0"/>
              <a:t/>
            </a:r>
            <a:br>
              <a:rPr lang="en-GB" smtClean="0"/>
            </a:br>
            <a:r>
              <a:rPr lang="en-GB" smtClean="0"/>
              <a:t/>
            </a:r>
            <a:br>
              <a:rPr lang="en-GB" smtClean="0"/>
            </a:br>
            <a:r>
              <a:rPr lang="en-GB" smtClean="0"/>
              <a:t>Christopher Murray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	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GB" sz="7200" smtClean="0"/>
              <a:t>Dependent Factors!!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Typology		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smtClean="0"/>
              <a:t>Non-User</a:t>
            </a:r>
          </a:p>
          <a:p>
            <a:r>
              <a:rPr lang="en-GB" b="1" smtClean="0"/>
              <a:t>Reader</a:t>
            </a:r>
          </a:p>
          <a:p>
            <a:r>
              <a:rPr lang="en-GB" b="1" smtClean="0"/>
              <a:t>Tentative</a:t>
            </a:r>
          </a:p>
          <a:p>
            <a:r>
              <a:rPr lang="en-GB" b="1" smtClean="0"/>
              <a:t>Selective</a:t>
            </a:r>
          </a:p>
          <a:p>
            <a:r>
              <a:rPr lang="en-GB" b="1" smtClean="0"/>
              <a:t>Continuous</a:t>
            </a:r>
            <a:r>
              <a:rPr lang="en-GB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Factors	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smtClean="0"/>
              <a:t>Technology</a:t>
            </a:r>
          </a:p>
          <a:p>
            <a:r>
              <a:rPr lang="en-GB" b="1" smtClean="0"/>
              <a:t>Relevance/Curriculum</a:t>
            </a:r>
          </a:p>
          <a:p>
            <a:r>
              <a:rPr lang="en-GB" b="1" smtClean="0"/>
              <a:t>Focus</a:t>
            </a:r>
          </a:p>
          <a:p>
            <a:r>
              <a:rPr lang="en-GB" b="1" smtClean="0"/>
              <a:t>Assessment</a:t>
            </a:r>
          </a:p>
          <a:p>
            <a:r>
              <a:rPr lang="en-GB" b="1" smtClean="0"/>
              <a:t>Feedback</a:t>
            </a:r>
          </a:p>
          <a:p>
            <a:endParaRPr lang="en-GB" b="1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Technology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sz="2000" b="1" smtClean="0"/>
              <a:t>Tutor not student</a:t>
            </a:r>
          </a:p>
          <a:p>
            <a:pPr>
              <a:buFontTx/>
              <a:buNone/>
            </a:pPr>
            <a:r>
              <a:rPr lang="en-GB" sz="2000" b="1" smtClean="0"/>
              <a:t>Links with other organisational systems?</a:t>
            </a:r>
          </a:p>
          <a:p>
            <a:pPr>
              <a:buFontTx/>
              <a:buNone/>
            </a:pPr>
            <a:r>
              <a:rPr lang="en-GB" sz="2000" b="1" smtClean="0"/>
              <a:t>What functions do you need the technology to perform?</a:t>
            </a:r>
          </a:p>
          <a:p>
            <a:r>
              <a:rPr lang="en-GB" sz="2000" b="1" smtClean="0"/>
              <a:t>Students want control</a:t>
            </a:r>
          </a:p>
          <a:p>
            <a:r>
              <a:rPr lang="en-GB" sz="2000" b="1" smtClean="0"/>
              <a:t>Private entries and the ability to choose and re-edit what they present</a:t>
            </a:r>
          </a:p>
          <a:p>
            <a:r>
              <a:rPr lang="en-GB" sz="2000" b="1" smtClean="0"/>
              <a:t>Linking to evidence from blog entries or exercises within the portfolio as evidence</a:t>
            </a:r>
          </a:p>
          <a:p>
            <a:r>
              <a:rPr lang="en-GB" sz="2000" b="1" smtClean="0"/>
              <a:t>Space to make a mess!</a:t>
            </a:r>
          </a:p>
          <a:p>
            <a:pPr>
              <a:buFontTx/>
              <a:buNone/>
            </a:pPr>
            <a:r>
              <a:rPr lang="en-GB" sz="2000" b="1" smtClean="0"/>
              <a:t>Mobile access</a:t>
            </a:r>
          </a:p>
          <a:p>
            <a:pPr>
              <a:buFontTx/>
              <a:buNone/>
            </a:pPr>
            <a:endParaRPr lang="en-GB" sz="2000" b="1" smtClean="0"/>
          </a:p>
          <a:p>
            <a:endParaRPr lang="en-GB" sz="2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Curriculum</a:t>
            </a: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smtClean="0"/>
              <a:t>Focus?</a:t>
            </a:r>
          </a:p>
          <a:p>
            <a:endParaRPr lang="en-US" b="1" smtClean="0"/>
          </a:p>
          <a:p>
            <a:r>
              <a:rPr lang="en-US" b="1" smtClean="0"/>
              <a:t>Time period?  Continuous or broken down?</a:t>
            </a:r>
          </a:p>
          <a:p>
            <a:endParaRPr lang="en-US" b="1" smtClean="0"/>
          </a:p>
          <a:p>
            <a:r>
              <a:rPr lang="en-US" b="1" smtClean="0"/>
              <a:t>Identified ‘moments’ in the curriculum</a:t>
            </a:r>
          </a:p>
          <a:p>
            <a:endParaRPr lang="en-US" b="1" smtClean="0"/>
          </a:p>
          <a:p>
            <a:r>
              <a:rPr lang="en-US" b="1" smtClean="0"/>
              <a:t>Highlighting to students</a:t>
            </a:r>
          </a:p>
          <a:p>
            <a:endParaRPr lang="en-US" sz="2000" smtClean="0"/>
          </a:p>
          <a:p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Focus</a:t>
            </a:r>
          </a:p>
        </p:txBody>
      </p:sp>
      <p:pic>
        <p:nvPicPr>
          <p:cNvPr id="34818" name="Content Placeholder 3" descr="Picture1.pn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34988" y="1665288"/>
            <a:ext cx="8070850" cy="4349750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Assessment	</a:t>
            </a:r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smtClean="0"/>
              <a:t>Not content but the presentation of evidence</a:t>
            </a:r>
          </a:p>
          <a:p>
            <a:endParaRPr lang="en-GB" b="1" smtClean="0"/>
          </a:p>
          <a:p>
            <a:r>
              <a:rPr lang="en-GB" b="1" smtClean="0"/>
              <a:t>Formative or Summative</a:t>
            </a:r>
          </a:p>
          <a:p>
            <a:endParaRPr lang="en-GB" b="1" smtClean="0"/>
          </a:p>
          <a:p>
            <a:r>
              <a:rPr lang="en-GB" b="1" smtClean="0"/>
              <a:t>Students more likely to engage if there is a form of summative assessment involved</a:t>
            </a:r>
          </a:p>
          <a:p>
            <a:endParaRPr lang="en-GB" b="1" smtClean="0"/>
          </a:p>
          <a:p>
            <a:r>
              <a:rPr lang="en-GB" b="1" smtClean="0"/>
              <a:t>How do you assess?  What evidence matters?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Feedback</a:t>
            </a:r>
          </a:p>
        </p:txBody>
      </p:sp>
      <p:sp>
        <p:nvSpPr>
          <p:cNvPr id="3686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smtClean="0"/>
              <a:t>Issue of product vs. process</a:t>
            </a:r>
          </a:p>
          <a:p>
            <a:r>
              <a:rPr lang="en-GB" b="1" smtClean="0"/>
              <a:t>Feedback throughout collection phase</a:t>
            </a:r>
          </a:p>
          <a:p>
            <a:r>
              <a:rPr lang="en-GB" b="1" smtClean="0"/>
              <a:t>Focus of this feedback</a:t>
            </a:r>
          </a:p>
          <a:p>
            <a:r>
              <a:rPr lang="en-GB" b="1" smtClean="0"/>
              <a:t>Who should give this feedback?</a:t>
            </a:r>
          </a:p>
          <a:p>
            <a:r>
              <a:rPr lang="en-GB" b="1" smtClean="0"/>
              <a:t>Relationship</a:t>
            </a:r>
          </a:p>
          <a:p>
            <a:r>
              <a:rPr lang="en-GB" b="1" smtClean="0"/>
              <a:t>Training</a:t>
            </a:r>
          </a:p>
          <a:p>
            <a:endParaRPr lang="en-GB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The Learning	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smtClean="0"/>
              <a:t>Initially scaffolding the process</a:t>
            </a:r>
          </a:p>
          <a:p>
            <a:r>
              <a:rPr lang="en-GB" b="1" smtClean="0"/>
              <a:t>Making sense of the mess!</a:t>
            </a:r>
          </a:p>
          <a:p>
            <a:r>
              <a:rPr lang="en-GB" b="1" smtClean="0"/>
              <a:t>Deciding and re-organising elements from within their space to present to an audience</a:t>
            </a:r>
          </a:p>
          <a:p>
            <a:r>
              <a:rPr lang="en-GB" b="1" smtClean="0"/>
              <a:t>Recognising opportunities to record</a:t>
            </a:r>
          </a:p>
          <a:p>
            <a:r>
              <a:rPr lang="en-GB" b="1" smtClean="0"/>
              <a:t>Focus of Learning</a:t>
            </a:r>
          </a:p>
          <a:p>
            <a:endParaRPr lang="en-GB" smtClean="0"/>
          </a:p>
          <a:p>
            <a:endParaRPr lang="en-GB" smtClean="0"/>
          </a:p>
          <a:p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Really Saying Something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714500"/>
            <a:ext cx="8429625" cy="4714875"/>
          </a:xfrm>
        </p:spPr>
        <p:txBody>
          <a:bodyPr/>
          <a:lstStyle/>
          <a:p>
            <a:r>
              <a:rPr lang="en-GB" b="1" smtClean="0"/>
              <a:t>Planning exercise</a:t>
            </a:r>
          </a:p>
          <a:p>
            <a:r>
              <a:rPr lang="en-GB" sz="2000" b="1" smtClean="0"/>
              <a:t>1 What is the focus of portfolio learning in your context</a:t>
            </a:r>
          </a:p>
          <a:p>
            <a:r>
              <a:rPr lang="en-GB" sz="2000" b="1" smtClean="0"/>
              <a:t> 2 How you would relay this message to students</a:t>
            </a:r>
          </a:p>
          <a:p>
            <a:r>
              <a:rPr lang="en-GB" sz="2000" b="1" smtClean="0"/>
              <a:t> 3 What are the points/activities in the curriculum which are appropriate to encourage evidence collection </a:t>
            </a:r>
          </a:p>
          <a:p>
            <a:r>
              <a:rPr lang="en-GB" sz="2000" b="1" smtClean="0"/>
              <a:t>4 Will you assess and how will you assess?</a:t>
            </a:r>
          </a:p>
          <a:p>
            <a:r>
              <a:rPr lang="en-GB" sz="2000" b="1" smtClean="0"/>
              <a:t>5 Where are the presentation points for students?</a:t>
            </a:r>
          </a:p>
          <a:p>
            <a:r>
              <a:rPr lang="en-GB" sz="2000" b="1" smtClean="0"/>
              <a:t>6 What will feedback be provided on and when?</a:t>
            </a:r>
          </a:p>
          <a:p>
            <a:r>
              <a:rPr lang="en-GB" sz="2000" b="1" smtClean="0"/>
              <a:t>7 Have you identified the functions you want from the technology? </a:t>
            </a:r>
          </a:p>
          <a:p>
            <a:r>
              <a:rPr lang="en-GB" sz="2000" b="1" smtClean="0"/>
              <a:t>8 Training-technological or/and pedagogical? </a:t>
            </a:r>
          </a:p>
          <a:p>
            <a:r>
              <a:rPr lang="en-GB" sz="2000" b="1" smtClean="0"/>
              <a:t>9 Cost? </a:t>
            </a:r>
          </a:p>
          <a:p>
            <a:endParaRPr lang="en-GB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Outcomes	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smtClean="0"/>
              <a:t>Examine critically the types of learning which e-portfolios can support</a:t>
            </a:r>
          </a:p>
          <a:p>
            <a:endParaRPr lang="en-GB" b="1" smtClean="0"/>
          </a:p>
          <a:p>
            <a:r>
              <a:rPr lang="en-GB" b="1" smtClean="0"/>
              <a:t>Define e-portfolio learning</a:t>
            </a:r>
          </a:p>
          <a:p>
            <a:endParaRPr lang="en-GB" b="1" smtClean="0"/>
          </a:p>
          <a:p>
            <a:r>
              <a:rPr lang="en-GB" b="1" smtClean="0"/>
              <a:t>Identify factors which impact on e-portfolio usage</a:t>
            </a:r>
          </a:p>
          <a:p>
            <a:endParaRPr lang="en-GB" b="1" smtClean="0"/>
          </a:p>
          <a:p>
            <a:r>
              <a:rPr lang="en-GB" b="1" smtClean="0"/>
              <a:t>Investigate how to implement e-portfolios into the curriculum</a:t>
            </a:r>
          </a:p>
          <a:p>
            <a:endParaRPr lang="en-GB" smtClean="0"/>
          </a:p>
          <a:p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Hard Times!</a:t>
            </a:r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smtClean="0"/>
              <a:t>In these hard times we need more high quality evidence/research to back up the anecdotal claims made about e-portfolios and the learning they support.  We need proof that they have an educational impact on learners</a:t>
            </a:r>
            <a:r>
              <a:rPr lang="en-GB" smtClean="0"/>
              <a:t>!.</a:t>
            </a:r>
          </a:p>
          <a:p>
            <a:endParaRPr lang="en-GB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Outline of Session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b="1" smtClean="0"/>
              <a:t>What we have done</a:t>
            </a:r>
          </a:p>
          <a:p>
            <a:pPr eaLnBrk="1" hangingPunct="1">
              <a:lnSpc>
                <a:spcPct val="90000"/>
              </a:lnSpc>
            </a:pPr>
            <a:endParaRPr lang="en-GB" b="1" smtClean="0"/>
          </a:p>
          <a:p>
            <a:pPr eaLnBrk="1" hangingPunct="1">
              <a:lnSpc>
                <a:spcPct val="90000"/>
              </a:lnSpc>
            </a:pPr>
            <a:r>
              <a:rPr lang="en-GB" b="1" smtClean="0"/>
              <a:t>Exercise ‘I Heard a Rumour’</a:t>
            </a:r>
          </a:p>
          <a:p>
            <a:pPr eaLnBrk="1" hangingPunct="1">
              <a:lnSpc>
                <a:spcPct val="90000"/>
              </a:lnSpc>
            </a:pPr>
            <a:endParaRPr lang="en-GB" b="1" smtClean="0"/>
          </a:p>
          <a:p>
            <a:pPr eaLnBrk="1" hangingPunct="1">
              <a:lnSpc>
                <a:spcPct val="90000"/>
              </a:lnSpc>
            </a:pPr>
            <a:r>
              <a:rPr lang="en-GB" b="1" smtClean="0"/>
              <a:t>What we’ve found out/Latest research</a:t>
            </a:r>
          </a:p>
          <a:p>
            <a:pPr eaLnBrk="1" hangingPunct="1">
              <a:lnSpc>
                <a:spcPct val="90000"/>
              </a:lnSpc>
            </a:pPr>
            <a:endParaRPr lang="en-GB" b="1" smtClean="0"/>
          </a:p>
          <a:p>
            <a:pPr eaLnBrk="1" hangingPunct="1">
              <a:lnSpc>
                <a:spcPct val="90000"/>
              </a:lnSpc>
            </a:pPr>
            <a:r>
              <a:rPr lang="en-GB" b="1" smtClean="0"/>
              <a:t>Curriculum exercise</a:t>
            </a:r>
          </a:p>
          <a:p>
            <a:pPr eaLnBrk="1" hangingPunct="1">
              <a:lnSpc>
                <a:spcPct val="90000"/>
              </a:lnSpc>
            </a:pPr>
            <a:endParaRPr lang="en-GB" b="1" smtClean="0"/>
          </a:p>
          <a:p>
            <a:pPr eaLnBrk="1" hangingPunct="1">
              <a:lnSpc>
                <a:spcPct val="90000"/>
              </a:lnSpc>
            </a:pPr>
            <a:r>
              <a:rPr lang="en-GB" b="1" smtClean="0"/>
              <a:t>Round up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What We’ve Done	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b="1" smtClean="0"/>
              <a:t>Enhancing Learning Progression Project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GB" b="1" smtClean="0"/>
              <a:t>FE to HE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GB" b="1" smtClean="0"/>
              <a:t>Nurses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GB" b="1" smtClean="0"/>
              <a:t>Foundation Year Doctors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b="1" smtClean="0"/>
          </a:p>
          <a:p>
            <a:pPr eaLnBrk="1" hangingPunct="1">
              <a:lnSpc>
                <a:spcPct val="90000"/>
              </a:lnSpc>
            </a:pPr>
            <a:r>
              <a:rPr lang="en-GB" b="1" smtClean="0"/>
              <a:t>MBChB Progress File</a:t>
            </a:r>
          </a:p>
          <a:p>
            <a:pPr eaLnBrk="1" hangingPunct="1">
              <a:lnSpc>
                <a:spcPct val="90000"/>
              </a:lnSpc>
            </a:pPr>
            <a:endParaRPr lang="en-GB" b="1" smtClean="0"/>
          </a:p>
          <a:p>
            <a:pPr eaLnBrk="1" hangingPunct="1">
              <a:lnSpc>
                <a:spcPct val="90000"/>
              </a:lnSpc>
            </a:pPr>
            <a:r>
              <a:rPr lang="en-GB" b="1" smtClean="0"/>
              <a:t>F:EED Project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sz="2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The Move to ‘e’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smtClean="0"/>
              <a:t>Broaden the types of evidence</a:t>
            </a:r>
          </a:p>
          <a:p>
            <a:r>
              <a:rPr lang="en-GB" b="1" smtClean="0"/>
              <a:t>Repurposing the evidence</a:t>
            </a:r>
          </a:p>
          <a:p>
            <a:r>
              <a:rPr lang="en-GB" b="1" smtClean="0"/>
              <a:t>Encourage non-linear thinking</a:t>
            </a:r>
          </a:p>
          <a:p>
            <a:r>
              <a:rPr lang="en-GB" b="1" smtClean="0"/>
              <a:t>Multiple audiences</a:t>
            </a:r>
          </a:p>
          <a:p>
            <a:r>
              <a:rPr lang="en-GB" b="1" smtClean="0"/>
              <a:t>Easier to find evidence</a:t>
            </a:r>
          </a:p>
          <a:p>
            <a:r>
              <a:rPr lang="en-GB" b="1" smtClean="0"/>
              <a:t>Development of digital skills</a:t>
            </a:r>
          </a:p>
          <a:p>
            <a:r>
              <a:rPr lang="en-GB" b="1" smtClean="0"/>
              <a:t>Evidence that students spend more time with ‘e’ format than paper-based 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What Was the Purpose?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en-GB" b="1" smtClean="0"/>
              <a:t>College/Year 12-Career making decisions and supporting their applications to courses in healthcare and medicine</a:t>
            </a:r>
          </a:p>
          <a:p>
            <a:pPr marL="0" indent="0" eaLnBrk="1" hangingPunct="1"/>
            <a:endParaRPr lang="en-GB" b="1" smtClean="0"/>
          </a:p>
          <a:p>
            <a:pPr marL="0" indent="0" eaLnBrk="1" hangingPunct="1"/>
            <a:r>
              <a:rPr lang="en-GB" b="1" smtClean="0"/>
              <a:t>Foundation Year Doctors-Record of work-based assessments to move onto FY2</a:t>
            </a:r>
          </a:p>
          <a:p>
            <a:pPr marL="0" indent="0" eaLnBrk="1" hangingPunct="1"/>
            <a:endParaRPr lang="en-GB" b="1" smtClean="0"/>
          </a:p>
          <a:p>
            <a:pPr marL="0" indent="0" eaLnBrk="1" hangingPunct="1"/>
            <a:r>
              <a:rPr lang="en-GB" b="1" smtClean="0"/>
              <a:t>Nurses/Medical Students-Supporting Personal Development Planning </a:t>
            </a:r>
          </a:p>
          <a:p>
            <a:pPr marL="0" indent="0" algn="ctr" eaLnBrk="1" hangingPunct="1">
              <a:buFontTx/>
              <a:buNone/>
            </a:pPr>
            <a:endParaRPr lang="en-GB" sz="2000" b="1" smtClean="0"/>
          </a:p>
          <a:p>
            <a:pPr marL="0" indent="0" algn="ctr" eaLnBrk="1" hangingPunct="1">
              <a:buFontTx/>
              <a:buNone/>
            </a:pPr>
            <a:endParaRPr lang="en-GB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But………..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smtClean="0"/>
              <a:t>Self Audit</a:t>
            </a:r>
          </a:p>
          <a:p>
            <a:r>
              <a:rPr lang="en-GB" b="1" smtClean="0"/>
              <a:t>Goal Setting</a:t>
            </a:r>
          </a:p>
          <a:p>
            <a:r>
              <a:rPr lang="en-GB" b="1" smtClean="0"/>
              <a:t>Constructivist Learning</a:t>
            </a:r>
          </a:p>
          <a:p>
            <a:r>
              <a:rPr lang="en-GB" b="1" smtClean="0"/>
              <a:t>Smaller leading to a broader picture</a:t>
            </a:r>
          </a:p>
          <a:p>
            <a:endParaRPr lang="en-GB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What they collected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5600" y="1665288"/>
            <a:ext cx="8320088" cy="43497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mtClean="0"/>
              <a:t>Records of formative/summative assessments?</a:t>
            </a:r>
          </a:p>
          <a:p>
            <a:pPr eaLnBrk="1" hangingPunct="1">
              <a:lnSpc>
                <a:spcPct val="80000"/>
              </a:lnSpc>
            </a:pPr>
            <a:r>
              <a:rPr lang="en-GB" smtClean="0"/>
              <a:t>Structured reflections on experiences, progress, feedback, learning?</a:t>
            </a:r>
          </a:p>
          <a:p>
            <a:pPr eaLnBrk="1" hangingPunct="1">
              <a:lnSpc>
                <a:spcPct val="80000"/>
              </a:lnSpc>
            </a:pPr>
            <a:r>
              <a:rPr lang="en-GB" smtClean="0"/>
              <a:t>Learner journals/diaries?</a:t>
            </a:r>
          </a:p>
          <a:p>
            <a:pPr eaLnBrk="1" hangingPunct="1">
              <a:lnSpc>
                <a:spcPct val="80000"/>
              </a:lnSpc>
            </a:pPr>
            <a:r>
              <a:rPr lang="en-GB" smtClean="0"/>
              <a:t>Feedback from clinician supervisors, course tutors, personal tutors, careers advisers, peers?</a:t>
            </a:r>
          </a:p>
          <a:p>
            <a:pPr eaLnBrk="1" hangingPunct="1">
              <a:lnSpc>
                <a:spcPct val="80000"/>
              </a:lnSpc>
            </a:pPr>
            <a:r>
              <a:rPr lang="en-GB" smtClean="0"/>
              <a:t>Witness testimonies</a:t>
            </a:r>
            <a:endParaRPr lang="en-GB" sz="1000" b="1" smtClean="0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sz="3600" b="1" smtClean="0"/>
              <a:t>Evidence that -a type- of learning has occurred over a period of time!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3600" b="1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1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 Heard a Rumour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smtClean="0"/>
              <a:t>Can and Can’t!</a:t>
            </a:r>
          </a:p>
          <a:p>
            <a:r>
              <a:rPr lang="en-GB" b="1" smtClean="0"/>
              <a:t>From the statements provided sort out the claims in to:</a:t>
            </a:r>
          </a:p>
          <a:p>
            <a:endParaRPr lang="en-GB" b="1" smtClean="0"/>
          </a:p>
          <a:p>
            <a:r>
              <a:rPr lang="en-GB" b="1" smtClean="0"/>
              <a:t>What you believe the use of an e-portfolio can do </a:t>
            </a:r>
          </a:p>
          <a:p>
            <a:r>
              <a:rPr lang="en-GB" b="1" smtClean="0"/>
              <a:t>What you believe the use of an e-portfolio can’t do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University of Leeds">
  <a:themeElements>
    <a:clrScheme name="University of Leeds 1">
      <a:dk1>
        <a:srgbClr val="000005"/>
      </a:dk1>
      <a:lt1>
        <a:srgbClr val="FFFFFF"/>
      </a:lt1>
      <a:dk2>
        <a:srgbClr val="FFFFFF"/>
      </a:dk2>
      <a:lt2>
        <a:srgbClr val="808080"/>
      </a:lt2>
      <a:accent1>
        <a:srgbClr val="00502F"/>
      </a:accent1>
      <a:accent2>
        <a:srgbClr val="C41230"/>
      </a:accent2>
      <a:accent3>
        <a:srgbClr val="FFFFFF"/>
      </a:accent3>
      <a:accent4>
        <a:srgbClr val="000003"/>
      </a:accent4>
      <a:accent5>
        <a:srgbClr val="AAB3AD"/>
      </a:accent5>
      <a:accent6>
        <a:srgbClr val="B10F2A"/>
      </a:accent6>
      <a:hlink>
        <a:srgbClr val="E9E2D3"/>
      </a:hlink>
      <a:folHlink>
        <a:srgbClr val="99CC00"/>
      </a:folHlink>
    </a:clrScheme>
    <a:fontScheme name="University of Lee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hlink"/>
        </a:solidFill>
        <a:ln w="31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hlink"/>
        </a:solidFill>
        <a:ln w="31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niversity of Leeds 1">
        <a:dk1>
          <a:srgbClr val="000005"/>
        </a:dk1>
        <a:lt1>
          <a:srgbClr val="FFFFFF"/>
        </a:lt1>
        <a:dk2>
          <a:srgbClr val="FFFFFF"/>
        </a:dk2>
        <a:lt2>
          <a:srgbClr val="808080"/>
        </a:lt2>
        <a:accent1>
          <a:srgbClr val="00502F"/>
        </a:accent1>
        <a:accent2>
          <a:srgbClr val="C41230"/>
        </a:accent2>
        <a:accent3>
          <a:srgbClr val="FFFFFF"/>
        </a:accent3>
        <a:accent4>
          <a:srgbClr val="000003"/>
        </a:accent4>
        <a:accent5>
          <a:srgbClr val="AAB3AD"/>
        </a:accent5>
        <a:accent6>
          <a:srgbClr val="B10F2A"/>
        </a:accent6>
        <a:hlink>
          <a:srgbClr val="E9E2D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University of Leeds</Template>
  <TotalTime>1493</TotalTime>
  <Words>658</Words>
  <Application>Microsoft Office PowerPoint</Application>
  <PresentationFormat>On-screen Show (4:3)</PresentationFormat>
  <Paragraphs>135</Paragraphs>
  <Slides>20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Times</vt:lpstr>
      <vt:lpstr>Wingdings</vt:lpstr>
      <vt:lpstr>University of Leeds</vt:lpstr>
      <vt:lpstr>University of Leeds</vt:lpstr>
      <vt:lpstr>“It Ain’t What You Do…………..”   Christopher Murray</vt:lpstr>
      <vt:lpstr>Outcomes </vt:lpstr>
      <vt:lpstr>Outline of Session</vt:lpstr>
      <vt:lpstr>What We’ve Done </vt:lpstr>
      <vt:lpstr>The Move to ‘e’</vt:lpstr>
      <vt:lpstr>What Was the Purpose?</vt:lpstr>
      <vt:lpstr>But………..</vt:lpstr>
      <vt:lpstr>What they collected</vt:lpstr>
      <vt:lpstr>I Heard a Rumour</vt:lpstr>
      <vt:lpstr> </vt:lpstr>
      <vt:lpstr>Typology  </vt:lpstr>
      <vt:lpstr>Factors </vt:lpstr>
      <vt:lpstr>Technology</vt:lpstr>
      <vt:lpstr>Curriculum</vt:lpstr>
      <vt:lpstr>Focus</vt:lpstr>
      <vt:lpstr>Assessment </vt:lpstr>
      <vt:lpstr>Feedback</vt:lpstr>
      <vt:lpstr>The Learning </vt:lpstr>
      <vt:lpstr>Really Saying Something</vt:lpstr>
      <vt:lpstr>Hard Times!</vt:lpstr>
    </vt:vector>
  </TitlesOfParts>
  <Company>University of Leeds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medcmu</dc:creator>
  <cp:lastModifiedBy>Christopher Murray</cp:lastModifiedBy>
  <cp:revision>80</cp:revision>
  <dcterms:created xsi:type="dcterms:W3CDTF">2007-10-08T13:53:40Z</dcterms:created>
  <dcterms:modified xsi:type="dcterms:W3CDTF">2010-03-15T21:29:19Z</dcterms:modified>
</cp:coreProperties>
</file>