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6"/>
  </p:notesMasterIdLst>
  <p:handoutMasterIdLst>
    <p:handoutMasterId r:id="rId47"/>
  </p:handoutMasterIdLst>
  <p:sldIdLst>
    <p:sldId id="256" r:id="rId2"/>
    <p:sldId id="315" r:id="rId3"/>
    <p:sldId id="257" r:id="rId4"/>
    <p:sldId id="262" r:id="rId5"/>
    <p:sldId id="258" r:id="rId6"/>
    <p:sldId id="259" r:id="rId7"/>
    <p:sldId id="261" r:id="rId8"/>
    <p:sldId id="268" r:id="rId9"/>
    <p:sldId id="290" r:id="rId10"/>
    <p:sldId id="267" r:id="rId11"/>
    <p:sldId id="270" r:id="rId12"/>
    <p:sldId id="291" r:id="rId13"/>
    <p:sldId id="308" r:id="rId14"/>
    <p:sldId id="309" r:id="rId15"/>
    <p:sldId id="310" r:id="rId16"/>
    <p:sldId id="292" r:id="rId17"/>
    <p:sldId id="293" r:id="rId18"/>
    <p:sldId id="294" r:id="rId19"/>
    <p:sldId id="295" r:id="rId20"/>
    <p:sldId id="296" r:id="rId21"/>
    <p:sldId id="297"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311" r:id="rId35"/>
    <p:sldId id="312" r:id="rId36"/>
    <p:sldId id="283" r:id="rId37"/>
    <p:sldId id="313" r:id="rId38"/>
    <p:sldId id="314" r:id="rId39"/>
    <p:sldId id="284" r:id="rId40"/>
    <p:sldId id="285" r:id="rId41"/>
    <p:sldId id="286" r:id="rId42"/>
    <p:sldId id="287" r:id="rId43"/>
    <p:sldId id="288" r:id="rId44"/>
    <p:sldId id="289" r:id="rId4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7A7C4C-0033-4FE7-89C7-F3FB06F976CF}" type="datetimeFigureOut">
              <a:rPr lang="en-US" smtClean="0"/>
              <a:pPr/>
              <a:t>3/16/2010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3F313B-44C5-4351-BD45-C922D905197C}"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AA551B-5D5E-402D-908A-D0AC20B9AF60}" type="slidenum">
              <a:rPr lang="en-GB"/>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E4A8C0-AEEB-4322-9012-CA1FB161A1E1}" type="slidenum">
              <a:rPr lang="en-GB" smtClean="0"/>
              <a:pPr/>
              <a:t>24</a:t>
            </a:fld>
            <a:endParaRPr lang="en-GB"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goal of ALPS is to ensure that students graduating from courses in health and social care are fully equipped to perform confidently and competently at the start of their professional careers. </a:t>
            </a:r>
          </a:p>
          <a:p>
            <a:pPr eaLnBrk="1" hangingPunct="1">
              <a:spcBef>
                <a:spcPct val="0"/>
              </a:spcBef>
            </a:pPr>
            <a:r>
              <a:rPr lang="en-GB" dirty="0" smtClean="0"/>
              <a:t>extend excellence in assessment</a:t>
            </a:r>
          </a:p>
          <a:p>
            <a:pPr eaLnBrk="1" hangingPunct="1">
              <a:spcBef>
                <a:spcPct val="0"/>
              </a:spcBef>
            </a:pPr>
            <a:r>
              <a:rPr lang="en-GB" dirty="0" smtClean="0"/>
              <a:t>help students learn in practice </a:t>
            </a:r>
            <a:r>
              <a:rPr lang="en-GB" b="1" i="1" dirty="0" smtClean="0"/>
              <a:t>within</a:t>
            </a:r>
            <a:r>
              <a:rPr lang="en-GB" dirty="0" smtClean="0"/>
              <a:t> and </a:t>
            </a:r>
            <a:r>
              <a:rPr lang="en-GB" b="1" i="1" dirty="0" smtClean="0"/>
              <a:t>across</a:t>
            </a:r>
            <a:r>
              <a:rPr lang="en-GB" dirty="0" smtClean="0"/>
              <a:t> professions</a:t>
            </a:r>
          </a:p>
          <a:p>
            <a:pPr eaLnBrk="1" hangingPunct="1">
              <a:spcBef>
                <a:spcPct val="0"/>
              </a:spcBef>
            </a:pPr>
            <a:r>
              <a:rPr lang="en-GB" dirty="0" smtClean="0"/>
              <a:t>identify common competencies across professions</a:t>
            </a:r>
            <a:endParaRPr lang="en-US" dirty="0" smtClean="0"/>
          </a:p>
          <a:p>
            <a:pPr eaLnBrk="1" hangingPunct="1">
              <a:spcBef>
                <a:spcPct val="0"/>
              </a:spcBef>
            </a:pPr>
            <a:r>
              <a:rPr lang="en-US" dirty="0" smtClean="0"/>
              <a:t>encourage </a:t>
            </a:r>
            <a:r>
              <a:rPr lang="en-GB" dirty="0" smtClean="0"/>
              <a:t>innovative methods of assessment that ensure students are fit to practise in the changing workplace</a:t>
            </a:r>
          </a:p>
          <a:p>
            <a:pPr eaLnBrk="1" hangingPunct="1">
              <a:spcBef>
                <a:spcPct val="0"/>
              </a:spcBef>
            </a:pPr>
            <a:r>
              <a:rPr lang="en-GB" dirty="0" smtClean="0"/>
              <a:t>develop common assessment tools to assess these generic skills</a:t>
            </a:r>
            <a:endParaRPr lang="en-US" dirty="0" smtClean="0"/>
          </a:p>
          <a:p>
            <a:pPr eaLnBrk="1" hangingPunct="1">
              <a:spcBef>
                <a:spcPct val="0"/>
              </a:spcBef>
            </a:pPr>
            <a:r>
              <a:rPr lang="en-US" dirty="0" smtClean="0"/>
              <a:t>train a pool of cross-professional trained assessors</a:t>
            </a:r>
            <a:r>
              <a:rPr lang="en-GB" dirty="0" smtClean="0"/>
              <a:t> </a:t>
            </a:r>
          </a:p>
          <a:p>
            <a:pPr eaLnBrk="1" hangingPunct="1">
              <a:spcBef>
                <a:spcPct val="0"/>
              </a:spcBef>
            </a:pPr>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1CD45C-4809-4915-83CB-AD5C7B8E8024}" type="slidenum">
              <a:rPr lang="en-GB" smtClean="0"/>
              <a:pPr/>
              <a:t>27</a:t>
            </a:fld>
            <a:endParaRPr lang="en-GB"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smtClean="0"/>
              <a:t>Focus groups were facilitated with the facilitator using ‘self’’ as a research methodology to facilitate sharing of experiences i.e. an iterative reflective process was used.</a:t>
            </a:r>
          </a:p>
          <a:p>
            <a:pPr eaLnBrk="1" hangingPunct="1">
              <a:spcBef>
                <a:spcPct val="0"/>
              </a:spcBef>
            </a:pPr>
            <a:r>
              <a:rPr lang="en-GB" sz="1000" smtClean="0"/>
              <a:t>Re-usable learning objects were video recorded during the focus groups with the permission of the participants.</a:t>
            </a:r>
          </a:p>
          <a:p>
            <a:pPr eaLnBrk="1" hangingPunct="1">
              <a:spcBef>
                <a:spcPct val="0"/>
              </a:spcBef>
            </a:pPr>
            <a:r>
              <a:rPr lang="en-GB" sz="1000" smtClean="0"/>
              <a:t>A fourth focus group was carried out to validate the emergent thems.</a:t>
            </a:r>
          </a:p>
          <a:p>
            <a:pPr eaLnBrk="1" hangingPunct="1">
              <a:spcBef>
                <a:spcPct val="0"/>
              </a:spcBef>
            </a:pPr>
            <a:endParaRPr lang="en-GB" sz="1000" smtClean="0"/>
          </a:p>
          <a:p>
            <a:pPr eaLnBrk="1" hangingPunct="1">
              <a:spcBef>
                <a:spcPct val="0"/>
              </a:spcBef>
            </a:pPr>
            <a:r>
              <a:rPr lang="en-GB" sz="1000" smtClean="0"/>
              <a:t>Delphi study carried out across four HEI’s and included staff and students from:</a:t>
            </a:r>
          </a:p>
          <a:p>
            <a:pPr eaLnBrk="1" hangingPunct="1">
              <a:spcBef>
                <a:spcPct val="0"/>
              </a:spcBef>
            </a:pPr>
            <a:r>
              <a:rPr lang="en-GB" sz="1000" smtClean="0"/>
              <a:t>The distribution of 10 questionnaires per University to academics and students are suggested as follows:</a:t>
            </a:r>
          </a:p>
          <a:p>
            <a:pPr eaLnBrk="1" hangingPunct="1">
              <a:spcBef>
                <a:spcPct val="0"/>
              </a:spcBef>
            </a:pPr>
            <a:r>
              <a:rPr lang="en-GB" sz="1000" smtClean="0"/>
              <a:t>University of Leeds:  Audiology, Dentistry, Medicine, Pharmacy and MH Nursing</a:t>
            </a:r>
          </a:p>
          <a:p>
            <a:pPr eaLnBrk="1" hangingPunct="1">
              <a:spcBef>
                <a:spcPct val="0"/>
              </a:spcBef>
            </a:pPr>
            <a:r>
              <a:rPr lang="en-GB" sz="1000" smtClean="0"/>
              <a:t>University of Bradford: Physiotherapy, Radiography, Midwifery, ?Optometry</a:t>
            </a:r>
          </a:p>
          <a:p>
            <a:pPr eaLnBrk="1" hangingPunct="1">
              <a:spcBef>
                <a:spcPct val="0"/>
              </a:spcBef>
            </a:pPr>
            <a:r>
              <a:rPr lang="en-GB" sz="1000" smtClean="0"/>
              <a:t>University of Huddersfield:  Nursing (AH, LD and Child), Podiatry, and ODP.</a:t>
            </a:r>
          </a:p>
          <a:p>
            <a:pPr eaLnBrk="1" hangingPunct="1">
              <a:spcBef>
                <a:spcPct val="0"/>
              </a:spcBef>
            </a:pPr>
            <a:r>
              <a:rPr lang="en-GB" sz="1000" smtClean="0"/>
              <a:t>Leeds Met:  Dietetics, Speech and Language therapy, Social Work, Occupational Therapy</a:t>
            </a:r>
          </a:p>
          <a:p>
            <a:pPr eaLnBrk="1" hangingPunct="1">
              <a:spcBef>
                <a:spcPct val="0"/>
              </a:spcBef>
            </a:pPr>
            <a:r>
              <a:rPr lang="en-GB" sz="1000" smtClean="0"/>
              <a:t>Thirty questionnaires were sent to users and carers who were not involved in the focus group.</a:t>
            </a:r>
          </a:p>
          <a:p>
            <a:pPr eaLnBrk="1" hangingPunct="1">
              <a:spcBef>
                <a:spcPct val="0"/>
              </a:spcBef>
            </a:pPr>
            <a:endParaRPr lang="en-GB" sz="1000" smtClean="0"/>
          </a:p>
          <a:p>
            <a:pPr eaLnBrk="1" hangingPunct="1">
              <a:spcBef>
                <a:spcPct val="0"/>
              </a:spcBef>
            </a:pPr>
            <a:r>
              <a:rPr lang="en-GB" sz="1000" smtClean="0"/>
              <a:t>Discuss quality of data through focus groups versus Delphi questionnaire.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E990DB-7E3B-4FDC-8E72-1B139EA2C053}" type="slidenum">
              <a:rPr lang="en-GB" smtClean="0"/>
              <a:pPr/>
              <a:t>29</a:t>
            </a:fld>
            <a:endParaRPr lang="en-GB"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70EEB3-BE6F-4FF4-B1A3-45B4D706E7BD}" type="slidenum">
              <a:rPr lang="en-GB" smtClean="0"/>
              <a:pPr/>
              <a:t>36</a:t>
            </a:fld>
            <a:endParaRPr lang="en-GB"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Training a ‘good’ health and social care professional cannot be reduced to skills and attributes of the individual or the training programme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39</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40</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41</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42</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43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30447-9F54-4E12-947F-8C1E6309BC09}" type="slidenum">
              <a:rPr lang="en-GB"/>
              <a:pPr/>
              <a:t>4</a:t>
            </a:fld>
            <a:endParaRPr lang="en-GB" dirty="0"/>
          </a:p>
        </p:txBody>
      </p:sp>
      <p:sp>
        <p:nvSpPr>
          <p:cNvPr id="21506" name="Rectangle 2"/>
          <p:cNvSpPr>
            <a:spLocks noGrp="1" noRot="1" noChangeAspect="1" noChangeArrowheads="1" noTextEdit="1"/>
          </p:cNvSpPr>
          <p:nvPr>
            <p:ph type="sldImg"/>
          </p:nvPr>
        </p:nvSpPr>
        <p:spPr>
          <a:xfrm>
            <a:off x="1144588" y="685800"/>
            <a:ext cx="4573587" cy="3430588"/>
          </a:xfrm>
          <a:ln/>
        </p:spPr>
      </p:sp>
      <p:sp>
        <p:nvSpPr>
          <p:cNvPr id="21507" name="Rectangle 3"/>
          <p:cNvSpPr>
            <a:spLocks noGrp="1" noChangeArrowheads="1"/>
          </p:cNvSpPr>
          <p:nvPr>
            <p:ph type="body" idx="1"/>
          </p:nvPr>
        </p:nvSpPr>
        <p:spPr>
          <a:xfrm>
            <a:off x="685800" y="4341813"/>
            <a:ext cx="5486400" cy="4116387"/>
          </a:xfrm>
        </p:spPr>
        <p:txBody>
          <a:bodyPr/>
          <a:lstStyle/>
          <a:p>
            <a:pPr marL="228600" indent="-228600"/>
            <a:endParaRPr lang="en-GB" dirty="0"/>
          </a:p>
          <a:p>
            <a:pPr marL="228600" indent="-228600">
              <a:buFontTx/>
              <a:buAutoNum type="arabicPeriod"/>
            </a:pP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Between HEI’s &amp; Within HEI’s</a:t>
            </a:r>
          </a:p>
          <a:p>
            <a:r>
              <a:rPr lang="en-GB" dirty="0" smtClean="0"/>
              <a:t>Now needs embedding</a:t>
            </a:r>
            <a:r>
              <a:rPr lang="en-GB" baseline="0" dirty="0" smtClean="0"/>
              <a:t> but will need continued resourcing if to succeed.</a:t>
            </a:r>
            <a:endParaRPr lang="en-GB" dirty="0" smtClean="0"/>
          </a:p>
          <a:p>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44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94389-13BE-4E5E-94BF-97552EAE78D8}" type="slidenum">
              <a:rPr lang="en-GB"/>
              <a:pPr/>
              <a:t>5</a:t>
            </a:fld>
            <a:endParaRPr lang="en-GB"/>
          </a:p>
        </p:txBody>
      </p:sp>
      <p:sp>
        <p:nvSpPr>
          <p:cNvPr id="6146" name="Rectangle 2"/>
          <p:cNvSpPr>
            <a:spLocks noGrp="1" noRot="1" noChangeAspect="1" noChangeArrowheads="1" noTextEdit="1"/>
          </p:cNvSpPr>
          <p:nvPr>
            <p:ph type="sldImg"/>
          </p:nvPr>
        </p:nvSpPr>
        <p:spPr>
          <a:xfrm>
            <a:off x="1144588" y="685800"/>
            <a:ext cx="4573587" cy="3430588"/>
          </a:xfrm>
          <a:ln/>
        </p:spPr>
      </p:sp>
      <p:sp>
        <p:nvSpPr>
          <p:cNvPr id="6147" name="Rectangle 3"/>
          <p:cNvSpPr>
            <a:spLocks noGrp="1" noChangeArrowheads="1"/>
          </p:cNvSpPr>
          <p:nvPr>
            <p:ph type="body" idx="1"/>
          </p:nvPr>
        </p:nvSpPr>
        <p:spPr>
          <a:xfrm>
            <a:off x="685800" y="4341813"/>
            <a:ext cx="5486400" cy="4116387"/>
          </a:xfrm>
        </p:spPr>
        <p:txBody>
          <a:bodyPr/>
          <a:lstStyle/>
          <a:p>
            <a:pPr>
              <a:lnSpc>
                <a:spcPct val="90000"/>
              </a:lnSpc>
            </a:pPr>
            <a:r>
              <a:rPr lang="cy-GB" dirty="0"/>
              <a:t>With 5 partners and WDC complex to manage.  Leeds University is lead but is a partnership and important that partners own ALPS.</a:t>
            </a:r>
          </a:p>
          <a:p>
            <a:pPr>
              <a:lnSpc>
                <a:spcPct val="90000"/>
              </a:lnSpc>
            </a:pPr>
            <a:r>
              <a:rPr lang="cy-GB" dirty="0"/>
              <a:t>Leads at each of the partner sites...(name relevent ones here, otherwise...) partner key contacts listed at end of presentation.</a:t>
            </a:r>
          </a:p>
          <a:p>
            <a:pPr>
              <a:lnSpc>
                <a:spcPct val="90000"/>
              </a:lnSpc>
            </a:pPr>
            <a:r>
              <a:rPr lang="cy-GB" dirty="0"/>
              <a:t>Management structure – most important Group are Partner Site Implemnetation Groups, one based in each parnter site and where core work happens.  Membership mix of academic, NHS/placement, students, service users/carers.  PSIGs implement programme of work.  </a:t>
            </a:r>
          </a:p>
          <a:p>
            <a:pPr>
              <a:lnSpc>
                <a:spcPct val="90000"/>
              </a:lnSpc>
            </a:pPr>
            <a:r>
              <a:rPr lang="cy-GB" dirty="0"/>
              <a:t>Partner Lead Group – 1 from each partner </a:t>
            </a:r>
            <a:r>
              <a:rPr lang="en-GB" dirty="0"/>
              <a:t>meetings offer the opportunity for informal exchanges between partner leads on progress, issues &amp; ideas.</a:t>
            </a:r>
            <a:endParaRPr lang="cy-GB" dirty="0"/>
          </a:p>
          <a:p>
            <a:pPr>
              <a:lnSpc>
                <a:spcPct val="90000"/>
              </a:lnSpc>
            </a:pPr>
            <a:endParaRPr lang="cy-GB" dirty="0"/>
          </a:p>
          <a:p>
            <a:pPr>
              <a:lnSpc>
                <a:spcPct val="90000"/>
              </a:lnSpc>
            </a:pPr>
            <a:r>
              <a:rPr lang="cy-GB" dirty="0"/>
              <a:t>corodinate the work across partners, integrating work into courses including practice placements.  To ensure comprehsive coverage and that there are no gaps. </a:t>
            </a:r>
          </a:p>
          <a:p>
            <a:pPr>
              <a:lnSpc>
                <a:spcPct val="90000"/>
              </a:lnSpc>
            </a:pPr>
            <a:r>
              <a:rPr lang="cy-GB" dirty="0"/>
              <a:t>Management Groups  - develop progarmmes of work, key areas of ALPS, eg, IT – mobile technolgies. Research......., Dissemiantion &amp; Imapct................ Monitoring &amp; Evalaution................</a:t>
            </a:r>
          </a:p>
          <a:p>
            <a:pPr>
              <a:lnSpc>
                <a:spcPct val="90000"/>
              </a:lnSpc>
            </a:pPr>
            <a:endParaRPr lang="cy-GB" dirty="0"/>
          </a:p>
          <a:p>
            <a:pPr>
              <a:lnSpc>
                <a:spcPct val="90000"/>
              </a:lnSpc>
            </a:pPr>
            <a:r>
              <a:rPr lang="cy-GB" dirty="0"/>
              <a:t>Joint Management Group – partner representatives managing and directing ALPS.</a:t>
            </a:r>
          </a:p>
          <a:p>
            <a:pPr>
              <a:lnSpc>
                <a:spcPct val="90000"/>
              </a:lnSpc>
            </a:pPr>
            <a:r>
              <a:rPr lang="cy-GB" dirty="0"/>
              <a:t>Advisory – proving strategic direction, external as well as partner reps (senior managers), regulatory bodies, Hugh Barr, Centre for the Advancement of IPEducation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ALPS 2 years on when SUCWG formed.</a:t>
            </a:r>
          </a:p>
          <a:p>
            <a:r>
              <a:rPr lang="en-GB" dirty="0" smtClean="0"/>
              <a:t>Reps from each institution,</a:t>
            </a:r>
            <a:r>
              <a:rPr lang="en-GB" baseline="0" dirty="0" smtClean="0"/>
              <a:t> all bar one specific interest and experience of SU&amp;C engagement.</a:t>
            </a:r>
          </a:p>
          <a:p>
            <a:r>
              <a:rPr lang="en-GB" baseline="0" dirty="0" smtClean="0"/>
              <a:t>No SU/C rep</a:t>
            </a:r>
          </a:p>
          <a:p>
            <a:r>
              <a:rPr lang="en-GB" baseline="0" dirty="0" smtClean="0"/>
              <a:t>Group to report to JMG through chair</a:t>
            </a:r>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Lack of autonomy, authority and responsibility. </a:t>
            </a:r>
          </a:p>
          <a:p>
            <a:r>
              <a:rPr lang="en-GB" dirty="0" smtClean="0"/>
              <a:t>One way communication</a:t>
            </a:r>
          </a:p>
          <a:p>
            <a:r>
              <a:rPr lang="en-GB" dirty="0" smtClean="0"/>
              <a:t>Two maps – communication &amp; teamwork completed.</a:t>
            </a:r>
            <a:r>
              <a:rPr lang="en-GB" baseline="0" dirty="0" smtClean="0"/>
              <a:t> Consultation rather than participation.</a:t>
            </a:r>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8AA551B-5D5E-402D-908A-D0AC20B9AF60}"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AA551B-5D5E-402D-908A-D0AC20B9AF60}"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458" name="Group 2"/>
          <p:cNvGrpSpPr>
            <a:grpSpLocks/>
          </p:cNvGrpSpPr>
          <p:nvPr/>
        </p:nvGrpSpPr>
        <p:grpSpPr bwMode="auto">
          <a:xfrm>
            <a:off x="-6350" y="20638"/>
            <a:ext cx="9144000" cy="6858000"/>
            <a:chOff x="0" y="0"/>
            <a:chExt cx="5760" cy="4320"/>
          </a:xfrm>
        </p:grpSpPr>
        <p:sp>
          <p:nvSpPr>
            <p:cNvPr id="1945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dirty="0"/>
            </a:p>
          </p:txBody>
        </p:sp>
        <p:sp>
          <p:nvSpPr>
            <p:cNvPr id="1946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GB" dirty="0"/>
            </a:p>
          </p:txBody>
        </p:sp>
      </p:grpSp>
      <p:sp>
        <p:nvSpPr>
          <p:cNvPr id="19461"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GB" dirty="0"/>
          </a:p>
        </p:txBody>
      </p:sp>
      <p:grpSp>
        <p:nvGrpSpPr>
          <p:cNvPr id="19462" name="Group 6"/>
          <p:cNvGrpSpPr>
            <a:grpSpLocks/>
          </p:cNvGrpSpPr>
          <p:nvPr/>
        </p:nvGrpSpPr>
        <p:grpSpPr bwMode="auto">
          <a:xfrm>
            <a:off x="-1588" y="6034088"/>
            <a:ext cx="7845426" cy="850900"/>
            <a:chOff x="0" y="3792"/>
            <a:chExt cx="4942" cy="536"/>
          </a:xfrm>
        </p:grpSpPr>
        <p:sp>
          <p:nvSpPr>
            <p:cNvPr id="1946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GB" dirty="0"/>
            </a:p>
          </p:txBody>
        </p:sp>
        <p:grpSp>
          <p:nvGrpSpPr>
            <p:cNvPr id="19464" name="Group 8"/>
            <p:cNvGrpSpPr>
              <a:grpSpLocks/>
            </p:cNvGrpSpPr>
            <p:nvPr userDrawn="1"/>
          </p:nvGrpSpPr>
          <p:grpSpPr bwMode="auto">
            <a:xfrm>
              <a:off x="2486" y="3792"/>
              <a:ext cx="2456" cy="536"/>
              <a:chOff x="2486" y="3792"/>
              <a:chExt cx="2456" cy="536"/>
            </a:xfrm>
          </p:grpSpPr>
          <p:sp>
            <p:nvSpPr>
              <p:cNvPr id="19465"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GB" dirty="0"/>
              </a:p>
            </p:txBody>
          </p:sp>
          <p:sp>
            <p:nvSpPr>
              <p:cNvPr id="1946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GB" dirty="0"/>
              </a:p>
            </p:txBody>
          </p:sp>
          <p:sp>
            <p:nvSpPr>
              <p:cNvPr id="1946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GB" dirty="0"/>
              </a:p>
            </p:txBody>
          </p:sp>
          <p:sp>
            <p:nvSpPr>
              <p:cNvPr id="1946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GB" dirty="0"/>
              </a:p>
            </p:txBody>
          </p:sp>
          <p:sp>
            <p:nvSpPr>
              <p:cNvPr id="1946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GB" dirty="0"/>
              </a:p>
            </p:txBody>
          </p:sp>
        </p:grpSp>
        <p:sp>
          <p:nvSpPr>
            <p:cNvPr id="1947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GB" dirty="0"/>
            </a:p>
          </p:txBody>
        </p:sp>
      </p:grpSp>
      <p:grpSp>
        <p:nvGrpSpPr>
          <p:cNvPr id="19471" name="Group 15"/>
          <p:cNvGrpSpPr>
            <a:grpSpLocks/>
          </p:cNvGrpSpPr>
          <p:nvPr/>
        </p:nvGrpSpPr>
        <p:grpSpPr bwMode="auto">
          <a:xfrm>
            <a:off x="627063" y="6021388"/>
            <a:ext cx="5684837" cy="849312"/>
            <a:chOff x="395" y="3793"/>
            <a:chExt cx="3581" cy="535"/>
          </a:xfrm>
        </p:grpSpPr>
        <p:sp>
          <p:nvSpPr>
            <p:cNvPr id="19472"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GB" dirty="0"/>
            </a:p>
          </p:txBody>
        </p:sp>
        <p:sp>
          <p:nvSpPr>
            <p:cNvPr id="19473"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GB" dirty="0"/>
            </a:p>
          </p:txBody>
        </p:sp>
        <p:sp>
          <p:nvSpPr>
            <p:cNvPr id="19474"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GB" dirty="0"/>
            </a:p>
          </p:txBody>
        </p:sp>
        <p:sp>
          <p:nvSpPr>
            <p:cNvPr id="19475"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GB" dirty="0"/>
            </a:p>
          </p:txBody>
        </p:sp>
        <p:sp>
          <p:nvSpPr>
            <p:cNvPr id="19476"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GB" dirty="0"/>
            </a:p>
          </p:txBody>
        </p:sp>
        <p:sp>
          <p:nvSpPr>
            <p:cNvPr id="19477"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GB" dirty="0"/>
            </a:p>
          </p:txBody>
        </p:sp>
      </p:grpSp>
      <p:sp>
        <p:nvSpPr>
          <p:cNvPr id="19478"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1947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19480" name="Rectangle 24"/>
          <p:cNvSpPr>
            <a:spLocks noGrp="1" noChangeArrowheads="1"/>
          </p:cNvSpPr>
          <p:nvPr>
            <p:ph type="dt" sz="quarter" idx="2"/>
          </p:nvPr>
        </p:nvSpPr>
        <p:spPr/>
        <p:txBody>
          <a:bodyPr/>
          <a:lstStyle>
            <a:lvl1pPr>
              <a:defRPr/>
            </a:lvl1pPr>
          </a:lstStyle>
          <a:p>
            <a:endParaRPr lang="en-GB" dirty="0"/>
          </a:p>
        </p:txBody>
      </p:sp>
      <p:sp>
        <p:nvSpPr>
          <p:cNvPr id="19481" name="Rectangle 25"/>
          <p:cNvSpPr>
            <a:spLocks noGrp="1" noChangeArrowheads="1"/>
          </p:cNvSpPr>
          <p:nvPr>
            <p:ph type="sldNum" sz="quarter" idx="4"/>
          </p:nvPr>
        </p:nvSpPr>
        <p:spPr/>
        <p:txBody>
          <a:bodyPr/>
          <a:lstStyle>
            <a:lvl1pPr>
              <a:defRPr/>
            </a:lvl1pPr>
          </a:lstStyle>
          <a:p>
            <a:fld id="{E603B934-640C-4602-958B-4349E61AF4B3}" type="slidenum">
              <a:rPr lang="en-GB"/>
              <a:pPr/>
              <a:t>‹#›</a:t>
            </a:fld>
            <a:endParaRPr lang="en-GB" dirty="0"/>
          </a:p>
        </p:txBody>
      </p:sp>
      <p:sp>
        <p:nvSpPr>
          <p:cNvPr id="19482" name="Rectangle 26"/>
          <p:cNvSpPr>
            <a:spLocks noGrp="1" noChangeArrowheads="1"/>
          </p:cNvSpPr>
          <p:nvPr>
            <p:ph type="ftr" sz="quarter" idx="3"/>
          </p:nvPr>
        </p:nvSpPr>
        <p:spPr/>
        <p:txBody>
          <a:bodyPr/>
          <a:lstStyle>
            <a:lvl1pPr>
              <a:defRPr/>
            </a:lvl1pPr>
          </a:lstStyle>
          <a:p>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C66C0A21-B8FB-4D7B-9B5D-1238BE7CA819}"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CFA1140-03F7-42B2-BFE6-08B844AB2411}"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495800"/>
          </a:xfrm>
        </p:spPr>
        <p:txBody>
          <a:bodyPr/>
          <a:lstStyle/>
          <a:p>
            <a:endParaRPr lang="en-GB"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GB"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1650B4C4-A525-4E6C-871B-F1A578635CA4}" type="slidenum">
              <a:rPr lang="en-GB"/>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E86080AC-004D-49EA-97F7-C0FDBD0E215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600200"/>
            <a:ext cx="4038600" cy="4495800"/>
          </a:xfrm>
        </p:spPr>
        <p:txBody>
          <a:bodyPr/>
          <a:lstStyle/>
          <a:p>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8400"/>
            <a:ext cx="2133600" cy="457200"/>
          </a:xfrm>
        </p:spPr>
        <p:txBody>
          <a:bodyPr/>
          <a:lstStyle>
            <a:lvl1pPr>
              <a:defRPr smtClean="0"/>
            </a:lvl1pPr>
          </a:lstStyle>
          <a:p>
            <a:pPr>
              <a:defRPr/>
            </a:pPr>
            <a:fld id="{780B9732-D45B-41E1-8AAB-EBE77A66657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67EA067-4916-4837-BF8D-E38C0CAF4E28}"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C8A6596-26AB-4162-9664-AA061D8738A0}"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1E194D1F-168B-48CD-BE9A-EB60615363C5}"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F0AA1A38-1BDC-453B-959A-9EA35677BC93}"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9668131D-FDCD-4A2B-9482-AC5A30017F43}"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765FD1D4-3F3F-401D-B975-0BF67AAE4210}"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E64A5D99-8119-482C-B7C9-D1DC1A768419}"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D48C54A-5E04-4CC6-A851-12885536A6E2}"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sp>
          <p:nvSpPr>
            <p:cNvPr id="1843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dirty="0"/>
            </a:p>
          </p:txBody>
        </p:sp>
        <p:sp>
          <p:nvSpPr>
            <p:cNvPr id="1843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GB" dirty="0"/>
            </a:p>
          </p:txBody>
        </p:sp>
      </p:grpSp>
      <p:sp>
        <p:nvSpPr>
          <p:cNvPr id="1843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GB" dirty="0"/>
          </a:p>
        </p:txBody>
      </p:sp>
      <p:grpSp>
        <p:nvGrpSpPr>
          <p:cNvPr id="18438" name="Group 6"/>
          <p:cNvGrpSpPr>
            <a:grpSpLocks/>
          </p:cNvGrpSpPr>
          <p:nvPr/>
        </p:nvGrpSpPr>
        <p:grpSpPr bwMode="auto">
          <a:xfrm>
            <a:off x="0" y="6019800"/>
            <a:ext cx="7848600" cy="857250"/>
            <a:chOff x="0" y="3792"/>
            <a:chExt cx="4944" cy="540"/>
          </a:xfrm>
        </p:grpSpPr>
        <p:sp>
          <p:nvSpPr>
            <p:cNvPr id="1843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GB" dirty="0"/>
            </a:p>
          </p:txBody>
        </p:sp>
        <p:grpSp>
          <p:nvGrpSpPr>
            <p:cNvPr id="18440" name="Group 8"/>
            <p:cNvGrpSpPr>
              <a:grpSpLocks/>
            </p:cNvGrpSpPr>
            <p:nvPr userDrawn="1"/>
          </p:nvGrpSpPr>
          <p:grpSpPr bwMode="auto">
            <a:xfrm>
              <a:off x="2486" y="3792"/>
              <a:ext cx="2458" cy="540"/>
              <a:chOff x="2486" y="3792"/>
              <a:chExt cx="2458" cy="540"/>
            </a:xfrm>
          </p:grpSpPr>
          <p:sp>
            <p:nvSpPr>
              <p:cNvPr id="1844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GB" dirty="0"/>
              </a:p>
            </p:txBody>
          </p:sp>
          <p:sp>
            <p:nvSpPr>
              <p:cNvPr id="1844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GB" dirty="0"/>
              </a:p>
            </p:txBody>
          </p:sp>
          <p:sp>
            <p:nvSpPr>
              <p:cNvPr id="1844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GB" dirty="0"/>
              </a:p>
            </p:txBody>
          </p:sp>
          <p:sp>
            <p:nvSpPr>
              <p:cNvPr id="1844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GB" dirty="0"/>
              </a:p>
            </p:txBody>
          </p:sp>
          <p:sp>
            <p:nvSpPr>
              <p:cNvPr id="1844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GB" dirty="0"/>
              </a:p>
            </p:txBody>
          </p:sp>
        </p:grpSp>
        <p:sp>
          <p:nvSpPr>
            <p:cNvPr id="1844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GB" dirty="0"/>
            </a:p>
          </p:txBody>
        </p:sp>
      </p:grpSp>
      <p:grpSp>
        <p:nvGrpSpPr>
          <p:cNvPr id="18447" name="Group 15"/>
          <p:cNvGrpSpPr>
            <a:grpSpLocks/>
          </p:cNvGrpSpPr>
          <p:nvPr/>
        </p:nvGrpSpPr>
        <p:grpSpPr bwMode="auto">
          <a:xfrm>
            <a:off x="627063" y="6021388"/>
            <a:ext cx="5684837" cy="849312"/>
            <a:chOff x="395" y="3793"/>
            <a:chExt cx="3581" cy="535"/>
          </a:xfrm>
        </p:grpSpPr>
        <p:sp>
          <p:nvSpPr>
            <p:cNvPr id="1844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GB" dirty="0"/>
            </a:p>
          </p:txBody>
        </p:sp>
        <p:sp>
          <p:nvSpPr>
            <p:cNvPr id="1844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GB" dirty="0"/>
            </a:p>
          </p:txBody>
        </p:sp>
        <p:sp>
          <p:nvSpPr>
            <p:cNvPr id="1845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GB" dirty="0"/>
            </a:p>
          </p:txBody>
        </p:sp>
        <p:sp>
          <p:nvSpPr>
            <p:cNvPr id="1845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GB" dirty="0"/>
            </a:p>
          </p:txBody>
        </p:sp>
        <p:sp>
          <p:nvSpPr>
            <p:cNvPr id="1845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GB" dirty="0"/>
            </a:p>
          </p:txBody>
        </p:sp>
        <p:sp>
          <p:nvSpPr>
            <p:cNvPr id="1845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GB" dirty="0"/>
            </a:p>
          </p:txBody>
        </p:sp>
      </p:grpSp>
      <p:sp>
        <p:nvSpPr>
          <p:cNvPr id="1845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5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GB" dirty="0"/>
          </a:p>
        </p:txBody>
      </p:sp>
      <p:sp>
        <p:nvSpPr>
          <p:cNvPr id="1845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GB" dirty="0"/>
          </a:p>
        </p:txBody>
      </p:sp>
      <p:sp>
        <p:nvSpPr>
          <p:cNvPr id="1845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7A3B550-97FB-4BDF-9FC1-49B6CE09D6B3}" type="slidenum">
              <a:rPr lang="en-GB"/>
              <a:pPr/>
              <a:t>‹#›</a:t>
            </a:fld>
            <a:endParaRPr lang="en-GB" dirty="0"/>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hyperlink" Target="http://www.alps-cetl.ac.uk/essen/player.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5.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6.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1844675"/>
            <a:ext cx="6400800" cy="3794125"/>
          </a:xfrm>
        </p:spPr>
        <p:txBody>
          <a:bodyPr/>
          <a:lstStyle/>
          <a:p>
            <a:r>
              <a:rPr lang="en-US" dirty="0">
                <a:solidFill>
                  <a:srgbClr val="FFFF00"/>
                </a:solidFill>
              </a:rPr>
              <a:t>The Service User and Carer Working Groups journey through the ALPS Programme</a:t>
            </a:r>
          </a:p>
        </p:txBody>
      </p:sp>
      <p:graphicFrame>
        <p:nvGraphicFramePr>
          <p:cNvPr id="2052" name="Object 4"/>
          <p:cNvGraphicFramePr>
            <a:graphicFrameLocks noChangeAspect="1"/>
          </p:cNvGraphicFramePr>
          <p:nvPr>
            <p:ph type="ctrTitle"/>
          </p:nvPr>
        </p:nvGraphicFramePr>
        <p:xfrm>
          <a:off x="6804025" y="260350"/>
          <a:ext cx="2043113" cy="1470025"/>
        </p:xfrm>
        <a:graphic>
          <a:graphicData uri="http://schemas.openxmlformats.org/presentationml/2006/ole">
            <p:oleObj spid="_x0000_s2052" name="Acrobat Document" r:id="rId4" imgW="3722760" imgH="2738160" progId="AcroExch.Document.7">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7" name="Rectangle 13"/>
          <p:cNvSpPr>
            <a:spLocks noGrp="1" noChangeArrowheads="1"/>
          </p:cNvSpPr>
          <p:nvPr>
            <p:ph type="title"/>
          </p:nvPr>
        </p:nvSpPr>
        <p:spPr/>
        <p:txBody>
          <a:bodyPr/>
          <a:lstStyle/>
          <a:p>
            <a:r>
              <a:rPr lang="en-US" dirty="0" smtClean="0"/>
              <a:t>Flow of information</a:t>
            </a:r>
            <a:endParaRPr lang="en-US" dirty="0"/>
          </a:p>
        </p:txBody>
      </p:sp>
      <p:graphicFrame>
        <p:nvGraphicFramePr>
          <p:cNvPr id="26643" name="Diagram 19"/>
          <p:cNvGraphicFramePr>
            <a:graphicFrameLocks/>
          </p:cNvGraphicFramePr>
          <p:nvPr>
            <p:ph type="dgm" idx="1"/>
          </p:nvPr>
        </p:nvGraphicFramePr>
        <p:xfrm>
          <a:off x="431800" y="1571625"/>
          <a:ext cx="8208963" cy="4464050"/>
        </p:xfrm>
        <a:graphic>
          <a:graphicData uri="http://schemas.openxmlformats.org/drawingml/2006/compatibility">
            <com:legacyDrawing xmlns:com="http://schemas.openxmlformats.org/drawingml/2006/compatibility" spid="_x0000_s26643"/>
          </a:graphicData>
        </a:graphic>
      </p:graphicFrame>
      <p:sp>
        <p:nvSpPr>
          <p:cNvPr id="26653" name="Text Box 29"/>
          <p:cNvSpPr txBox="1">
            <a:spLocks noChangeArrowheads="1"/>
          </p:cNvSpPr>
          <p:nvPr/>
        </p:nvSpPr>
        <p:spPr bwMode="auto">
          <a:xfrm>
            <a:off x="4048125" y="3160713"/>
            <a:ext cx="819150" cy="366712"/>
          </a:xfrm>
          <a:prstGeom prst="rect">
            <a:avLst/>
          </a:prstGeom>
          <a:noFill/>
          <a:ln w="9525">
            <a:noFill/>
            <a:miter lim="800000"/>
            <a:headEnd/>
            <a:tailEnd/>
          </a:ln>
          <a:effectLst/>
        </p:spPr>
        <p:txBody>
          <a:bodyPr wrap="none">
            <a:spAutoFit/>
          </a:bodyPr>
          <a:lstStyle/>
          <a:p>
            <a:r>
              <a:rPr lang="en-GB" dirty="0"/>
              <a:t>SU&amp;C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ALPS Good Practice Guidelines</a:t>
            </a:r>
            <a:endParaRPr lang="en-GB" dirty="0"/>
          </a:p>
        </p:txBody>
      </p:sp>
      <p:sp>
        <p:nvSpPr>
          <p:cNvPr id="7" name="Content Placeholder 6"/>
          <p:cNvSpPr>
            <a:spLocks noGrp="1"/>
          </p:cNvSpPr>
          <p:nvPr>
            <p:ph idx="1"/>
          </p:nvPr>
        </p:nvSpPr>
        <p:spPr/>
        <p:txBody>
          <a:bodyPr/>
          <a:lstStyle/>
          <a:p>
            <a:pPr marL="514350" indent="-514350">
              <a:buNone/>
            </a:pPr>
            <a:r>
              <a:rPr lang="en-GB" u="sng" dirty="0">
                <a:solidFill>
                  <a:schemeClr val="tx1"/>
                </a:solidFill>
                <a:latin typeface="+mn-lt"/>
                <a:ea typeface="+mn-ea"/>
                <a:cs typeface="+mn-cs"/>
                <a:hlinkClick r:id="rId3"/>
              </a:rPr>
              <a:t>http://www.alps-cetl.ac.uk/essen/player.html</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between the partners</a:t>
            </a:r>
            <a:endParaRPr lang="en-GB" dirty="0"/>
          </a:p>
        </p:txBody>
      </p:sp>
      <p:sp>
        <p:nvSpPr>
          <p:cNvPr id="3" name="Content Placeholder 2"/>
          <p:cNvSpPr>
            <a:spLocks noGrp="1"/>
          </p:cNvSpPr>
          <p:nvPr>
            <p:ph idx="1"/>
          </p:nvPr>
        </p:nvSpPr>
        <p:spPr/>
        <p:txBody>
          <a:bodyPr/>
          <a:lstStyle/>
          <a:p>
            <a:r>
              <a:rPr lang="en-GB" dirty="0" smtClean="0"/>
              <a:t>What were  our goals?</a:t>
            </a:r>
          </a:p>
          <a:p>
            <a:pPr>
              <a:buNone/>
            </a:pPr>
            <a:endParaRPr lang="en-GB" dirty="0" smtClean="0"/>
          </a:p>
          <a:p>
            <a:r>
              <a:rPr lang="en-GB" dirty="0" smtClean="0"/>
              <a:t> Context of development</a:t>
            </a:r>
          </a:p>
          <a:p>
            <a:pPr>
              <a:buNone/>
            </a:pPr>
            <a:endParaRPr lang="en-GB" dirty="0" smtClean="0"/>
          </a:p>
          <a:p>
            <a:r>
              <a:rPr lang="en-GB" dirty="0" smtClean="0"/>
              <a:t>Different levels of involvement between the Universities </a:t>
            </a:r>
          </a:p>
          <a:p>
            <a:pPr>
              <a:buNone/>
            </a:pPr>
            <a:endParaRPr lang="en-GB" dirty="0" smtClean="0"/>
          </a:p>
          <a:p>
            <a:r>
              <a:rPr lang="en-GB" dirty="0" smtClean="0"/>
              <a:t>Examples of collaboration </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GOALS</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GB" sz="2400" b="1" dirty="0" smtClean="0"/>
              <a:t>INVOLVEMENT OF SERVICE USERS AND CARERS IN ASSESSEMENT OF PRACTICE</a:t>
            </a:r>
          </a:p>
          <a:p>
            <a:pPr>
              <a:buFont typeface="Wingdings" pitchFamily="2" charset="2"/>
              <a:buChar char="Ø"/>
            </a:pPr>
            <a:r>
              <a:rPr lang="en-GB" sz="2400" b="1" dirty="0" smtClean="0"/>
              <a:t>DEVELOP COLLABORATIVE RELATIONSHIPS WITH SERVICE USERS AND CARERS</a:t>
            </a:r>
          </a:p>
          <a:p>
            <a:pPr>
              <a:buFont typeface="Wingdings" pitchFamily="2" charset="2"/>
              <a:buChar char="Ø"/>
            </a:pPr>
            <a:r>
              <a:rPr lang="en-GB" sz="2400" b="1" dirty="0" smtClean="0"/>
              <a:t>DEVELOP FRAMEWORKS THAT SUPPORT </a:t>
            </a:r>
            <a:r>
              <a:rPr lang="en-GB" sz="2400" b="1" i="1" dirty="0" smtClean="0"/>
              <a:t>BEST PRACTICE </a:t>
            </a:r>
            <a:r>
              <a:rPr lang="en-GB" sz="2400" b="1" dirty="0" smtClean="0"/>
              <a:t>FOR INVOLVEMENT</a:t>
            </a:r>
          </a:p>
          <a:p>
            <a:pPr>
              <a:buFont typeface="Wingdings" pitchFamily="2" charset="2"/>
              <a:buChar char="Ø"/>
            </a:pPr>
            <a:r>
              <a:rPr lang="en-GB" sz="2400" b="1" dirty="0" smtClean="0"/>
              <a:t>DEVELOP INVOLVEMENT OF SERVICE USERS AND CARERS IN </a:t>
            </a:r>
            <a:r>
              <a:rPr lang="en-GB" sz="2400" b="1" i="1" dirty="0" smtClean="0"/>
              <a:t>ALL</a:t>
            </a:r>
            <a:r>
              <a:rPr lang="en-GB" sz="2400" b="1" dirty="0" smtClean="0"/>
              <a:t> ASPECTS OF  EDUCATIONAL DELIVERY</a:t>
            </a:r>
          </a:p>
          <a:p>
            <a:pPr>
              <a:buFont typeface="Wingdings" pitchFamily="2" charset="2"/>
              <a:buChar char="Ø"/>
            </a:pPr>
            <a:r>
              <a:rPr lang="en-GB" sz="2400" b="1" dirty="0" smtClean="0"/>
              <a:t>CHAMPION CULTURAL CHANGE AT AN INSTITUTIONAL AND INDIVIDUAL LEVEL</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GARDEN OF INVOLVEMENT .......... NOW</a:t>
            </a:r>
            <a:endParaRPr lang="en-GB" dirty="0"/>
          </a:p>
        </p:txBody>
      </p:sp>
      <p:pic>
        <p:nvPicPr>
          <p:cNvPr id="4" name="Picture 2" descr="C:\Documents and Settings\cmcplews\Local Settings\Temporary Internet Files\Content.IE5\64LDBLXO\MPj04389640000[1].jpg"/>
          <p:cNvPicPr>
            <a:picLocks noGrp="1" noChangeAspect="1" noChangeArrowheads="1"/>
          </p:cNvPicPr>
          <p:nvPr>
            <p:ph idx="1"/>
          </p:nvPr>
        </p:nvPicPr>
        <p:blipFill>
          <a:blip r:embed="rId3" cstate="print"/>
          <a:srcRect/>
          <a:stretch>
            <a:fillRect/>
          </a:stretch>
        </p:blipFill>
        <p:spPr bwMode="auto">
          <a:xfrm>
            <a:off x="214282" y="1428736"/>
            <a:ext cx="8715436" cy="54292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GARDEN OF INVOLVEMENT .......... THEN</a:t>
            </a:r>
            <a:endParaRPr lang="en-GB" dirty="0"/>
          </a:p>
        </p:txBody>
      </p:sp>
      <p:pic>
        <p:nvPicPr>
          <p:cNvPr id="4" name="Picture 4" descr="C:\Documents and Settings\cmcplews\Local Settings\Temporary Internet Files\Content.IE5\X69HXRIE\MPj04333870000[1].jpg"/>
          <p:cNvPicPr>
            <a:picLocks noGrp="1" noChangeAspect="1" noChangeArrowheads="1"/>
          </p:cNvPicPr>
          <p:nvPr>
            <p:ph idx="1"/>
          </p:nvPr>
        </p:nvPicPr>
        <p:blipFill>
          <a:blip r:embed="rId3" cstate="print"/>
          <a:srcRect/>
          <a:stretch>
            <a:fillRect/>
          </a:stretch>
        </p:blipFill>
        <p:spPr bwMode="auto">
          <a:xfrm>
            <a:off x="1214414" y="2143116"/>
            <a:ext cx="6286544" cy="4495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sz="2800" dirty="0" smtClean="0"/>
              <a:t>DIFFERENT STAGES ON THE LADDER OF SERVICE USER AND CARER INVOLVEMENT</a:t>
            </a:r>
            <a:endParaRPr lang="en-GB" sz="2800" dirty="0"/>
          </a:p>
        </p:txBody>
      </p:sp>
      <p:sp>
        <p:nvSpPr>
          <p:cNvPr id="3" name="Content Placeholder 2"/>
          <p:cNvSpPr>
            <a:spLocks noGrp="1"/>
          </p:cNvSpPr>
          <p:nvPr>
            <p:ph idx="1"/>
          </p:nvPr>
        </p:nvSpPr>
        <p:spPr/>
        <p:txBody>
          <a:bodyPr/>
          <a:lstStyle/>
          <a:p>
            <a:pPr>
              <a:buNone/>
            </a:pPr>
            <a:endParaRPr lang="en-GB" sz="2400" dirty="0" smtClean="0"/>
          </a:p>
          <a:p>
            <a:pPr>
              <a:buNone/>
            </a:pPr>
            <a:r>
              <a:rPr lang="en-GB" sz="2400" dirty="0" smtClean="0"/>
              <a:t>FULL INVOLVEMENT</a:t>
            </a:r>
          </a:p>
          <a:p>
            <a:pPr>
              <a:buNone/>
            </a:pPr>
            <a:endParaRPr lang="en-GB" sz="2400" dirty="0" smtClean="0"/>
          </a:p>
          <a:p>
            <a:pPr>
              <a:buNone/>
            </a:pPr>
            <a:r>
              <a:rPr lang="en-GB" sz="2400" dirty="0" smtClean="0"/>
              <a:t>PARTNERSHIP</a:t>
            </a:r>
          </a:p>
          <a:p>
            <a:pPr>
              <a:buNone/>
            </a:pPr>
            <a:endParaRPr lang="en-GB" sz="2400" dirty="0" smtClean="0"/>
          </a:p>
          <a:p>
            <a:pPr>
              <a:buNone/>
            </a:pPr>
            <a:r>
              <a:rPr lang="en-GB" sz="2400" dirty="0" smtClean="0"/>
              <a:t>CONSULTATION</a:t>
            </a:r>
          </a:p>
          <a:p>
            <a:pPr>
              <a:buNone/>
            </a:pPr>
            <a:endParaRPr lang="en-GB" sz="2400" dirty="0" smtClean="0"/>
          </a:p>
          <a:p>
            <a:pPr>
              <a:buNone/>
            </a:pPr>
            <a:r>
              <a:rPr lang="en-GB" sz="2400" dirty="0" smtClean="0"/>
              <a:t>TOKENISM</a:t>
            </a:r>
          </a:p>
          <a:p>
            <a:pPr>
              <a:buNone/>
            </a:pPr>
            <a:endParaRPr lang="en-GB" sz="2400" dirty="0" smtClean="0"/>
          </a:p>
          <a:p>
            <a:pPr>
              <a:buNone/>
            </a:pPr>
            <a:r>
              <a:rPr lang="en-GB" sz="2400" dirty="0" smtClean="0"/>
              <a:t>NO PARTICIPATION </a:t>
            </a:r>
          </a:p>
          <a:p>
            <a:endParaRPr lang="en-GB" dirty="0"/>
          </a:p>
        </p:txBody>
      </p:sp>
      <p:sp>
        <p:nvSpPr>
          <p:cNvPr id="4" name="Up Arrow 3"/>
          <p:cNvSpPr/>
          <p:nvPr/>
        </p:nvSpPr>
        <p:spPr>
          <a:xfrm>
            <a:off x="4071934" y="478632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pic>
        <p:nvPicPr>
          <p:cNvPr id="5" name="Picture 4" descr="C:\Documents and Settings\cmcplews\Local Settings\Temporary Internet Files\Content.IE5\YTFPS1VM\MPj03094910000[1].jpg"/>
          <p:cNvPicPr>
            <a:picLocks noChangeAspect="1" noChangeArrowheads="1"/>
          </p:cNvPicPr>
          <p:nvPr/>
        </p:nvPicPr>
        <p:blipFill>
          <a:blip r:embed="rId3" cstate="print"/>
          <a:stretch>
            <a:fillRect/>
          </a:stretch>
        </p:blipFill>
        <p:spPr bwMode="auto">
          <a:xfrm>
            <a:off x="6215074" y="2000240"/>
            <a:ext cx="2438400" cy="3657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FRAMEWOKS</a:t>
            </a:r>
            <a:br>
              <a:rPr lang="en-GB" dirty="0" smtClean="0"/>
            </a:br>
            <a:r>
              <a:rPr lang="en-GB" dirty="0" smtClean="0"/>
              <a:t>FOR SUSTAINABILITY</a:t>
            </a:r>
            <a:endParaRPr lang="en-GB" dirty="0"/>
          </a:p>
        </p:txBody>
      </p:sp>
      <p:pic>
        <p:nvPicPr>
          <p:cNvPr id="41986" name="Picture 2" descr="C:\Users\Rob\AppData\Local\Microsoft\Windows\Temporary Internet Files\Content.IE5\CXB1ZPLL\MPj04393130000[1].jpg"/>
          <p:cNvPicPr>
            <a:picLocks noGrp="1" noChangeAspect="1" noChangeArrowheads="1"/>
          </p:cNvPicPr>
          <p:nvPr>
            <p:ph sz="half" idx="1"/>
          </p:nvPr>
        </p:nvPicPr>
        <p:blipFill>
          <a:blip r:embed="rId3" cstate="print"/>
          <a:stretch>
            <a:fillRect/>
          </a:stretch>
        </p:blipFill>
        <p:spPr bwMode="auto">
          <a:xfrm>
            <a:off x="428596" y="2857496"/>
            <a:ext cx="4038600" cy="2692400"/>
          </a:xfrm>
          <a:prstGeom prst="rect">
            <a:avLst/>
          </a:prstGeom>
          <a:noFill/>
        </p:spPr>
      </p:pic>
      <p:pic>
        <p:nvPicPr>
          <p:cNvPr id="41989" name="Picture 5" descr="C:\Users\Rob\AppData\Local\Microsoft\Windows\Temporary Internet Files\Content.IE5\8EHSUX9Y\MPj04054000000[1].jpg"/>
          <p:cNvPicPr>
            <a:picLocks noGrp="1" noChangeAspect="1" noChangeArrowheads="1"/>
          </p:cNvPicPr>
          <p:nvPr>
            <p:ph sz="half" idx="2"/>
          </p:nvPr>
        </p:nvPicPr>
        <p:blipFill>
          <a:blip r:embed="rId4" cstate="print"/>
          <a:srcRect/>
          <a:stretch>
            <a:fillRect/>
          </a:stretch>
        </p:blipFill>
        <p:spPr bwMode="auto">
          <a:xfrm>
            <a:off x="4643438" y="2857496"/>
            <a:ext cx="4038600" cy="26432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FRAMEWORKS</a:t>
            </a:r>
            <a:endParaRPr lang="en-GB" dirty="0"/>
          </a:p>
        </p:txBody>
      </p:sp>
      <p:sp>
        <p:nvSpPr>
          <p:cNvPr id="3" name="Content Placeholder 2"/>
          <p:cNvSpPr>
            <a:spLocks noGrp="1"/>
          </p:cNvSpPr>
          <p:nvPr>
            <p:ph idx="1"/>
          </p:nvPr>
        </p:nvSpPr>
        <p:spPr/>
        <p:txBody>
          <a:bodyPr/>
          <a:lstStyle/>
          <a:p>
            <a:r>
              <a:rPr lang="en-GB" dirty="0" smtClean="0"/>
              <a:t>Development of service user and carer role : job descriptions, possible models, development plans.</a:t>
            </a:r>
          </a:p>
          <a:p>
            <a:r>
              <a:rPr lang="en-GB" dirty="0" smtClean="0"/>
              <a:t>How to develop networks with local people and communities. </a:t>
            </a:r>
          </a:p>
          <a:p>
            <a:r>
              <a:rPr lang="en-GB" dirty="0" smtClean="0"/>
              <a:t>Legitimising the role: pay policy, service user and carer strategy.</a:t>
            </a:r>
          </a:p>
          <a:p>
            <a:r>
              <a:rPr lang="en-GB" dirty="0" smtClean="0"/>
              <a:t>Sharing ideas: research, audit, data base innovative practice</a:t>
            </a:r>
          </a:p>
          <a:p>
            <a:endParaRPr lang="en-GB" dirty="0" smtClean="0"/>
          </a:p>
          <a:p>
            <a:endParaRPr lang="en-GB" dirty="0" smtClean="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DEVELOPMENT OF INVOLVEMENT OF SERVICE USERS AND CARERS</a:t>
            </a:r>
            <a:endParaRPr lang="en-GB" sz="3200" dirty="0"/>
          </a:p>
        </p:txBody>
      </p:sp>
      <p:sp>
        <p:nvSpPr>
          <p:cNvPr id="3" name="Content Placeholder 2"/>
          <p:cNvSpPr>
            <a:spLocks noGrp="1"/>
          </p:cNvSpPr>
          <p:nvPr>
            <p:ph idx="1"/>
          </p:nvPr>
        </p:nvSpPr>
        <p:spPr/>
        <p:txBody>
          <a:bodyPr/>
          <a:lstStyle/>
          <a:p>
            <a:r>
              <a:rPr lang="en-GB" dirty="0" smtClean="0"/>
              <a:t>Across all Universities :</a:t>
            </a:r>
          </a:p>
          <a:p>
            <a:r>
              <a:rPr lang="en-GB" dirty="0" smtClean="0"/>
              <a:t>Increase in the number of service users and carers involved </a:t>
            </a:r>
          </a:p>
          <a:p>
            <a:r>
              <a:rPr lang="en-GB" dirty="0" smtClean="0"/>
              <a:t>Increase in the </a:t>
            </a:r>
            <a:r>
              <a:rPr lang="en-GB" i="1" dirty="0" smtClean="0"/>
              <a:t>types</a:t>
            </a:r>
            <a:r>
              <a:rPr lang="en-GB" dirty="0" smtClean="0"/>
              <a:t> of activity in which they are involved</a:t>
            </a:r>
          </a:p>
          <a:p>
            <a:r>
              <a:rPr lang="en-GB" dirty="0" smtClean="0"/>
              <a:t>Individual and organisational change in culture</a:t>
            </a:r>
          </a:p>
          <a:p>
            <a:pPr>
              <a:buNone/>
            </a:pPr>
            <a:endParaRPr lang="en-GB"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idx="4294967295"/>
          </p:nvPr>
        </p:nvSpPr>
        <p:spPr>
          <a:xfrm>
            <a:off x="468313" y="260350"/>
            <a:ext cx="8218487" cy="1157288"/>
          </a:xfrm>
        </p:spPr>
        <p:txBody>
          <a:bodyPr lIns="0" rIns="0" bIns="0" anchor="b"/>
          <a:lstStyle/>
          <a:p>
            <a:r>
              <a:rPr lang="en-US" sz="3200" dirty="0">
                <a:solidFill>
                  <a:srgbClr val="FFFF00"/>
                </a:solidFill>
              </a:rPr>
              <a:t>Caroline Plews, Christine Rhodes, Sue Sherwin &amp; Jools Symons</a:t>
            </a:r>
            <a:r>
              <a:rPr lang="en-GB" sz="3200" dirty="0">
                <a:solidFill>
                  <a:srgbClr val="FFFF00"/>
                </a:solidFill>
              </a:rPr>
              <a:t/>
            </a:r>
            <a:br>
              <a:rPr lang="en-GB" sz="3200" dirty="0">
                <a:solidFill>
                  <a:srgbClr val="FFFF00"/>
                </a:solidFill>
              </a:rPr>
            </a:br>
            <a:endParaRPr lang="en-GB" sz="3200" dirty="0">
              <a:solidFill>
                <a:srgbClr val="FFFF00"/>
              </a:solidFill>
            </a:endParaRPr>
          </a:p>
        </p:txBody>
      </p:sp>
      <p:graphicFrame>
        <p:nvGraphicFramePr>
          <p:cNvPr id="23555" name="Object 3"/>
          <p:cNvGraphicFramePr>
            <a:graphicFrameLocks noChangeAspect="1"/>
          </p:cNvGraphicFramePr>
          <p:nvPr>
            <p:ph sz="quarter" idx="4294967295"/>
          </p:nvPr>
        </p:nvGraphicFramePr>
        <p:xfrm>
          <a:off x="1330325" y="2028825"/>
          <a:ext cx="2289175" cy="688975"/>
        </p:xfrm>
        <a:graphic>
          <a:graphicData uri="http://schemas.openxmlformats.org/presentationml/2006/ole">
            <p:oleObj spid="_x0000_s97282" name="Photo Editor Photo" r:id="rId4" imgW="2161905" imgH="609524" progId="">
              <p:embed/>
            </p:oleObj>
          </a:graphicData>
        </a:graphic>
      </p:graphicFrame>
      <p:graphicFrame>
        <p:nvGraphicFramePr>
          <p:cNvPr id="23556" name="Object 4"/>
          <p:cNvGraphicFramePr>
            <a:graphicFrameLocks noChangeAspect="1"/>
          </p:cNvGraphicFramePr>
          <p:nvPr>
            <p:ph sz="quarter" idx="4294967295"/>
          </p:nvPr>
        </p:nvGraphicFramePr>
        <p:xfrm>
          <a:off x="4652963" y="1657350"/>
          <a:ext cx="4033837" cy="1428750"/>
        </p:xfrm>
        <a:graphic>
          <a:graphicData uri="http://schemas.openxmlformats.org/presentationml/2006/ole">
            <p:oleObj spid="_x0000_s97283" name="Photo Editor Photo" r:id="rId5" imgW="6752381" imgH="2247619" progId="">
              <p:embed/>
            </p:oleObj>
          </a:graphicData>
        </a:graphic>
      </p:graphicFrame>
      <p:pic>
        <p:nvPicPr>
          <p:cNvPr id="23557" name="Picture 5" descr="uoblogo-col-mkw-med"/>
          <p:cNvPicPr>
            <a:picLocks noGrp="1" noChangeAspect="1" noChangeArrowheads="1"/>
          </p:cNvPicPr>
          <p:nvPr>
            <p:ph sz="quarter" idx="4294967295"/>
          </p:nvPr>
        </p:nvPicPr>
        <p:blipFill>
          <a:blip r:embed="rId6" cstate="print"/>
          <a:srcRect/>
          <a:stretch>
            <a:fillRect/>
          </a:stretch>
        </p:blipFill>
        <p:spPr>
          <a:xfrm>
            <a:off x="690563" y="3902075"/>
            <a:ext cx="2301875" cy="1041400"/>
          </a:xfrm>
        </p:spPr>
      </p:pic>
      <p:pic>
        <p:nvPicPr>
          <p:cNvPr id="23558" name="Picture 6" descr="UNILOGO"/>
          <p:cNvPicPr>
            <a:picLocks noGrp="1" noChangeAspect="1" noChangeArrowheads="1"/>
          </p:cNvPicPr>
          <p:nvPr>
            <p:ph sz="quarter" idx="4294967295"/>
          </p:nvPr>
        </p:nvPicPr>
        <p:blipFill>
          <a:blip r:embed="rId7" cstate="print"/>
          <a:srcRect/>
          <a:stretch>
            <a:fillRect/>
          </a:stretch>
        </p:blipFill>
        <p:spPr>
          <a:xfrm>
            <a:off x="6357950" y="3746098"/>
            <a:ext cx="2117725" cy="1223962"/>
          </a:xfrm>
        </p:spPr>
      </p:pic>
      <p:pic>
        <p:nvPicPr>
          <p:cNvPr id="7" name="Picture 6" descr="ysj.gif"/>
          <p:cNvPicPr>
            <a:picLocks noChangeAspect="1"/>
          </p:cNvPicPr>
          <p:nvPr/>
        </p:nvPicPr>
        <p:blipFill>
          <a:blip r:embed="rId8" cstate="print"/>
          <a:stretch>
            <a:fillRect/>
          </a:stretch>
        </p:blipFill>
        <p:spPr>
          <a:xfrm>
            <a:off x="3643305" y="4572008"/>
            <a:ext cx="2207115" cy="107157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now?</a:t>
            </a:r>
            <a:endParaRPr lang="en-GB" dirty="0"/>
          </a:p>
        </p:txBody>
      </p:sp>
      <p:pic>
        <p:nvPicPr>
          <p:cNvPr id="4" name="Content Placeholder 3" descr="C:\Documents and Settings\cmcplews\Local Settings\Temporary Internet Files\Content.IE5\YTFPS1VM\MPj03094910000[1].jpg"/>
          <p:cNvPicPr>
            <a:picLocks noGrp="1" noChangeAspect="1" noChangeArrowheads="1"/>
          </p:cNvPicPr>
          <p:nvPr>
            <p:ph idx="1"/>
          </p:nvPr>
        </p:nvPicPr>
        <p:blipFill>
          <a:blip r:embed="rId3" cstate="print"/>
          <a:stretch>
            <a:fillRect/>
          </a:stretch>
        </p:blipFill>
        <p:spPr bwMode="auto">
          <a:xfrm>
            <a:off x="1714480" y="1357298"/>
            <a:ext cx="5286412" cy="4643470"/>
          </a:xfrm>
          <a:prstGeom prst="rect">
            <a:avLst/>
          </a:prstGeom>
          <a:noFill/>
          <a:ln w="9525">
            <a:noFill/>
            <a:miter lim="800000"/>
            <a:headEnd/>
            <a:tailEnd/>
          </a:ln>
          <a:effectLst/>
        </p:spPr>
      </p:pic>
      <p:sp>
        <p:nvSpPr>
          <p:cNvPr id="5" name="Rectangle 4"/>
          <p:cNvSpPr/>
          <p:nvPr/>
        </p:nvSpPr>
        <p:spPr>
          <a:xfrm>
            <a:off x="2286000" y="2136339"/>
            <a:ext cx="4572000" cy="3416320"/>
          </a:xfrm>
          <a:prstGeom prst="rect">
            <a:avLst/>
          </a:prstGeom>
        </p:spPr>
        <p:txBody>
          <a:bodyPr>
            <a:spAutoFit/>
          </a:bodyPr>
          <a:lstStyle/>
          <a:p>
            <a:pPr>
              <a:buNone/>
            </a:pPr>
            <a:r>
              <a:rPr lang="en-GB" sz="2400" dirty="0" smtClean="0"/>
              <a:t>FULL INVOLVEMENT</a:t>
            </a:r>
          </a:p>
          <a:p>
            <a:pPr>
              <a:buNone/>
            </a:pPr>
            <a:endParaRPr lang="en-GB" sz="2400" dirty="0" smtClean="0"/>
          </a:p>
          <a:p>
            <a:pPr>
              <a:buNone/>
            </a:pPr>
            <a:r>
              <a:rPr lang="en-GB" sz="2400" dirty="0" smtClean="0"/>
              <a:t>PARTNERSHIP</a:t>
            </a:r>
          </a:p>
          <a:p>
            <a:pPr>
              <a:buNone/>
            </a:pPr>
            <a:endParaRPr lang="en-GB" sz="2400" dirty="0" smtClean="0"/>
          </a:p>
          <a:p>
            <a:pPr>
              <a:buNone/>
            </a:pPr>
            <a:r>
              <a:rPr lang="en-GB" sz="2400" dirty="0" smtClean="0"/>
              <a:t>CONSULTATION</a:t>
            </a:r>
          </a:p>
          <a:p>
            <a:pPr>
              <a:buNone/>
            </a:pPr>
            <a:endParaRPr lang="en-GB" sz="2400" dirty="0" smtClean="0"/>
          </a:p>
          <a:p>
            <a:pPr>
              <a:buNone/>
            </a:pPr>
            <a:r>
              <a:rPr lang="en-GB" sz="2400" dirty="0" smtClean="0"/>
              <a:t>TOKENISM</a:t>
            </a:r>
          </a:p>
          <a:p>
            <a:pPr>
              <a:buNone/>
            </a:pPr>
            <a:endParaRPr lang="en-GB" sz="2400" dirty="0" smtClean="0"/>
          </a:p>
          <a:p>
            <a:pPr>
              <a:buNone/>
            </a:pPr>
            <a:r>
              <a:rPr lang="en-GB" sz="2400" dirty="0" smtClean="0"/>
              <a:t>NO PARTICIPATION </a:t>
            </a:r>
            <a:endParaRPr lang="en-GB"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a:r>
              <a:rPr lang="en-GB" dirty="0" smtClean="0"/>
              <a:t>Competing drivers for the future</a:t>
            </a:r>
            <a:endParaRPr lang="en-GB" dirty="0"/>
          </a:p>
        </p:txBody>
      </p:sp>
      <p:sp>
        <p:nvSpPr>
          <p:cNvPr id="22" name="Content Placeholder 21"/>
          <p:cNvSpPr>
            <a:spLocks noGrp="1"/>
          </p:cNvSpPr>
          <p:nvPr>
            <p:ph idx="1"/>
          </p:nvPr>
        </p:nvSpPr>
        <p:spPr/>
        <p:txBody>
          <a:bodyPr/>
          <a:lstStyle/>
          <a:p>
            <a:r>
              <a:rPr lang="en-GB" dirty="0" smtClean="0"/>
              <a:t>Service user and carer agenda continues.</a:t>
            </a:r>
          </a:p>
          <a:p>
            <a:endParaRPr lang="en-GB" dirty="0" smtClean="0"/>
          </a:p>
          <a:p>
            <a:r>
              <a:rPr lang="en-GB" dirty="0" smtClean="0"/>
              <a:t>Decreased resources in Universities. </a:t>
            </a:r>
          </a:p>
          <a:p>
            <a:endParaRPr lang="en-GB" dirty="0" smtClean="0"/>
          </a:p>
          <a:p>
            <a:r>
              <a:rPr lang="en-GB" dirty="0" smtClean="0"/>
              <a:t>Future collaboration will require new  goals</a:t>
            </a:r>
          </a:p>
          <a:p>
            <a:pPr>
              <a:buNone/>
            </a:pPr>
            <a:r>
              <a:rPr lang="en-GB" dirty="0" smtClean="0"/>
              <a:t>    to continue developing different types and </a:t>
            </a:r>
          </a:p>
          <a:p>
            <a:pPr>
              <a:buNone/>
            </a:pPr>
            <a:r>
              <a:rPr lang="en-GB" dirty="0" smtClean="0"/>
              <a:t>	 levels of involvement.</a:t>
            </a:r>
            <a:endParaRPr lang="en-GB" dirty="0"/>
          </a:p>
        </p:txBody>
      </p:sp>
      <p:pic>
        <p:nvPicPr>
          <p:cNvPr id="47112" name="Picture 8" descr="C:\Users\Rob\AppData\Local\Microsoft\Windows\Temporary Internet Files\Content.IE5\8EHSUX9Y\MMj03567780000[1].gif"/>
          <p:cNvPicPr>
            <a:picLocks noChangeAspect="1" noChangeArrowheads="1" noCrop="1"/>
          </p:cNvPicPr>
          <p:nvPr/>
        </p:nvPicPr>
        <p:blipFill>
          <a:blip r:embed="rId3" cstate="print"/>
          <a:srcRect/>
          <a:stretch>
            <a:fillRect/>
          </a:stretch>
        </p:blipFill>
        <p:spPr bwMode="auto">
          <a:xfrm>
            <a:off x="7715272" y="2071678"/>
            <a:ext cx="1214446" cy="200026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sz="quarter"/>
          </p:nvPr>
        </p:nvSpPr>
        <p:spPr/>
        <p:txBody>
          <a:bodyPr/>
          <a:lstStyle/>
          <a:p>
            <a:r>
              <a:rPr lang="en-GB" smtClean="0"/>
              <a:t>“What Matters to US”</a:t>
            </a:r>
          </a:p>
        </p:txBody>
      </p:sp>
      <p:graphicFrame>
        <p:nvGraphicFramePr>
          <p:cNvPr id="1026" name="Object 2"/>
          <p:cNvGraphicFramePr>
            <a:graphicFrameLocks noChangeAspect="1"/>
          </p:cNvGraphicFramePr>
          <p:nvPr>
            <p:ph sz="quarter" idx="1"/>
          </p:nvPr>
        </p:nvGraphicFramePr>
        <p:xfrm>
          <a:off x="1330325" y="2354263"/>
          <a:ext cx="2289175" cy="671512"/>
        </p:xfrm>
        <a:graphic>
          <a:graphicData uri="http://schemas.openxmlformats.org/presentationml/2006/ole">
            <p:oleObj spid="_x0000_s30722" name="Photo Editor Photo" r:id="rId4" imgW="2161905" imgH="609524" progId="">
              <p:embed/>
            </p:oleObj>
          </a:graphicData>
        </a:graphic>
      </p:graphicFrame>
      <p:graphicFrame>
        <p:nvGraphicFramePr>
          <p:cNvPr id="1027" name="Object 3"/>
          <p:cNvGraphicFramePr>
            <a:graphicFrameLocks noChangeAspect="1"/>
          </p:cNvGraphicFramePr>
          <p:nvPr>
            <p:ph sz="quarter" idx="2"/>
          </p:nvPr>
        </p:nvGraphicFramePr>
        <p:xfrm>
          <a:off x="4652963" y="1990725"/>
          <a:ext cx="4033837" cy="1395413"/>
        </p:xfrm>
        <a:graphic>
          <a:graphicData uri="http://schemas.openxmlformats.org/presentationml/2006/ole">
            <p:oleObj spid="_x0000_s30723" name="Photo Editor Photo" r:id="rId5" imgW="6752381" imgH="2247619" progId="">
              <p:embed/>
            </p:oleObj>
          </a:graphicData>
        </a:graphic>
      </p:graphicFrame>
      <p:pic>
        <p:nvPicPr>
          <p:cNvPr id="1029" name="Picture 5" descr="uoblogo-col-mkw-med"/>
          <p:cNvPicPr>
            <a:picLocks noGrp="1" noChangeAspect="1" noChangeArrowheads="1"/>
          </p:cNvPicPr>
          <p:nvPr>
            <p:ph sz="quarter" idx="3"/>
          </p:nvPr>
        </p:nvPicPr>
        <p:blipFill>
          <a:blip r:embed="rId6" cstate="print"/>
          <a:srcRect/>
          <a:stretch>
            <a:fillRect/>
          </a:stretch>
        </p:blipFill>
        <p:spPr>
          <a:xfrm>
            <a:off x="690563" y="4183063"/>
            <a:ext cx="2301875" cy="1016000"/>
          </a:xfrm>
        </p:spPr>
      </p:pic>
      <p:pic>
        <p:nvPicPr>
          <p:cNvPr id="1030" name="Picture 6" descr="UNILOGO"/>
          <p:cNvPicPr>
            <a:picLocks noGrp="1" noChangeAspect="1" noChangeArrowheads="1"/>
          </p:cNvPicPr>
          <p:nvPr>
            <p:ph sz="quarter" idx="4"/>
          </p:nvPr>
        </p:nvPicPr>
        <p:blipFill>
          <a:blip r:embed="rId7" cstate="print"/>
          <a:srcRect/>
          <a:stretch>
            <a:fillRect/>
          </a:stretch>
        </p:blipFill>
        <p:spPr>
          <a:xfrm>
            <a:off x="5610225" y="4438650"/>
            <a:ext cx="2117725" cy="119538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GB" sz="4000"/>
              <a:t>What Matters to US (Users of Services) in Shared Care and Decision Making</a:t>
            </a:r>
          </a:p>
        </p:txBody>
      </p:sp>
      <p:sp>
        <p:nvSpPr>
          <p:cNvPr id="7171" name="Rectangle 3"/>
          <p:cNvSpPr>
            <a:spLocks noGrp="1" noChangeArrowheads="1"/>
          </p:cNvSpPr>
          <p:nvPr>
            <p:ph type="subTitle" idx="1"/>
          </p:nvPr>
        </p:nvSpPr>
        <p:spPr>
          <a:xfrm>
            <a:off x="533400" y="3228975"/>
            <a:ext cx="7854950" cy="1752600"/>
          </a:xfrm>
        </p:spPr>
        <p:txBody>
          <a:bodyPr/>
          <a:lstStyle/>
          <a:p>
            <a:pPr marR="0" eaLnBrk="1" hangingPunct="1"/>
            <a:endParaRPr lang="en-GB" u="sng" dirty="0" smtClean="0"/>
          </a:p>
          <a:p>
            <a:pPr marR="0" eaLnBrk="1" hangingPunct="1"/>
            <a:r>
              <a:rPr lang="en-GB" u="sng"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mtClean="0"/>
              <a:t>Rationale and Context</a:t>
            </a:r>
          </a:p>
        </p:txBody>
      </p:sp>
      <p:sp>
        <p:nvSpPr>
          <p:cNvPr id="8195" name="Rectangle 3"/>
          <p:cNvSpPr>
            <a:spLocks noGrp="1" noChangeArrowheads="1"/>
          </p:cNvSpPr>
          <p:nvPr>
            <p:ph type="body" idx="1"/>
          </p:nvPr>
        </p:nvSpPr>
        <p:spPr/>
        <p:txBody>
          <a:bodyPr/>
          <a:lstStyle/>
          <a:p>
            <a:pPr>
              <a:lnSpc>
                <a:spcPct val="80000"/>
              </a:lnSpc>
              <a:buFontTx/>
              <a:buNone/>
            </a:pPr>
            <a:endParaRPr lang="en-GB" sz="1400" smtClean="0">
              <a:latin typeface="Arial" charset="0"/>
              <a:cs typeface="Arial" charset="0"/>
            </a:endParaRPr>
          </a:p>
          <a:p>
            <a:pPr>
              <a:lnSpc>
                <a:spcPct val="80000"/>
              </a:lnSpc>
              <a:buFontTx/>
              <a:buBlip>
                <a:blip r:embed="rId3"/>
              </a:buBlip>
            </a:pPr>
            <a:endParaRPr lang="en-GB" sz="1400" b="1" smtClean="0">
              <a:latin typeface="Arial" charset="0"/>
              <a:cs typeface="Arial" charset="0"/>
            </a:endParaRPr>
          </a:p>
          <a:p>
            <a:pPr>
              <a:lnSpc>
                <a:spcPct val="80000"/>
              </a:lnSpc>
            </a:pPr>
            <a:r>
              <a:rPr lang="en-GB" sz="2400" smtClean="0">
                <a:latin typeface="Arial" charset="0"/>
                <a:cs typeface="Arial" charset="0"/>
              </a:rPr>
              <a:t>Health policy requires future professionals to support patients and carers in self-care, including decision making</a:t>
            </a:r>
          </a:p>
          <a:p>
            <a:pPr>
              <a:lnSpc>
                <a:spcPct val="80000"/>
              </a:lnSpc>
              <a:buFontTx/>
              <a:buNone/>
            </a:pPr>
            <a:r>
              <a:rPr lang="en-GB" sz="2400" smtClean="0">
                <a:latin typeface="Arial" charset="0"/>
                <a:cs typeface="Arial" charset="0"/>
              </a:rPr>
              <a:t> </a:t>
            </a:r>
          </a:p>
          <a:p>
            <a:pPr>
              <a:lnSpc>
                <a:spcPct val="80000"/>
              </a:lnSpc>
            </a:pPr>
            <a:r>
              <a:rPr lang="en-GB" sz="2400" smtClean="0">
                <a:latin typeface="Arial" charset="0"/>
                <a:cs typeface="Arial" charset="0"/>
              </a:rPr>
              <a:t>Working effectively in partnership needs appreciation of what patients and carers can do/offer and ability to respond flexibly   </a:t>
            </a:r>
          </a:p>
          <a:p>
            <a:pPr>
              <a:lnSpc>
                <a:spcPct val="80000"/>
              </a:lnSpc>
              <a:buFontTx/>
              <a:buBlip>
                <a:blip r:embed="rId3"/>
              </a:buBlip>
            </a:pPr>
            <a:endParaRPr lang="en-GB" sz="2400" smtClean="0">
              <a:latin typeface="Arial" charset="0"/>
              <a:cs typeface="Arial" charset="0"/>
            </a:endParaRPr>
          </a:p>
          <a:p>
            <a:pPr>
              <a:lnSpc>
                <a:spcPct val="80000"/>
              </a:lnSpc>
            </a:pPr>
            <a:r>
              <a:rPr lang="en-GB" sz="2400" smtClean="0">
                <a:latin typeface="Arial" charset="0"/>
                <a:cs typeface="Arial" charset="0"/>
              </a:rPr>
              <a:t>History of collaboration of these four West Yorkshire Universities in establishing Patient Learning Journeys and support for effective working with patients and carers, modelling this for learners</a:t>
            </a:r>
          </a:p>
          <a:p>
            <a:pPr>
              <a:lnSpc>
                <a:spcPct val="80000"/>
              </a:lnSpc>
              <a:buFontTx/>
              <a:buNone/>
            </a:pPr>
            <a:endParaRPr lang="en-GB" sz="2400" smtClean="0">
              <a:latin typeface="Arial" charset="0"/>
              <a:cs typeface="Arial" charset="0"/>
            </a:endParaRPr>
          </a:p>
          <a:p>
            <a:pPr>
              <a:lnSpc>
                <a:spcPct val="80000"/>
              </a:lnSpc>
              <a:buFontTx/>
              <a:buBlip>
                <a:blip r:embed="rId3"/>
              </a:buBlip>
            </a:pPr>
            <a:endParaRPr lang="en-GB" sz="2400" smtClean="0">
              <a:latin typeface="Arial" charset="0"/>
              <a:cs typeface="Arial" charset="0"/>
            </a:endParaRPr>
          </a:p>
          <a:p>
            <a:pPr>
              <a:lnSpc>
                <a:spcPct val="80000"/>
              </a:lnSpc>
              <a:buFontTx/>
              <a:buNone/>
            </a:pPr>
            <a:endParaRPr lang="en-GB" sz="2000" smtClean="0">
              <a:latin typeface="Arial" charset="0"/>
              <a:cs typeface="Arial" charset="0"/>
            </a:endParaRPr>
          </a:p>
          <a:p>
            <a:pPr>
              <a:lnSpc>
                <a:spcPct val="80000"/>
              </a:lnSpc>
              <a:buFontTx/>
              <a:buNone/>
            </a:pPr>
            <a:endParaRPr lang="en-GB" sz="2000" b="1"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GB" smtClean="0"/>
              <a:t>Rationale and Context</a:t>
            </a:r>
          </a:p>
        </p:txBody>
      </p:sp>
      <p:sp>
        <p:nvSpPr>
          <p:cNvPr id="9219" name="Rectangle 3"/>
          <p:cNvSpPr>
            <a:spLocks noGrp="1"/>
          </p:cNvSpPr>
          <p:nvPr>
            <p:ph type="body" idx="1"/>
          </p:nvPr>
        </p:nvSpPr>
        <p:spPr/>
        <p:txBody>
          <a:bodyPr/>
          <a:lstStyle/>
          <a:p>
            <a:r>
              <a:rPr lang="en-GB" sz="2800" smtClean="0">
                <a:latin typeface="Arial" charset="0"/>
                <a:cs typeface="Arial" charset="0"/>
              </a:rPr>
              <a:t>‘Back to basics’ urge of those who had been working with users and carers and were thus thinking more outside their professional silos</a:t>
            </a:r>
          </a:p>
          <a:p>
            <a:pPr>
              <a:buFontTx/>
              <a:buNone/>
            </a:pPr>
            <a:endParaRPr lang="en-GB" sz="2800" smtClean="0">
              <a:latin typeface="Arial" charset="0"/>
              <a:cs typeface="Arial" charset="0"/>
            </a:endParaRPr>
          </a:p>
          <a:p>
            <a:r>
              <a:rPr lang="en-GB" sz="2800" smtClean="0">
                <a:latin typeface="Arial" charset="0"/>
                <a:cs typeface="Arial" charset="0"/>
              </a:rPr>
              <a:t>The CETL ALPs (Assessment of Learning in Practice Settings) call for research proposals to inform their competency framework and assessment methods   </a:t>
            </a:r>
          </a:p>
          <a:p>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Research Aim</a:t>
            </a:r>
          </a:p>
        </p:txBody>
      </p:sp>
      <p:sp>
        <p:nvSpPr>
          <p:cNvPr id="10243" name="Rectangle 3"/>
          <p:cNvSpPr>
            <a:spLocks noGrp="1" noChangeArrowheads="1"/>
          </p:cNvSpPr>
          <p:nvPr>
            <p:ph idx="1"/>
          </p:nvPr>
        </p:nvSpPr>
        <p:spPr/>
        <p:txBody>
          <a:bodyPr/>
          <a:lstStyle/>
          <a:p>
            <a:pPr eaLnBrk="1" hangingPunct="1">
              <a:lnSpc>
                <a:spcPct val="90000"/>
              </a:lnSpc>
            </a:pPr>
            <a:r>
              <a:rPr lang="en-GB" sz="2800" smtClean="0">
                <a:latin typeface="Arial" charset="0"/>
                <a:cs typeface="Arial" charset="0"/>
              </a:rPr>
              <a:t>To establish the essential skills and attributes that health &amp; social care practitioners require to enable service user participation in decision making about their care.</a:t>
            </a:r>
          </a:p>
          <a:p>
            <a:pPr eaLnBrk="1" hangingPunct="1">
              <a:lnSpc>
                <a:spcPct val="90000"/>
              </a:lnSpc>
              <a:buFont typeface="Wingdings 2" pitchFamily="18" charset="2"/>
              <a:buNone/>
            </a:pPr>
            <a:endParaRPr lang="en-GB" sz="2800" smtClean="0">
              <a:latin typeface="Arial" charset="0"/>
              <a:cs typeface="Arial" charset="0"/>
            </a:endParaRPr>
          </a:p>
          <a:p>
            <a:pPr eaLnBrk="1" hangingPunct="1">
              <a:lnSpc>
                <a:spcPct val="90000"/>
              </a:lnSpc>
            </a:pPr>
            <a:r>
              <a:rPr lang="en-GB" sz="2800" smtClean="0">
                <a:latin typeface="Arial" charset="0"/>
                <a:cs typeface="Arial" charset="0"/>
              </a:rPr>
              <a:t>Funded by Assessment &amp; learning in Practice Settings (ALPS) programme – Centre for Excellence in Teaching &amp; Learning (CETL) project.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Aims and Methods</a:t>
            </a:r>
          </a:p>
        </p:txBody>
      </p:sp>
      <p:sp>
        <p:nvSpPr>
          <p:cNvPr id="11267" name="Rectangle 3"/>
          <p:cNvSpPr>
            <a:spLocks noGrp="1" noChangeArrowheads="1"/>
          </p:cNvSpPr>
          <p:nvPr>
            <p:ph type="body" idx="1"/>
          </p:nvPr>
        </p:nvSpPr>
        <p:spPr>
          <a:xfrm>
            <a:off x="428625" y="2000250"/>
            <a:ext cx="8229600" cy="4389438"/>
          </a:xfrm>
        </p:spPr>
        <p:txBody>
          <a:bodyPr/>
          <a:lstStyle/>
          <a:p>
            <a:pPr>
              <a:lnSpc>
                <a:spcPct val="80000"/>
              </a:lnSpc>
            </a:pPr>
            <a:r>
              <a:rPr lang="en-US" sz="2400" smtClean="0">
                <a:latin typeface="Arial" charset="0"/>
                <a:cs typeface="Arial" charset="0"/>
              </a:rPr>
              <a:t>To establish a collaborative inquiry process with users and carers to explore </a:t>
            </a:r>
            <a:r>
              <a:rPr lang="en-GB" sz="2400" smtClean="0">
                <a:latin typeface="Arial" charset="0"/>
                <a:cs typeface="Arial" charset="0"/>
              </a:rPr>
              <a:t>what professionals need to do to help patients and carers play </a:t>
            </a:r>
            <a:r>
              <a:rPr lang="en-GB" sz="2400" i="1" smtClean="0">
                <a:latin typeface="Arial" charset="0"/>
                <a:cs typeface="Arial" charset="0"/>
              </a:rPr>
              <a:t>their</a:t>
            </a:r>
            <a:r>
              <a:rPr lang="en-GB" sz="2400" smtClean="0">
                <a:latin typeface="Arial" charset="0"/>
                <a:cs typeface="Arial" charset="0"/>
              </a:rPr>
              <a:t> part in shared care and decision making.</a:t>
            </a:r>
            <a:endParaRPr lang="en-US" sz="2400" smtClean="0">
              <a:latin typeface="Arial" charset="0"/>
              <a:cs typeface="Arial" charset="0"/>
            </a:endParaRPr>
          </a:p>
          <a:p>
            <a:pPr>
              <a:lnSpc>
                <a:spcPct val="80000"/>
              </a:lnSpc>
            </a:pPr>
            <a:r>
              <a:rPr lang="en-US" sz="2400" smtClean="0">
                <a:latin typeface="Arial" charset="0"/>
                <a:cs typeface="Arial" charset="0"/>
              </a:rPr>
              <a:t>To conduct a Delphi-type exercise to widen the inquiry to other users and carers, practitioners, students and academic teachers.</a:t>
            </a:r>
          </a:p>
          <a:p>
            <a:pPr>
              <a:lnSpc>
                <a:spcPct val="80000"/>
              </a:lnSpc>
            </a:pPr>
            <a:r>
              <a:rPr lang="en-US" sz="2400" smtClean="0">
                <a:latin typeface="Arial" charset="0"/>
                <a:cs typeface="Arial" charset="0"/>
              </a:rPr>
              <a:t>To establish implications for the assessment of students in the practice setting and practice related learning in the academic setting.  </a:t>
            </a:r>
          </a:p>
          <a:p>
            <a:pPr>
              <a:lnSpc>
                <a:spcPct val="80000"/>
              </a:lnSpc>
            </a:pPr>
            <a:r>
              <a:rPr lang="en-US" sz="2400" smtClean="0">
                <a:latin typeface="Arial" charset="0"/>
                <a:cs typeface="Arial" charset="0"/>
              </a:rPr>
              <a:t>To build on these processes to co-design and test one or more assessment methods.</a:t>
            </a:r>
            <a:endParaRPr lang="en-GB" sz="2400" smtClean="0">
              <a:latin typeface="Arial" charset="0"/>
              <a:cs typeface="Arial" charset="0"/>
            </a:endParaRPr>
          </a:p>
          <a:p>
            <a:pPr>
              <a:lnSpc>
                <a:spcPct val="80000"/>
              </a:lnSpc>
              <a:buFontTx/>
              <a:buNone/>
            </a:pPr>
            <a:endParaRPr lang="en-GB" sz="2400" smtClean="0">
              <a:latin typeface="Arial" charset="0"/>
              <a:cs typeface="Arial" charset="0"/>
            </a:endParaRPr>
          </a:p>
          <a:p>
            <a:pPr>
              <a:lnSpc>
                <a:spcPct val="80000"/>
              </a:lnSpc>
              <a:buFontTx/>
              <a:buNone/>
            </a:pPr>
            <a:endParaRPr lang="en-GB"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Action Learning Groups</a:t>
            </a:r>
          </a:p>
        </p:txBody>
      </p:sp>
      <p:sp>
        <p:nvSpPr>
          <p:cNvPr id="12291" name="Rectangle 3"/>
          <p:cNvSpPr>
            <a:spLocks noGrp="1" noChangeArrowheads="1"/>
          </p:cNvSpPr>
          <p:nvPr>
            <p:ph type="body" idx="1"/>
          </p:nvPr>
        </p:nvSpPr>
        <p:spPr/>
        <p:txBody>
          <a:bodyPr/>
          <a:lstStyle/>
          <a:p>
            <a:r>
              <a:rPr lang="en-GB" sz="2400" smtClean="0">
                <a:latin typeface="Arial" charset="0"/>
                <a:cs typeface="Arial" charset="0"/>
              </a:rPr>
              <a:t>Users and carers (US group) met 3 times in 3 groups and then all together, reflecting on experience </a:t>
            </a:r>
          </a:p>
          <a:p>
            <a:pPr>
              <a:buFontTx/>
              <a:buNone/>
            </a:pPr>
            <a:endParaRPr lang="en-GB" sz="2400" smtClean="0">
              <a:latin typeface="Arial" charset="0"/>
              <a:cs typeface="Arial" charset="0"/>
            </a:endParaRPr>
          </a:p>
          <a:p>
            <a:r>
              <a:rPr lang="en-GB" sz="2400" smtClean="0">
                <a:latin typeface="Arial" charset="0"/>
                <a:cs typeface="Arial" charset="0"/>
              </a:rPr>
              <a:t>Groups led by user and carer (university- employed) involvement workers</a:t>
            </a:r>
          </a:p>
          <a:p>
            <a:pPr>
              <a:buFontTx/>
              <a:buNone/>
            </a:pPr>
            <a:endParaRPr lang="en-GB" sz="2400" smtClean="0">
              <a:latin typeface="Arial" charset="0"/>
              <a:cs typeface="Arial" charset="0"/>
            </a:endParaRPr>
          </a:p>
          <a:p>
            <a:r>
              <a:rPr lang="en-GB" sz="2400" smtClean="0">
                <a:latin typeface="Arial" charset="0"/>
                <a:cs typeface="Arial" charset="0"/>
              </a:rPr>
              <a:t>All participants had been through Patient Learning Journey programmes</a:t>
            </a:r>
          </a:p>
          <a:p>
            <a:pPr>
              <a:buFontTx/>
              <a:buNone/>
            </a:pPr>
            <a:endParaRPr lang="en-GB" sz="2400" smtClean="0">
              <a:latin typeface="Arial" charset="0"/>
              <a:cs typeface="Arial" charset="0"/>
            </a:endParaRPr>
          </a:p>
          <a:p>
            <a:r>
              <a:rPr lang="en-GB" sz="2400" smtClean="0">
                <a:latin typeface="Arial" charset="0"/>
                <a:cs typeface="Arial" charset="0"/>
              </a:rPr>
              <a:t>Meetings were recorded, reflected upon and analysed in iterative process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z="4000" smtClean="0"/>
              <a:t>Emergent Findings</a:t>
            </a:r>
          </a:p>
        </p:txBody>
      </p:sp>
      <p:sp>
        <p:nvSpPr>
          <p:cNvPr id="13315" name="Rectangle 3"/>
          <p:cNvSpPr>
            <a:spLocks noGrp="1" noChangeArrowheads="1"/>
          </p:cNvSpPr>
          <p:nvPr>
            <p:ph type="body" idx="1"/>
          </p:nvPr>
        </p:nvSpPr>
        <p:spPr/>
        <p:txBody>
          <a:bodyPr/>
          <a:lstStyle/>
          <a:p>
            <a:pPr>
              <a:lnSpc>
                <a:spcPct val="80000"/>
              </a:lnSpc>
              <a:buFontTx/>
              <a:buBlip>
                <a:blip r:embed="rId3"/>
              </a:buBlip>
            </a:pPr>
            <a:r>
              <a:rPr lang="en-GB" sz="2400" b="1" smtClean="0">
                <a:latin typeface="Arial" charset="0"/>
                <a:cs typeface="Arial" charset="0"/>
              </a:rPr>
              <a:t>Time</a:t>
            </a:r>
            <a:r>
              <a:rPr lang="en-GB" sz="2400" smtClean="0">
                <a:latin typeface="Arial" charset="0"/>
                <a:cs typeface="Arial" charset="0"/>
              </a:rPr>
              <a:t>: ‘too much pressure on staff, they are not allowed to care due to time restrictions-high stress levels-this eventually makes them bail out</a:t>
            </a:r>
          </a:p>
          <a:p>
            <a:pPr>
              <a:lnSpc>
                <a:spcPct val="80000"/>
              </a:lnSpc>
              <a:buFont typeface="Wingdings 2" pitchFamily="18" charset="2"/>
              <a:buNone/>
            </a:pPr>
            <a:endParaRPr lang="en-GB" sz="2400" smtClean="0">
              <a:latin typeface="Arial" charset="0"/>
              <a:cs typeface="Arial" charset="0"/>
            </a:endParaRPr>
          </a:p>
          <a:p>
            <a:pPr>
              <a:lnSpc>
                <a:spcPct val="80000"/>
              </a:lnSpc>
              <a:buFontTx/>
              <a:buBlip>
                <a:blip r:embed="rId3"/>
              </a:buBlip>
            </a:pPr>
            <a:r>
              <a:rPr lang="en-GB" sz="2400" b="1" smtClean="0">
                <a:latin typeface="Arial" charset="0"/>
                <a:cs typeface="Arial" charset="0"/>
              </a:rPr>
              <a:t>Respect and</a:t>
            </a:r>
            <a:r>
              <a:rPr lang="en-GB" sz="2400" smtClean="0">
                <a:latin typeface="Arial" charset="0"/>
                <a:cs typeface="Arial" charset="0"/>
              </a:rPr>
              <a:t> </a:t>
            </a:r>
            <a:r>
              <a:rPr lang="en-GB" sz="2400" b="1" smtClean="0">
                <a:latin typeface="Arial" charset="0"/>
                <a:cs typeface="Arial" charset="0"/>
              </a:rPr>
              <a:t>Person-centred</a:t>
            </a:r>
            <a:r>
              <a:rPr lang="en-GB" sz="2400" smtClean="0">
                <a:latin typeface="Arial" charset="0"/>
                <a:cs typeface="Arial" charset="0"/>
              </a:rPr>
              <a:t>: ‘The Nurse listened and understood where I was coming from.  She looked at things from my point of view-I needed someone to listen to me and hear what I was saying to find a solution-she really wanted to help’. </a:t>
            </a:r>
          </a:p>
          <a:p>
            <a:pPr>
              <a:lnSpc>
                <a:spcPct val="80000"/>
              </a:lnSpc>
              <a:buFont typeface="Wingdings 2" pitchFamily="18" charset="2"/>
              <a:buNone/>
            </a:pPr>
            <a:endParaRPr lang="en-GB" sz="2400" smtClean="0">
              <a:latin typeface="Arial" charset="0"/>
              <a:cs typeface="Arial" charset="0"/>
            </a:endParaRPr>
          </a:p>
          <a:p>
            <a:pPr>
              <a:lnSpc>
                <a:spcPct val="80000"/>
              </a:lnSpc>
              <a:buFontTx/>
              <a:buBlip>
                <a:blip r:embed="rId3"/>
              </a:buBlip>
            </a:pPr>
            <a:r>
              <a:rPr lang="en-GB" sz="2400" b="1" smtClean="0">
                <a:latin typeface="Arial" charset="0"/>
                <a:cs typeface="Arial" charset="0"/>
              </a:rPr>
              <a:t>Communication</a:t>
            </a:r>
            <a:r>
              <a:rPr lang="en-GB" sz="2400" smtClean="0">
                <a:latin typeface="Arial" charset="0"/>
                <a:cs typeface="Arial" charset="0"/>
              </a:rPr>
              <a:t>: ‘Speak at our level but don’t assume our level.  I really want to know you’re listening’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Long and winding road</a:t>
            </a:r>
          </a:p>
        </p:txBody>
      </p:sp>
      <p:sp>
        <p:nvSpPr>
          <p:cNvPr id="3075" name="Rectangle 3"/>
          <p:cNvSpPr>
            <a:spLocks noGrp="1" noChangeArrowheads="1"/>
          </p:cNvSpPr>
          <p:nvPr>
            <p:ph type="body" idx="1"/>
          </p:nvPr>
        </p:nvSpPr>
        <p:spPr/>
        <p:txBody>
          <a:bodyPr/>
          <a:lstStyle/>
          <a:p>
            <a:endParaRPr lang="en-US" dirty="0"/>
          </a:p>
        </p:txBody>
      </p:sp>
      <p:pic>
        <p:nvPicPr>
          <p:cNvPr id="3076" name="Picture 4" descr="j0146037"/>
          <p:cNvPicPr>
            <a:picLocks noChangeAspect="1" noChangeArrowheads="1"/>
          </p:cNvPicPr>
          <p:nvPr/>
        </p:nvPicPr>
        <p:blipFill>
          <a:blip r:embed="rId3" cstate="print"/>
          <a:srcRect/>
          <a:stretch>
            <a:fillRect/>
          </a:stretch>
        </p:blipFill>
        <p:spPr bwMode="auto">
          <a:xfrm>
            <a:off x="755650" y="1628775"/>
            <a:ext cx="7704138" cy="42481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Emergent findings continued…</a:t>
            </a:r>
          </a:p>
        </p:txBody>
      </p:sp>
      <p:sp>
        <p:nvSpPr>
          <p:cNvPr id="14339" name="Rectangle 3"/>
          <p:cNvSpPr>
            <a:spLocks noGrp="1" noChangeArrowheads="1"/>
          </p:cNvSpPr>
          <p:nvPr>
            <p:ph type="body" idx="1"/>
          </p:nvPr>
        </p:nvSpPr>
        <p:spPr/>
        <p:txBody>
          <a:bodyPr/>
          <a:lstStyle/>
          <a:p>
            <a:pPr>
              <a:lnSpc>
                <a:spcPct val="90000"/>
              </a:lnSpc>
              <a:buFontTx/>
              <a:buBlip>
                <a:blip r:embed="rId3"/>
              </a:buBlip>
            </a:pPr>
            <a:r>
              <a:rPr lang="en-GB" sz="2400" b="1" smtClean="0">
                <a:latin typeface="Arial" charset="0"/>
                <a:cs typeface="Arial" charset="0"/>
              </a:rPr>
              <a:t>Power</a:t>
            </a:r>
            <a:r>
              <a:rPr lang="en-GB" sz="2400" smtClean="0">
                <a:latin typeface="Arial" charset="0"/>
                <a:cs typeface="Arial" charset="0"/>
              </a:rPr>
              <a:t>: ‘As his carer I know more things about him than they do’.  ‘Both Dr and Patient are experts so should work together’</a:t>
            </a:r>
          </a:p>
          <a:p>
            <a:pPr>
              <a:lnSpc>
                <a:spcPct val="90000"/>
              </a:lnSpc>
              <a:buFontTx/>
              <a:buBlip>
                <a:blip r:embed="rId3"/>
              </a:buBlip>
            </a:pPr>
            <a:r>
              <a:rPr lang="en-GB" sz="2400" b="1" smtClean="0">
                <a:latin typeface="Arial" charset="0"/>
                <a:cs typeface="Arial" charset="0"/>
              </a:rPr>
              <a:t>Team working</a:t>
            </a:r>
            <a:r>
              <a:rPr lang="en-GB" sz="2400" smtClean="0">
                <a:latin typeface="Arial" charset="0"/>
                <a:cs typeface="Arial" charset="0"/>
              </a:rPr>
              <a:t>: ‘communicating with other professionals to smooth our way to getting help’</a:t>
            </a:r>
          </a:p>
          <a:p>
            <a:pPr>
              <a:lnSpc>
                <a:spcPct val="90000"/>
              </a:lnSpc>
              <a:buFontTx/>
              <a:buBlip>
                <a:blip r:embed="rId3"/>
              </a:buBlip>
            </a:pPr>
            <a:r>
              <a:rPr lang="en-GB" sz="2400" b="1" smtClean="0">
                <a:latin typeface="Arial" charset="0"/>
                <a:cs typeface="Arial" charset="0"/>
              </a:rPr>
              <a:t>The Organisation:</a:t>
            </a:r>
            <a:r>
              <a:rPr lang="en-GB" sz="2400" smtClean="0">
                <a:latin typeface="Arial" charset="0"/>
                <a:cs typeface="Arial" charset="0"/>
              </a:rPr>
              <a:t> ‘OT very young and very open minded-not worried about ticking boxes and pleasing management- no doubt this will have to change’</a:t>
            </a:r>
          </a:p>
          <a:p>
            <a:pPr>
              <a:lnSpc>
                <a:spcPct val="90000"/>
              </a:lnSpc>
              <a:buFontTx/>
              <a:buBlip>
                <a:blip r:embed="rId3"/>
              </a:buBlip>
            </a:pPr>
            <a:r>
              <a:rPr lang="en-GB" sz="2400" b="1" smtClean="0">
                <a:latin typeface="Arial" charset="0"/>
                <a:cs typeface="Arial" charset="0"/>
              </a:rPr>
              <a:t>The relationship</a:t>
            </a:r>
            <a:r>
              <a:rPr lang="en-GB" sz="2400" smtClean="0">
                <a:latin typeface="Arial" charset="0"/>
                <a:cs typeface="Arial" charset="0"/>
              </a:rPr>
              <a:t>: ‘The Consultant was very apologetic-he admitted that ‘Mother knows best’-so I have great respect for him’.  ‘I came out lighter because he’d listened to me and he’d lightened the load’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t>Learning and process outcomes </a:t>
            </a:r>
          </a:p>
        </p:txBody>
      </p:sp>
      <p:sp>
        <p:nvSpPr>
          <p:cNvPr id="15363" name="Rectangle 3"/>
          <p:cNvSpPr>
            <a:spLocks noGrp="1" noChangeArrowheads="1"/>
          </p:cNvSpPr>
          <p:nvPr>
            <p:ph type="body" idx="1"/>
          </p:nvPr>
        </p:nvSpPr>
        <p:spPr/>
        <p:txBody>
          <a:bodyPr/>
          <a:lstStyle/>
          <a:p>
            <a:pPr>
              <a:lnSpc>
                <a:spcPct val="90000"/>
              </a:lnSpc>
            </a:pPr>
            <a:r>
              <a:rPr lang="en-GB" sz="2000" smtClean="0">
                <a:latin typeface="Arial" charset="0"/>
                <a:cs typeface="Arial" charset="0"/>
              </a:rPr>
              <a:t>Learning how to lead from a user perspective: university workers had to lead at the start as it was university based and our agenda, but we led from our own personal experience, not from our professional title</a:t>
            </a:r>
          </a:p>
          <a:p>
            <a:pPr>
              <a:lnSpc>
                <a:spcPct val="90000"/>
              </a:lnSpc>
            </a:pPr>
            <a:endParaRPr lang="en-GB" sz="2000" smtClean="0">
              <a:latin typeface="Arial" charset="0"/>
              <a:cs typeface="Arial" charset="0"/>
            </a:endParaRPr>
          </a:p>
          <a:p>
            <a:pPr>
              <a:lnSpc>
                <a:spcPct val="90000"/>
              </a:lnSpc>
            </a:pPr>
            <a:r>
              <a:rPr lang="en-GB" sz="2000" smtClean="0">
                <a:latin typeface="Arial" charset="0"/>
                <a:cs typeface="Arial" charset="0"/>
              </a:rPr>
              <a:t>Learned to encourage dialogue so the group grew their ideas: ‘I learned how to listen, really listen, again’.</a:t>
            </a:r>
          </a:p>
          <a:p>
            <a:pPr>
              <a:lnSpc>
                <a:spcPct val="90000"/>
              </a:lnSpc>
              <a:buFontTx/>
              <a:buNone/>
            </a:pPr>
            <a:r>
              <a:rPr lang="en-GB" sz="2000" smtClean="0">
                <a:latin typeface="Arial" charset="0"/>
                <a:cs typeface="Arial" charset="0"/>
              </a:rPr>
              <a:t> </a:t>
            </a:r>
          </a:p>
          <a:p>
            <a:pPr>
              <a:lnSpc>
                <a:spcPct val="90000"/>
              </a:lnSpc>
            </a:pPr>
            <a:r>
              <a:rPr lang="en-GB" sz="2000" smtClean="0">
                <a:latin typeface="Arial" charset="0"/>
                <a:cs typeface="Arial" charset="0"/>
              </a:rPr>
              <a:t>Effect on those involved (i.e. usual health, wellbeing and employment outcomes) enhanced by contributing more fully from the beginning: what is important to assess? </a:t>
            </a:r>
          </a:p>
          <a:p>
            <a:pPr>
              <a:lnSpc>
                <a:spcPct val="90000"/>
              </a:lnSpc>
              <a:buFontTx/>
              <a:buNone/>
            </a:pPr>
            <a:endParaRPr lang="en-GB" sz="2000" smtClean="0">
              <a:latin typeface="Arial" charset="0"/>
              <a:cs typeface="Arial" charset="0"/>
            </a:endParaRPr>
          </a:p>
          <a:p>
            <a:pPr>
              <a:lnSpc>
                <a:spcPct val="90000"/>
              </a:lnSpc>
            </a:pPr>
            <a:r>
              <a:rPr lang="en-GB" sz="2000" smtClean="0">
                <a:latin typeface="Arial" charset="0"/>
                <a:cs typeface="Arial" charset="0"/>
              </a:rPr>
              <a:t>Users and carers can add vital depth and breadth to understandings from professional silos if given resources</a:t>
            </a:r>
          </a:p>
          <a:p>
            <a:pPr>
              <a:lnSpc>
                <a:spcPct val="90000"/>
              </a:lnSpc>
              <a:buFontTx/>
              <a:buNone/>
            </a:pPr>
            <a:endParaRPr lang="en-GB" sz="2000" smtClean="0">
              <a:latin typeface="Arial" charset="0"/>
              <a:cs typeface="Arial" charset="0"/>
            </a:endParaRPr>
          </a:p>
          <a:p>
            <a:pPr>
              <a:lnSpc>
                <a:spcPct val="90000"/>
              </a:lnSpc>
            </a:pPr>
            <a:endParaRPr lang="en-GB"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Learning  and process outcomes</a:t>
            </a:r>
          </a:p>
        </p:txBody>
      </p:sp>
      <p:sp>
        <p:nvSpPr>
          <p:cNvPr id="16387" name="Rectangle 3"/>
          <p:cNvSpPr>
            <a:spLocks noGrp="1" noChangeArrowheads="1"/>
          </p:cNvSpPr>
          <p:nvPr>
            <p:ph idx="1"/>
          </p:nvPr>
        </p:nvSpPr>
        <p:spPr/>
        <p:txBody>
          <a:bodyPr/>
          <a:lstStyle/>
          <a:p>
            <a:r>
              <a:rPr lang="en-GB" sz="2400" smtClean="0">
                <a:latin typeface="Arial" charset="0"/>
                <a:cs typeface="Arial" charset="0"/>
              </a:rPr>
              <a:t>Still struggling with contradictions of different research paradigms!  Still working on….</a:t>
            </a:r>
          </a:p>
          <a:p>
            <a:pPr>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Action Learning groups with service users /carers, tape recorded and transcribed.</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Thematic analysis – statements related to shared care and decision making formed basis for a survey.</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Survey statements taken back to Action Learning  groups for approval.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Survey</a:t>
            </a:r>
          </a:p>
        </p:txBody>
      </p:sp>
      <p:sp>
        <p:nvSpPr>
          <p:cNvPr id="17411" name="Rectangle 3"/>
          <p:cNvSpPr>
            <a:spLocks noGrp="1" noChangeArrowheads="1"/>
          </p:cNvSpPr>
          <p:nvPr>
            <p:ph idx="1"/>
          </p:nvPr>
        </p:nvSpPr>
        <p:spPr/>
        <p:txBody>
          <a:bodyPr/>
          <a:lstStyle/>
          <a:p>
            <a:pPr eaLnBrk="1" hangingPunct="1"/>
            <a:r>
              <a:rPr lang="en-GB" sz="2400" smtClean="0">
                <a:latin typeface="Arial" charset="0"/>
                <a:cs typeface="Arial" charset="0"/>
              </a:rPr>
              <a:t>Survey sent out to 3 stakeholders – </a:t>
            </a:r>
          </a:p>
          <a:p>
            <a:pPr eaLnBrk="1" hangingPunct="1">
              <a:buFont typeface="Wingdings 2" pitchFamily="18" charset="2"/>
              <a:buNone/>
            </a:pPr>
            <a:endParaRPr lang="en-GB" sz="2400" smtClean="0">
              <a:latin typeface="Arial" charset="0"/>
              <a:cs typeface="Arial" charset="0"/>
            </a:endParaRPr>
          </a:p>
          <a:p>
            <a:pPr eaLnBrk="1" hangingPunct="1">
              <a:buFontTx/>
              <a:buNone/>
            </a:pPr>
            <a:r>
              <a:rPr lang="en-GB" sz="2400" smtClean="0">
                <a:latin typeface="Arial" charset="0"/>
                <a:cs typeface="Arial" charset="0"/>
              </a:rPr>
              <a:t> Service Users/ Carers – wide range of experiences.</a:t>
            </a:r>
          </a:p>
          <a:p>
            <a:pPr eaLnBrk="1" hangingPunct="1">
              <a:buFontTx/>
              <a:buNone/>
            </a:pPr>
            <a:r>
              <a:rPr lang="en-GB" sz="2400" smtClean="0">
                <a:latin typeface="Arial" charset="0"/>
                <a:cs typeface="Arial" charset="0"/>
              </a:rPr>
              <a:t>Students – across 16 professions</a:t>
            </a:r>
          </a:p>
          <a:p>
            <a:pPr eaLnBrk="1" hangingPunct="1">
              <a:buFontTx/>
              <a:buNone/>
            </a:pPr>
            <a:r>
              <a:rPr lang="en-GB" sz="2400" smtClean="0">
                <a:latin typeface="Arial" charset="0"/>
                <a:cs typeface="Arial" charset="0"/>
              </a:rPr>
              <a:t>Academics – across 16 professions</a:t>
            </a:r>
          </a:p>
          <a:p>
            <a:pPr eaLnBrk="1" hangingPunct="1">
              <a:buFontTx/>
              <a:buNone/>
            </a:pPr>
            <a:endParaRPr lang="en-GB" sz="2400" smtClean="0">
              <a:latin typeface="Arial" charset="0"/>
              <a:cs typeface="Arial" charset="0"/>
            </a:endParaRPr>
          </a:p>
          <a:p>
            <a:pPr eaLnBrk="1" hangingPunct="1"/>
            <a:r>
              <a:rPr lang="en-GB" sz="2400" smtClean="0">
                <a:latin typeface="Arial" charset="0"/>
                <a:cs typeface="Arial" charset="0"/>
              </a:rPr>
              <a:t>Statements ranked or rated option to add comments</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Colour coded to enable attribution of response to stakeholder group.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a:lstStyle/>
          <a:p>
            <a:r>
              <a:rPr lang="en-GB" smtClean="0">
                <a:effectLst/>
              </a:rPr>
              <a:t>Sample Question</a:t>
            </a:r>
          </a:p>
        </p:txBody>
      </p:sp>
      <p:sp>
        <p:nvSpPr>
          <p:cNvPr id="77832" name="Rectangle 8"/>
          <p:cNvSpPr>
            <a:spLocks noGrp="1" noChangeArrowheads="1"/>
          </p:cNvSpPr>
          <p:nvPr>
            <p:ph type="body" sz="half" idx="1"/>
          </p:nvPr>
        </p:nvSpPr>
        <p:spPr/>
        <p:txBody>
          <a:bodyPr/>
          <a:lstStyle/>
          <a:p>
            <a:pPr>
              <a:buFontTx/>
              <a:buNone/>
            </a:pPr>
            <a:r>
              <a:rPr lang="en-GB" smtClean="0"/>
              <a:t>Do you feel that how a</a:t>
            </a:r>
          </a:p>
          <a:p>
            <a:pPr>
              <a:buFontTx/>
              <a:buNone/>
            </a:pPr>
            <a:r>
              <a:rPr lang="en-GB" smtClean="0"/>
              <a:t>person dresses makes</a:t>
            </a:r>
          </a:p>
          <a:p>
            <a:pPr>
              <a:buFontTx/>
              <a:buNone/>
            </a:pPr>
            <a:r>
              <a:rPr lang="en-GB" smtClean="0"/>
              <a:t>a difference to their </a:t>
            </a:r>
          </a:p>
          <a:p>
            <a:pPr>
              <a:buFontTx/>
              <a:buNone/>
            </a:pPr>
            <a:r>
              <a:rPr lang="en-GB" smtClean="0"/>
              <a:t>treatment by </a:t>
            </a:r>
          </a:p>
          <a:p>
            <a:pPr>
              <a:buFontTx/>
              <a:buNone/>
            </a:pPr>
            <a:r>
              <a:rPr lang="en-GB" smtClean="0"/>
              <a:t>professionals? </a:t>
            </a:r>
          </a:p>
          <a:p>
            <a:pPr>
              <a:buFontTx/>
              <a:buNone/>
            </a:pPr>
            <a:endParaRPr lang="en-GB" smtClean="0"/>
          </a:p>
          <a:p>
            <a:pPr>
              <a:buFontTx/>
              <a:buNone/>
            </a:pPr>
            <a:r>
              <a:rPr lang="en-GB" smtClean="0"/>
              <a:t>Please tick one of the</a:t>
            </a:r>
          </a:p>
          <a:p>
            <a:pPr>
              <a:buFontTx/>
              <a:buNone/>
            </a:pPr>
            <a:r>
              <a:rPr lang="en-GB" smtClean="0"/>
              <a:t>boxes opposite. </a:t>
            </a:r>
          </a:p>
        </p:txBody>
      </p:sp>
      <p:sp>
        <p:nvSpPr>
          <p:cNvPr id="77833" name="Rectangle 9"/>
          <p:cNvSpPr>
            <a:spLocks noGrp="1" noChangeArrowheads="1"/>
          </p:cNvSpPr>
          <p:nvPr>
            <p:ph type="body" sz="half" idx="2"/>
          </p:nvPr>
        </p:nvSpPr>
        <p:spPr/>
        <p:txBody>
          <a:bodyPr/>
          <a:lstStyle/>
          <a:p>
            <a:pPr>
              <a:buFontTx/>
              <a:buNone/>
            </a:pPr>
            <a:r>
              <a:rPr lang="en-GB" smtClean="0"/>
              <a:t>Yes     </a:t>
            </a:r>
            <a:r>
              <a:rPr lang="en-GB" smtClean="0">
                <a:sym typeface="Wingdings" pitchFamily="2" charset="2"/>
              </a:rPr>
              <a:t></a:t>
            </a:r>
            <a:endParaRPr lang="en-GB" smtClean="0"/>
          </a:p>
          <a:p>
            <a:pPr>
              <a:buFontTx/>
              <a:buNone/>
            </a:pPr>
            <a:r>
              <a:rPr lang="en-GB" smtClean="0"/>
              <a:t>No      </a:t>
            </a:r>
            <a:r>
              <a:rPr lang="en-GB" smtClean="0">
                <a:sym typeface="Wingdings" pitchFamily="2" charset="2"/>
              </a:rPr>
              <a:t></a:t>
            </a:r>
          </a:p>
          <a:p>
            <a:pPr>
              <a:buFontTx/>
              <a:buNone/>
            </a:pPr>
            <a:r>
              <a:rPr lang="en-GB" smtClean="0"/>
              <a:t>If you answered ‘yes’</a:t>
            </a:r>
          </a:p>
          <a:p>
            <a:pPr>
              <a:buFontTx/>
              <a:buNone/>
            </a:pPr>
            <a:r>
              <a:rPr lang="en-GB" smtClean="0"/>
              <a:t>please could you </a:t>
            </a:r>
          </a:p>
          <a:p>
            <a:pPr>
              <a:buFontTx/>
              <a:buNone/>
            </a:pPr>
            <a:r>
              <a:rPr lang="en-GB" smtClean="0"/>
              <a:t>explain this a little </a:t>
            </a:r>
          </a:p>
          <a:p>
            <a:pPr>
              <a:buFontTx/>
              <a:buNone/>
            </a:pPr>
            <a:r>
              <a:rPr lang="en-GB" smtClean="0"/>
              <a:t>below:</a:t>
            </a:r>
          </a:p>
          <a:p>
            <a:pPr>
              <a:buFontTx/>
              <a:buNone/>
            </a:pPr>
            <a:endParaRPr lang="en-GB" smtClean="0">
              <a:sym typeface="Wingdings" pitchFamily="2" charset="2"/>
            </a:endParaRPr>
          </a:p>
          <a:p>
            <a:pPr>
              <a:buFontTx/>
              <a:buNone/>
            </a:pPr>
            <a:endParaRPr lang="en-GB" smtClean="0">
              <a:sym typeface="Wingdings" pitchFamily="2" charset="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p:spPr>
        <p:txBody>
          <a:bodyPr/>
          <a:lstStyle/>
          <a:p>
            <a:r>
              <a:rPr lang="en-GB" smtClean="0">
                <a:effectLst/>
              </a:rPr>
              <a:t>Sample Question</a:t>
            </a:r>
          </a:p>
        </p:txBody>
      </p:sp>
      <p:sp>
        <p:nvSpPr>
          <p:cNvPr id="68612" name="Rectangle 4"/>
          <p:cNvSpPr>
            <a:spLocks noGrp="1" noChangeArrowheads="1"/>
          </p:cNvSpPr>
          <p:nvPr>
            <p:ph type="body" sz="half" idx="1"/>
          </p:nvPr>
        </p:nvSpPr>
        <p:spPr>
          <a:xfrm>
            <a:off x="457200" y="1600200"/>
            <a:ext cx="4402138" cy="4495800"/>
          </a:xfrm>
        </p:spPr>
        <p:txBody>
          <a:bodyPr/>
          <a:lstStyle/>
          <a:p>
            <a:pPr>
              <a:buFontTx/>
              <a:buNone/>
            </a:pPr>
            <a:r>
              <a:rPr lang="en-GB" smtClean="0"/>
              <a:t>Please rank the following</a:t>
            </a:r>
          </a:p>
          <a:p>
            <a:pPr>
              <a:buFontTx/>
              <a:buNone/>
            </a:pPr>
            <a:r>
              <a:rPr lang="en-GB" smtClean="0"/>
              <a:t>attributes of professionals</a:t>
            </a:r>
          </a:p>
          <a:p>
            <a:pPr>
              <a:buFontTx/>
              <a:buNone/>
            </a:pPr>
            <a:r>
              <a:rPr lang="en-GB" smtClean="0"/>
              <a:t>from the most to the least</a:t>
            </a:r>
          </a:p>
          <a:p>
            <a:pPr>
              <a:buFontTx/>
              <a:buNone/>
            </a:pPr>
            <a:r>
              <a:rPr lang="en-GB" smtClean="0"/>
              <a:t>important to you, where 1</a:t>
            </a:r>
          </a:p>
          <a:p>
            <a:pPr>
              <a:buFontTx/>
              <a:buNone/>
            </a:pPr>
            <a:r>
              <a:rPr lang="en-GB" smtClean="0"/>
              <a:t>is the most important and </a:t>
            </a:r>
          </a:p>
          <a:p>
            <a:pPr>
              <a:buFontTx/>
              <a:buNone/>
            </a:pPr>
            <a:r>
              <a:rPr lang="en-GB" smtClean="0"/>
              <a:t>6 is the least important:</a:t>
            </a:r>
          </a:p>
        </p:txBody>
      </p:sp>
      <p:sp>
        <p:nvSpPr>
          <p:cNvPr id="68613" name="Rectangle 5"/>
          <p:cNvSpPr>
            <a:spLocks noGrp="1" noChangeArrowheads="1"/>
          </p:cNvSpPr>
          <p:nvPr>
            <p:ph type="body" sz="half" idx="2"/>
          </p:nvPr>
        </p:nvSpPr>
        <p:spPr>
          <a:xfrm>
            <a:off x="4859338" y="1600200"/>
            <a:ext cx="3827462" cy="4495800"/>
          </a:xfrm>
        </p:spPr>
        <p:txBody>
          <a:bodyPr/>
          <a:lstStyle/>
          <a:p>
            <a:pPr>
              <a:buFontTx/>
              <a:buNone/>
            </a:pPr>
            <a:r>
              <a:rPr lang="en-GB" smtClean="0"/>
              <a:t>Being honest            </a:t>
            </a:r>
            <a:r>
              <a:rPr lang="en-GB" smtClean="0">
                <a:sym typeface="Wingdings" pitchFamily="2" charset="2"/>
              </a:rPr>
              <a:t></a:t>
            </a:r>
            <a:endParaRPr lang="en-GB" smtClean="0"/>
          </a:p>
          <a:p>
            <a:pPr>
              <a:buFontTx/>
              <a:buNone/>
            </a:pPr>
            <a:r>
              <a:rPr lang="en-GB" smtClean="0"/>
              <a:t>Being flexible            </a:t>
            </a:r>
            <a:r>
              <a:rPr lang="en-GB" smtClean="0">
                <a:sym typeface="Wingdings" pitchFamily="2" charset="2"/>
              </a:rPr>
              <a:t></a:t>
            </a:r>
            <a:endParaRPr lang="en-GB" smtClean="0"/>
          </a:p>
          <a:p>
            <a:pPr>
              <a:buFontTx/>
              <a:buNone/>
            </a:pPr>
            <a:r>
              <a:rPr lang="en-GB" smtClean="0"/>
              <a:t>Being up-to-date       </a:t>
            </a:r>
            <a:r>
              <a:rPr lang="en-GB" smtClean="0">
                <a:sym typeface="Wingdings" pitchFamily="2" charset="2"/>
              </a:rPr>
              <a:t></a:t>
            </a:r>
            <a:endParaRPr lang="en-GB" smtClean="0"/>
          </a:p>
          <a:p>
            <a:pPr>
              <a:buFontTx/>
              <a:buNone/>
            </a:pPr>
            <a:r>
              <a:rPr lang="en-GB" smtClean="0"/>
              <a:t>Avoiding jargon        </a:t>
            </a:r>
            <a:r>
              <a:rPr lang="en-GB" smtClean="0">
                <a:sym typeface="Wingdings" pitchFamily="2" charset="2"/>
              </a:rPr>
              <a:t></a:t>
            </a:r>
            <a:endParaRPr lang="en-GB" smtClean="0"/>
          </a:p>
          <a:p>
            <a:pPr>
              <a:buFontTx/>
              <a:buNone/>
            </a:pPr>
            <a:r>
              <a:rPr lang="en-GB" smtClean="0"/>
              <a:t>Being down to earth </a:t>
            </a:r>
            <a:r>
              <a:rPr lang="en-GB" smtClean="0">
                <a:sym typeface="Wingdings" pitchFamily="2" charset="2"/>
              </a:rPr>
              <a:t></a:t>
            </a:r>
            <a:endParaRPr lang="en-GB" smtClean="0"/>
          </a:p>
          <a:p>
            <a:pPr>
              <a:buFontTx/>
              <a:buNone/>
            </a:pPr>
            <a:r>
              <a:rPr lang="en-GB" smtClean="0"/>
              <a:t>Listening                   </a:t>
            </a:r>
            <a:r>
              <a:rPr lang="en-GB" smtClean="0">
                <a:sym typeface="Wingdings" pitchFamily="2" charset="2"/>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z="4000" smtClean="0"/>
              <a:t>Broad Outcomes of resulting modified Delphi</a:t>
            </a:r>
          </a:p>
        </p:txBody>
      </p:sp>
      <p:sp>
        <p:nvSpPr>
          <p:cNvPr id="18435" name="Rectangle 3"/>
          <p:cNvSpPr>
            <a:spLocks noGrp="1" noChangeArrowheads="1"/>
          </p:cNvSpPr>
          <p:nvPr>
            <p:ph type="body" idx="1"/>
          </p:nvPr>
        </p:nvSpPr>
        <p:spPr/>
        <p:txBody>
          <a:bodyPr/>
          <a:lstStyle/>
          <a:p>
            <a:r>
              <a:rPr lang="en-GB" sz="2400" smtClean="0">
                <a:latin typeface="Arial" charset="0"/>
                <a:cs typeface="Arial" charset="0"/>
              </a:rPr>
              <a:t>Satisfactory return rate</a:t>
            </a:r>
          </a:p>
          <a:p>
            <a:pPr>
              <a:buFont typeface="Wingdings 2" pitchFamily="18" charset="2"/>
              <a:buNone/>
            </a:pPr>
            <a:endParaRPr lang="en-GB" sz="2400" smtClean="0">
              <a:latin typeface="Arial" charset="0"/>
              <a:cs typeface="Arial" charset="0"/>
            </a:endParaRPr>
          </a:p>
          <a:p>
            <a:r>
              <a:rPr lang="en-GB" sz="2400" smtClean="0">
                <a:latin typeface="Arial" charset="0"/>
                <a:cs typeface="Arial" charset="0"/>
              </a:rPr>
              <a:t>No major surprises in the analysis to date</a:t>
            </a:r>
          </a:p>
          <a:p>
            <a:pPr>
              <a:buFontTx/>
              <a:buNone/>
            </a:pPr>
            <a:endParaRPr lang="en-GB" sz="2400" smtClean="0">
              <a:latin typeface="Arial" charset="0"/>
              <a:cs typeface="Arial" charset="0"/>
            </a:endParaRPr>
          </a:p>
          <a:p>
            <a:r>
              <a:rPr lang="en-GB" sz="2400" smtClean="0">
                <a:latin typeface="Arial" charset="0"/>
                <a:cs typeface="Arial" charset="0"/>
              </a:rPr>
              <a:t>Data confirms previous work by US ALG groups:</a:t>
            </a:r>
          </a:p>
          <a:p>
            <a:endParaRPr lang="en-GB" sz="2400" smtClean="0">
              <a:latin typeface="Arial" charset="0"/>
              <a:cs typeface="Arial" charset="0"/>
            </a:endParaRPr>
          </a:p>
          <a:p>
            <a:r>
              <a:rPr lang="en-GB" sz="2400" smtClean="0">
                <a:latin typeface="Arial" charset="0"/>
                <a:cs typeface="Arial" charset="0"/>
              </a:rPr>
              <a:t>It is not just knowledge, skills and attributes that are important</a:t>
            </a:r>
          </a:p>
          <a:p>
            <a:pPr>
              <a:buFont typeface="Wingdings 2" pitchFamily="18" charset="2"/>
              <a:buNone/>
            </a:pPr>
            <a:endParaRPr lang="en-GB" sz="2400" smtClean="0">
              <a:latin typeface="Arial" charset="0"/>
              <a:cs typeface="Arial" charset="0"/>
            </a:endParaRPr>
          </a:p>
          <a:p>
            <a:r>
              <a:rPr lang="en-GB" sz="2400" smtClean="0">
                <a:latin typeface="Arial" charset="0"/>
                <a:cs typeface="Arial" charset="0"/>
              </a:rPr>
              <a:t>Many extraneous factors affect interactions.</a:t>
            </a:r>
          </a:p>
          <a:p>
            <a:endParaRPr lang="en-GB" sz="2400" smtClean="0">
              <a:latin typeface="Arial" charset="0"/>
              <a:cs typeface="Arial" charset="0"/>
            </a:endParaRPr>
          </a:p>
          <a:p>
            <a:pPr>
              <a:buFont typeface="Wingdings 2" pitchFamily="18" charset="2"/>
              <a:buNone/>
            </a:pPr>
            <a:endParaRPr lang="en-GB"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ln/>
        </p:spPr>
        <p:txBody>
          <a:bodyPr/>
          <a:lstStyle/>
          <a:p>
            <a:r>
              <a:rPr lang="en-GB" smtClean="0">
                <a:effectLst/>
              </a:rPr>
              <a:t>Some Findings</a:t>
            </a:r>
          </a:p>
        </p:txBody>
      </p:sp>
      <p:sp>
        <p:nvSpPr>
          <p:cNvPr id="73731" name="Rectangle 3"/>
          <p:cNvSpPr>
            <a:spLocks noGrp="1" noChangeArrowheads="1"/>
          </p:cNvSpPr>
          <p:nvPr>
            <p:ph type="body" sz="half" idx="1"/>
          </p:nvPr>
        </p:nvSpPr>
        <p:spPr/>
        <p:txBody>
          <a:bodyPr/>
          <a:lstStyle/>
          <a:p>
            <a:pPr>
              <a:buFontTx/>
              <a:buNone/>
            </a:pPr>
            <a:r>
              <a:rPr lang="en-GB" sz="2800" b="1" smtClean="0"/>
              <a:t>QUESTION 5</a:t>
            </a:r>
          </a:p>
          <a:p>
            <a:pPr>
              <a:buFontTx/>
              <a:buNone/>
            </a:pPr>
            <a:r>
              <a:rPr lang="en-GB" sz="2800" b="1" smtClean="0"/>
              <a:t>It is important for</a:t>
            </a:r>
          </a:p>
          <a:p>
            <a:pPr>
              <a:buFontTx/>
              <a:buNone/>
            </a:pPr>
            <a:r>
              <a:rPr lang="en-GB" sz="2800" b="1" smtClean="0"/>
              <a:t>professionals to</a:t>
            </a:r>
          </a:p>
          <a:p>
            <a:pPr>
              <a:buFontTx/>
              <a:buNone/>
            </a:pPr>
            <a:r>
              <a:rPr lang="en-GB" sz="2800" b="1" smtClean="0"/>
              <a:t>behave in a way that</a:t>
            </a:r>
          </a:p>
          <a:p>
            <a:pPr>
              <a:buFontTx/>
              <a:buNone/>
            </a:pPr>
            <a:r>
              <a:rPr lang="en-GB" sz="2800" b="1" smtClean="0"/>
              <a:t>marks them out as</a:t>
            </a:r>
          </a:p>
          <a:p>
            <a:pPr>
              <a:buFontTx/>
              <a:buNone/>
            </a:pPr>
            <a:r>
              <a:rPr lang="en-GB" sz="2800" b="1" smtClean="0"/>
              <a:t>different from</a:t>
            </a:r>
          </a:p>
          <a:p>
            <a:pPr>
              <a:buFontTx/>
              <a:buNone/>
            </a:pPr>
            <a:r>
              <a:rPr lang="en-GB" sz="2800" b="1" smtClean="0"/>
              <a:t>patients/service users</a:t>
            </a:r>
          </a:p>
          <a:p>
            <a:pPr>
              <a:buFontTx/>
              <a:buNone/>
            </a:pPr>
            <a:r>
              <a:rPr lang="en-GB" sz="2800" b="1" smtClean="0"/>
              <a:t>and carers: </a:t>
            </a:r>
          </a:p>
          <a:p>
            <a:pPr>
              <a:buFontTx/>
              <a:buNone/>
            </a:pPr>
            <a:endParaRPr lang="en-GB" sz="2800" b="1" smtClean="0"/>
          </a:p>
        </p:txBody>
      </p:sp>
      <p:graphicFrame>
        <p:nvGraphicFramePr>
          <p:cNvPr id="73732" name="Object 4"/>
          <p:cNvGraphicFramePr>
            <a:graphicFrameLocks noChangeAspect="1"/>
          </p:cNvGraphicFramePr>
          <p:nvPr>
            <p:ph sz="half" idx="2"/>
          </p:nvPr>
        </p:nvGraphicFramePr>
        <p:xfrm>
          <a:off x="4660900" y="1701800"/>
          <a:ext cx="4194175" cy="3509963"/>
        </p:xfrm>
        <a:graphic>
          <a:graphicData uri="http://schemas.openxmlformats.org/presentationml/2006/ole">
            <p:oleObj spid="_x0000_s67586" name="Chart" r:id="rId3" imgW="6076950" imgH="5086350" progId="MSGraph.Chart.8">
              <p:embed followColorScheme="full"/>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a:ln/>
        </p:spPr>
        <p:txBody>
          <a:bodyPr/>
          <a:lstStyle/>
          <a:p>
            <a:r>
              <a:rPr lang="en-GB" smtClean="0">
                <a:effectLst/>
              </a:rPr>
              <a:t>Some Findings</a:t>
            </a:r>
          </a:p>
        </p:txBody>
      </p:sp>
      <p:sp>
        <p:nvSpPr>
          <p:cNvPr id="75779" name="Rectangle 3"/>
          <p:cNvSpPr>
            <a:spLocks noGrp="1" noChangeArrowheads="1"/>
          </p:cNvSpPr>
          <p:nvPr>
            <p:ph type="body" sz="half" idx="1"/>
          </p:nvPr>
        </p:nvSpPr>
        <p:spPr/>
        <p:txBody>
          <a:bodyPr/>
          <a:lstStyle/>
          <a:p>
            <a:pPr>
              <a:buFontTx/>
              <a:buNone/>
            </a:pPr>
            <a:r>
              <a:rPr lang="en-GB" sz="2800" b="1" smtClean="0"/>
              <a:t>QUESTION 6</a:t>
            </a:r>
          </a:p>
          <a:p>
            <a:pPr>
              <a:buFontTx/>
              <a:buNone/>
            </a:pPr>
            <a:r>
              <a:rPr lang="en-GB" sz="2800" b="1" smtClean="0"/>
              <a:t>Professionals should</a:t>
            </a:r>
          </a:p>
          <a:p>
            <a:pPr>
              <a:buFontTx/>
              <a:buNone/>
            </a:pPr>
            <a:r>
              <a:rPr lang="en-GB" sz="2800" b="1" smtClean="0"/>
              <a:t>check if a person can</a:t>
            </a:r>
          </a:p>
          <a:p>
            <a:pPr>
              <a:buFontTx/>
              <a:buNone/>
            </a:pPr>
            <a:r>
              <a:rPr lang="en-GB" sz="2800" b="1" smtClean="0"/>
              <a:t>or cannot understand</a:t>
            </a:r>
          </a:p>
          <a:p>
            <a:pPr>
              <a:buFontTx/>
              <a:buNone/>
            </a:pPr>
            <a:r>
              <a:rPr lang="en-GB" sz="2800" b="1" smtClean="0"/>
              <a:t>what is being</a:t>
            </a:r>
          </a:p>
          <a:p>
            <a:pPr>
              <a:buFontTx/>
              <a:buNone/>
            </a:pPr>
            <a:r>
              <a:rPr lang="en-GB" sz="2800" b="1" smtClean="0"/>
              <a:t>discussed:</a:t>
            </a:r>
          </a:p>
          <a:p>
            <a:pPr>
              <a:buFontTx/>
              <a:buNone/>
            </a:pPr>
            <a:endParaRPr lang="en-GB" sz="2800" b="1" smtClean="0"/>
          </a:p>
        </p:txBody>
      </p:sp>
      <p:graphicFrame>
        <p:nvGraphicFramePr>
          <p:cNvPr id="75780" name="Object 4"/>
          <p:cNvGraphicFramePr>
            <a:graphicFrameLocks noChangeAspect="1"/>
          </p:cNvGraphicFramePr>
          <p:nvPr>
            <p:ph sz="half" idx="2"/>
          </p:nvPr>
        </p:nvGraphicFramePr>
        <p:xfrm>
          <a:off x="4664075" y="1700213"/>
          <a:ext cx="4300538" cy="3494087"/>
        </p:xfrm>
        <a:graphic>
          <a:graphicData uri="http://schemas.openxmlformats.org/presentationml/2006/ole">
            <p:oleObj spid="_x0000_s68610" name="Chart" r:id="rId3" imgW="5838825" imgH="3924300" progId="MSGraph.Chart.8">
              <p:embed followColorScheme="full"/>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Outcomes</a:t>
            </a:r>
          </a:p>
        </p:txBody>
      </p:sp>
      <p:sp>
        <p:nvSpPr>
          <p:cNvPr id="19459" name="Rectangle 3"/>
          <p:cNvSpPr>
            <a:spLocks noGrp="1" noChangeArrowheads="1"/>
          </p:cNvSpPr>
          <p:nvPr>
            <p:ph idx="1"/>
          </p:nvPr>
        </p:nvSpPr>
        <p:spPr/>
        <p:txBody>
          <a:bodyPr/>
          <a:lstStyle/>
          <a:p>
            <a:pPr eaLnBrk="1" hangingPunct="1"/>
            <a:r>
              <a:rPr lang="en-GB" sz="2400" smtClean="0">
                <a:latin typeface="Arial" charset="0"/>
                <a:cs typeface="Arial" charset="0"/>
              </a:rPr>
              <a:t>Different perspectives – handwashing – much more than hygiene function – issue of respect.</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Dressing up for an interaction with the Doctor</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Rituals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1143000"/>
          </a:xfrm>
        </p:spPr>
        <p:txBody>
          <a:bodyPr/>
          <a:lstStyle/>
          <a:p>
            <a:pPr algn="l"/>
            <a:r>
              <a:rPr lang="en-GB" b="1" dirty="0">
                <a:solidFill>
                  <a:srgbClr val="0066FF"/>
                </a:solidFill>
              </a:rPr>
              <a:t>Strategic Aims</a:t>
            </a:r>
          </a:p>
        </p:txBody>
      </p:sp>
      <p:sp>
        <p:nvSpPr>
          <p:cNvPr id="20483" name="Rectangle 3"/>
          <p:cNvSpPr>
            <a:spLocks noGrp="1" noChangeArrowheads="1"/>
          </p:cNvSpPr>
          <p:nvPr>
            <p:ph type="body" idx="4294967295"/>
          </p:nvPr>
        </p:nvSpPr>
        <p:spPr>
          <a:xfrm>
            <a:off x="914400" y="1341438"/>
            <a:ext cx="8229600" cy="4525962"/>
          </a:xfrm>
        </p:spPr>
        <p:txBody>
          <a:bodyPr/>
          <a:lstStyle/>
          <a:p>
            <a:r>
              <a:rPr lang="en-GB" sz="2200" dirty="0"/>
              <a:t>to develop and improve assessment and thereby learning in practice settings for all Health &amp; Social Care students</a:t>
            </a:r>
          </a:p>
          <a:p>
            <a:r>
              <a:rPr lang="en-GB" sz="2200" dirty="0"/>
              <a:t>to develop the competence of people who support and assess Health and Social Care students in practice settings</a:t>
            </a:r>
          </a:p>
          <a:p>
            <a:r>
              <a:rPr lang="en-GB" sz="2200" b="1" dirty="0"/>
              <a:t>to enhance the role of service-users and carers in assessment and learning in practice settings</a:t>
            </a:r>
          </a:p>
          <a:p>
            <a:r>
              <a:rPr lang="en-GB" sz="2200" dirty="0"/>
              <a:t>to develop effective project management, evaluation and partnership working</a:t>
            </a:r>
          </a:p>
          <a:p>
            <a:r>
              <a:rPr lang="en-GB" sz="2200" dirty="0"/>
              <a:t>to research and disseminate assessment practice</a:t>
            </a:r>
          </a:p>
          <a:p>
            <a:r>
              <a:rPr lang="en-GB" sz="2200" dirty="0"/>
              <a:t>to respond to and influence national and international policy and culture in assessment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Limitations</a:t>
            </a:r>
          </a:p>
        </p:txBody>
      </p:sp>
      <p:sp>
        <p:nvSpPr>
          <p:cNvPr id="20483" name="Rectangle 3"/>
          <p:cNvSpPr>
            <a:spLocks noGrp="1" noChangeArrowheads="1"/>
          </p:cNvSpPr>
          <p:nvPr>
            <p:ph idx="1"/>
          </p:nvPr>
        </p:nvSpPr>
        <p:spPr/>
        <p:txBody>
          <a:bodyPr/>
          <a:lstStyle/>
          <a:p>
            <a:pPr eaLnBrk="1" hangingPunct="1"/>
            <a:r>
              <a:rPr lang="en-GB" sz="2400" smtClean="0">
                <a:latin typeface="Arial" charset="0"/>
                <a:cs typeface="Arial" charset="0"/>
              </a:rPr>
              <a:t>Researcher influence – interaction with service users/carers </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Validity - Transferring dialogue into statements for survey. Eroded validity</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Ambiguous statements open to different interpretation.</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Uniqueness interaction – not transferable.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Value</a:t>
            </a:r>
          </a:p>
        </p:txBody>
      </p:sp>
      <p:sp>
        <p:nvSpPr>
          <p:cNvPr id="21507" name="Rectangle 3"/>
          <p:cNvSpPr>
            <a:spLocks noGrp="1" noChangeArrowheads="1"/>
          </p:cNvSpPr>
          <p:nvPr>
            <p:ph idx="1"/>
          </p:nvPr>
        </p:nvSpPr>
        <p:spPr>
          <a:xfrm>
            <a:off x="500063" y="1857375"/>
            <a:ext cx="8229600" cy="4389438"/>
          </a:xfrm>
        </p:spPr>
        <p:txBody>
          <a:bodyPr/>
          <a:lstStyle/>
          <a:p>
            <a:pPr eaLnBrk="1" hangingPunct="1"/>
            <a:r>
              <a:rPr lang="en-GB" sz="2400" smtClean="0">
                <a:latin typeface="Arial" charset="0"/>
                <a:cs typeface="Arial" charset="0"/>
              </a:rPr>
              <a:t>Service user led/ focused research.</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Richness in the dialogue - Audio clips effective way of demonstrating patient/ user opinion.</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Collaborative work- strength in numbers.</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Use of self – iterative reflective methodology.</a:t>
            </a:r>
          </a:p>
          <a:p>
            <a:pPr eaLnBrk="1" hangingPunct="1">
              <a:buFont typeface="Wingdings 2" pitchFamily="18" charset="2"/>
              <a:buNone/>
            </a:pPr>
            <a:endParaRPr lang="en-GB" sz="2400" smtClean="0">
              <a:latin typeface="Arial" charset="0"/>
              <a:cs typeface="Arial" charset="0"/>
            </a:endParaRPr>
          </a:p>
          <a:p>
            <a:pPr eaLnBrk="1" hangingPunct="1">
              <a:lnSpc>
                <a:spcPct val="90000"/>
              </a:lnSpc>
            </a:pPr>
            <a:r>
              <a:rPr lang="en-GB" sz="2400" smtClean="0">
                <a:latin typeface="Arial" charset="0"/>
                <a:cs typeface="Arial" charset="0"/>
              </a:rPr>
              <a:t>Intuition - facilitators were embedded in service user interactions</a:t>
            </a:r>
          </a:p>
          <a:p>
            <a:pPr eaLnBrk="1" hangingPunct="1"/>
            <a:endParaRPr lang="en-GB"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en-GB" sz="4000"/>
              <a:t>Next steps</a:t>
            </a:r>
            <a:br>
              <a:rPr lang="en-GB" sz="4000"/>
            </a:br>
            <a:endParaRPr lang="en-GB" sz="4000"/>
          </a:p>
        </p:txBody>
      </p:sp>
      <p:sp>
        <p:nvSpPr>
          <p:cNvPr id="22531" name="Rectangle 3"/>
          <p:cNvSpPr>
            <a:spLocks noGrp="1" noChangeArrowheads="1"/>
          </p:cNvSpPr>
          <p:nvPr>
            <p:ph idx="1"/>
          </p:nvPr>
        </p:nvSpPr>
        <p:spPr/>
        <p:txBody>
          <a:bodyPr/>
          <a:lstStyle/>
          <a:p>
            <a:pPr eaLnBrk="1" hangingPunct="1"/>
            <a:r>
              <a:rPr lang="en-GB" sz="2400" smtClean="0">
                <a:latin typeface="Arial" charset="0"/>
                <a:cs typeface="Arial" charset="0"/>
              </a:rPr>
              <a:t>Dissemination</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Write up</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Reusable learning objects – pod casts.</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Value of talking to one another.</a:t>
            </a:r>
          </a:p>
          <a:p>
            <a:pPr eaLnBrk="1" hangingPunct="1">
              <a:buFont typeface="Wingdings 2" pitchFamily="18" charset="2"/>
              <a:buNone/>
            </a:pPr>
            <a:endParaRPr lang="en-GB" sz="2400" smtClean="0">
              <a:latin typeface="Arial" charset="0"/>
              <a:cs typeface="Arial" charset="0"/>
            </a:endParaRPr>
          </a:p>
          <a:p>
            <a:pPr eaLnBrk="1" hangingPunct="1"/>
            <a:r>
              <a:rPr lang="en-GB" sz="2400" smtClean="0">
                <a:latin typeface="Arial" charset="0"/>
                <a:cs typeface="Arial" charset="0"/>
              </a:rPr>
              <a:t>Continue collaborative working.</a:t>
            </a:r>
          </a:p>
          <a:p>
            <a:pPr eaLnBrk="1" hangingPunct="1"/>
            <a:endParaRPr lang="en-GB" sz="2400" smtClean="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4000" dirty="0" smtClean="0"/>
              <a:t>Acknowledgements and contacts</a:t>
            </a:r>
          </a:p>
        </p:txBody>
      </p:sp>
      <p:sp>
        <p:nvSpPr>
          <p:cNvPr id="23555" name="Rectangle 3"/>
          <p:cNvSpPr>
            <a:spLocks noGrp="1" noChangeArrowheads="1"/>
          </p:cNvSpPr>
          <p:nvPr>
            <p:ph type="body" idx="1"/>
          </p:nvPr>
        </p:nvSpPr>
        <p:spPr/>
        <p:txBody>
          <a:bodyPr/>
          <a:lstStyle/>
          <a:p>
            <a:pPr>
              <a:lnSpc>
                <a:spcPct val="80000"/>
              </a:lnSpc>
            </a:pPr>
            <a:r>
              <a:rPr lang="en-GB" sz="2400" dirty="0" smtClean="0">
                <a:latin typeface="Arial" charset="0"/>
                <a:cs typeface="Arial" charset="0"/>
              </a:rPr>
              <a:t>Project funded by ALPS CETL </a:t>
            </a:r>
          </a:p>
          <a:p>
            <a:pPr>
              <a:lnSpc>
                <a:spcPct val="80000"/>
              </a:lnSpc>
              <a:buFont typeface="Wingdings" pitchFamily="2" charset="2"/>
              <a:buChar char="Ø"/>
            </a:pPr>
            <a:r>
              <a:rPr lang="en-GB" sz="2400" dirty="0" smtClean="0">
                <a:latin typeface="Arial" charset="0"/>
                <a:cs typeface="Arial" charset="0"/>
              </a:rPr>
              <a:t>www.alps-cetl.ac.uk </a:t>
            </a:r>
          </a:p>
          <a:p>
            <a:pPr>
              <a:lnSpc>
                <a:spcPct val="80000"/>
              </a:lnSpc>
              <a:buFontTx/>
              <a:buNone/>
            </a:pPr>
            <a:endParaRPr lang="en-GB" sz="2400" dirty="0" smtClean="0">
              <a:latin typeface="Arial" charset="0"/>
              <a:cs typeface="Arial" charset="0"/>
            </a:endParaRPr>
          </a:p>
          <a:p>
            <a:pPr>
              <a:lnSpc>
                <a:spcPct val="80000"/>
              </a:lnSpc>
            </a:pPr>
            <a:r>
              <a:rPr lang="en-GB" sz="2400" dirty="0" smtClean="0">
                <a:latin typeface="Arial" charset="0"/>
                <a:cs typeface="Arial" charset="0"/>
              </a:rPr>
              <a:t>Project Steering group:</a:t>
            </a:r>
          </a:p>
          <a:p>
            <a:pPr>
              <a:lnSpc>
                <a:spcPct val="80000"/>
              </a:lnSpc>
              <a:buFont typeface="Wingdings" pitchFamily="2" charset="2"/>
              <a:buChar char="Ø"/>
            </a:pPr>
            <a:r>
              <a:rPr lang="en-GB" sz="2000" dirty="0" err="1" smtClean="0">
                <a:latin typeface="Arial" charset="0"/>
                <a:cs typeface="Arial" charset="0"/>
              </a:rPr>
              <a:t>Jools</a:t>
            </a:r>
            <a:r>
              <a:rPr lang="en-GB" sz="2000" dirty="0" smtClean="0">
                <a:latin typeface="Arial" charset="0"/>
                <a:cs typeface="Arial" charset="0"/>
              </a:rPr>
              <a:t> Symons, Penny Morris, Leeds University School of Medicine  </a:t>
            </a:r>
          </a:p>
          <a:p>
            <a:pPr>
              <a:lnSpc>
                <a:spcPct val="80000"/>
              </a:lnSpc>
              <a:buFont typeface="Wingdings" pitchFamily="2" charset="2"/>
              <a:buChar char="Ø"/>
            </a:pPr>
            <a:r>
              <a:rPr lang="en-GB" sz="2000" dirty="0" smtClean="0">
                <a:latin typeface="Arial" charset="0"/>
                <a:cs typeface="Arial" charset="0"/>
              </a:rPr>
              <a:t>Chris Essen, Sam </a:t>
            </a:r>
            <a:r>
              <a:rPr lang="en-GB" sz="2000" dirty="0" err="1" smtClean="0">
                <a:latin typeface="Arial" charset="0"/>
                <a:cs typeface="Arial" charset="0"/>
              </a:rPr>
              <a:t>Samociuk</a:t>
            </a:r>
            <a:r>
              <a:rPr lang="en-GB" sz="2000" dirty="0" smtClean="0">
                <a:latin typeface="Arial" charset="0"/>
                <a:cs typeface="Arial" charset="0"/>
              </a:rPr>
              <a:t>, Leeds University School of Healthcare</a:t>
            </a:r>
          </a:p>
          <a:p>
            <a:pPr>
              <a:lnSpc>
                <a:spcPct val="80000"/>
              </a:lnSpc>
              <a:buFont typeface="Wingdings" pitchFamily="2" charset="2"/>
              <a:buChar char="Ø"/>
            </a:pPr>
            <a:r>
              <a:rPr lang="en-GB" sz="2000" dirty="0" smtClean="0">
                <a:latin typeface="Arial" charset="0"/>
                <a:cs typeface="Arial" charset="0"/>
              </a:rPr>
              <a:t>Mike Bush, Sue Sherwin, Leeds Metropolitan University </a:t>
            </a:r>
          </a:p>
          <a:p>
            <a:pPr>
              <a:lnSpc>
                <a:spcPct val="80000"/>
              </a:lnSpc>
              <a:buFont typeface="Wingdings" pitchFamily="2" charset="2"/>
              <a:buChar char="Ø"/>
            </a:pPr>
            <a:r>
              <a:rPr lang="en-GB" sz="2000" dirty="0" smtClean="0">
                <a:latin typeface="Arial" charset="0"/>
                <a:cs typeface="Arial" charset="0"/>
              </a:rPr>
              <a:t>Caroline </a:t>
            </a:r>
            <a:r>
              <a:rPr lang="en-GB" sz="2000" dirty="0" err="1" smtClean="0">
                <a:latin typeface="Arial" charset="0"/>
                <a:cs typeface="Arial" charset="0"/>
              </a:rPr>
              <a:t>Plews</a:t>
            </a:r>
            <a:r>
              <a:rPr lang="en-GB" sz="2000" dirty="0" smtClean="0">
                <a:latin typeface="Arial" charset="0"/>
                <a:cs typeface="Arial" charset="0"/>
              </a:rPr>
              <a:t>, Jane Priestley, University of Bradford </a:t>
            </a:r>
          </a:p>
          <a:p>
            <a:pPr>
              <a:lnSpc>
                <a:spcPct val="80000"/>
              </a:lnSpc>
              <a:buFont typeface="Wingdings" pitchFamily="2" charset="2"/>
              <a:buChar char="Ø"/>
            </a:pPr>
            <a:r>
              <a:rPr lang="en-GB" sz="2000" dirty="0" smtClean="0">
                <a:latin typeface="Arial" charset="0"/>
                <a:cs typeface="Arial" charset="0"/>
              </a:rPr>
              <a:t>Kath Padgett, Christine Rhodes, University of Huddersfield</a:t>
            </a:r>
          </a:p>
          <a:p>
            <a:pPr>
              <a:lnSpc>
                <a:spcPct val="80000"/>
              </a:lnSpc>
              <a:buFont typeface="Wingdings" pitchFamily="2" charset="2"/>
              <a:buChar char="Ø"/>
            </a:pPr>
            <a:endParaRPr lang="en-GB" sz="2000" dirty="0" smtClean="0">
              <a:latin typeface="Arial" charset="0"/>
              <a:cs typeface="Arial" charset="0"/>
            </a:endParaRPr>
          </a:p>
          <a:p>
            <a:pPr>
              <a:lnSpc>
                <a:spcPct val="80000"/>
              </a:lnSpc>
              <a:buFont typeface="Wingdings" pitchFamily="2" charset="2"/>
              <a:buChar char="Ø"/>
            </a:pPr>
            <a:r>
              <a:rPr lang="en-GB" sz="2000" dirty="0" smtClean="0">
                <a:latin typeface="Arial" charset="0"/>
                <a:cs typeface="Arial" charset="0"/>
              </a:rPr>
              <a:t>Further Information: </a:t>
            </a:r>
            <a:r>
              <a:rPr lang="en-GB" sz="2000" dirty="0" err="1" smtClean="0">
                <a:latin typeface="Arial" charset="0"/>
                <a:cs typeface="Arial" charset="0"/>
              </a:rPr>
              <a:t>Jools</a:t>
            </a:r>
            <a:r>
              <a:rPr lang="en-GB" sz="2000" dirty="0" smtClean="0">
                <a:latin typeface="Arial" charset="0"/>
                <a:cs typeface="Arial" charset="0"/>
              </a:rPr>
              <a:t> Symons</a:t>
            </a:r>
          </a:p>
          <a:p>
            <a:pPr>
              <a:lnSpc>
                <a:spcPct val="80000"/>
              </a:lnSpc>
              <a:buFont typeface="Wingdings" pitchFamily="2" charset="2"/>
              <a:buChar char="Ø"/>
            </a:pPr>
            <a:r>
              <a:rPr lang="en-GB" sz="2000" dirty="0" smtClean="0">
                <a:latin typeface="Arial" charset="0"/>
                <a:cs typeface="Arial" charset="0"/>
              </a:rPr>
              <a:t>J.e.symons@leeds.ac.uk</a:t>
            </a:r>
          </a:p>
          <a:p>
            <a:pPr>
              <a:lnSpc>
                <a:spcPct val="80000"/>
              </a:lnSpc>
              <a:buFont typeface="Wingdings" pitchFamily="2" charset="2"/>
              <a:buNone/>
            </a:pPr>
            <a:endParaRPr lang="en-GB" sz="2000" dirty="0" smtClean="0">
              <a:latin typeface="Arial" charset="0"/>
              <a:cs typeface="Arial" charset="0"/>
            </a:endParaRPr>
          </a:p>
          <a:p>
            <a:pPr>
              <a:lnSpc>
                <a:spcPct val="80000"/>
              </a:lnSpc>
              <a:buFontTx/>
              <a:buNone/>
            </a:pPr>
            <a:endParaRPr lang="en-GB" sz="2800" dirty="0" smtClean="0">
              <a:latin typeface="Arial" charset="0"/>
              <a:cs typeface="Arial" charset="0"/>
            </a:endParaRPr>
          </a:p>
          <a:p>
            <a:pPr>
              <a:lnSpc>
                <a:spcPct val="80000"/>
              </a:lnSpc>
              <a:buFontTx/>
              <a:buNone/>
            </a:pPr>
            <a:endParaRPr lang="en-GB" sz="2800" dirty="0" smtClean="0">
              <a:latin typeface="Arial" charset="0"/>
              <a:cs typeface="Arial" charset="0"/>
            </a:endParaRPr>
          </a:p>
          <a:p>
            <a:pPr>
              <a:lnSpc>
                <a:spcPct val="80000"/>
              </a:lnSpc>
              <a:buFontTx/>
              <a:buNone/>
            </a:pPr>
            <a:endParaRPr lang="en-GB" sz="2800" dirty="0" smtClean="0">
              <a:latin typeface="Arial" charset="0"/>
              <a:cs typeface="Arial" charset="0"/>
            </a:endParaRPr>
          </a:p>
          <a:p>
            <a:pPr>
              <a:lnSpc>
                <a:spcPct val="80000"/>
              </a:lnSpc>
              <a:buFontTx/>
              <a:buNone/>
            </a:pPr>
            <a:endParaRPr lang="en-GB"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 : Overall </a:t>
            </a:r>
            <a:r>
              <a:rPr lang="en-GB" dirty="0" smtClean="0"/>
              <a:t>Successes of SUCWG</a:t>
            </a:r>
            <a:endParaRPr lang="en-GB" dirty="0"/>
          </a:p>
        </p:txBody>
      </p:sp>
      <p:sp>
        <p:nvSpPr>
          <p:cNvPr id="3" name="Content Placeholder 2"/>
          <p:cNvSpPr>
            <a:spLocks noGrp="1"/>
          </p:cNvSpPr>
          <p:nvPr>
            <p:ph idx="1"/>
          </p:nvPr>
        </p:nvSpPr>
        <p:spPr/>
        <p:txBody>
          <a:bodyPr/>
          <a:lstStyle/>
          <a:p>
            <a:r>
              <a:rPr lang="en-GB" dirty="0" smtClean="0"/>
              <a:t>Collaboration</a:t>
            </a:r>
          </a:p>
          <a:p>
            <a:r>
              <a:rPr lang="en-GB" dirty="0" smtClean="0"/>
              <a:t>Community of Practice</a:t>
            </a:r>
          </a:p>
          <a:p>
            <a:r>
              <a:rPr lang="en-GB" dirty="0" smtClean="0"/>
              <a:t>Cultural Shift</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1143000"/>
          </a:xfrm>
        </p:spPr>
        <p:txBody>
          <a:bodyPr/>
          <a:lstStyle/>
          <a:p>
            <a:pPr algn="l"/>
            <a:r>
              <a:rPr lang="en-GB" sz="4000" b="1" dirty="0">
                <a:solidFill>
                  <a:srgbClr val="0066FF"/>
                </a:solidFill>
              </a:rPr>
              <a:t>How ALPS works</a:t>
            </a:r>
          </a:p>
        </p:txBody>
      </p:sp>
      <p:sp>
        <p:nvSpPr>
          <p:cNvPr id="4099" name="Text Box 3"/>
          <p:cNvSpPr txBox="1">
            <a:spLocks noChangeArrowheads="1"/>
          </p:cNvSpPr>
          <p:nvPr/>
        </p:nvSpPr>
        <p:spPr bwMode="auto">
          <a:xfrm>
            <a:off x="-85725" y="3141663"/>
            <a:ext cx="2927350" cy="366712"/>
          </a:xfrm>
          <a:prstGeom prst="rect">
            <a:avLst/>
          </a:prstGeom>
          <a:noFill/>
          <a:ln w="9525">
            <a:noFill/>
            <a:miter lim="800000"/>
            <a:headEnd/>
            <a:tailEnd/>
          </a:ln>
          <a:effectLst/>
        </p:spPr>
        <p:txBody>
          <a:bodyPr wrap="none">
            <a:spAutoFit/>
          </a:bodyPr>
          <a:lstStyle/>
          <a:p>
            <a:pPr algn="ctr"/>
            <a:r>
              <a:rPr lang="en-GB" dirty="0">
                <a:latin typeface="Tahoma" pitchFamily="34" charset="0"/>
              </a:rPr>
              <a:t>			</a:t>
            </a:r>
          </a:p>
        </p:txBody>
      </p:sp>
      <p:sp>
        <p:nvSpPr>
          <p:cNvPr id="4100" name="Rectangle 4"/>
          <p:cNvSpPr>
            <a:spLocks noChangeArrowheads="1"/>
          </p:cNvSpPr>
          <p:nvPr/>
        </p:nvSpPr>
        <p:spPr bwMode="auto">
          <a:xfrm>
            <a:off x="3368675" y="5516563"/>
            <a:ext cx="3097213" cy="720725"/>
          </a:xfrm>
          <a:prstGeom prst="rect">
            <a:avLst/>
          </a:prstGeom>
          <a:solidFill>
            <a:schemeClr val="accent1"/>
          </a:solidFill>
          <a:ln w="9525">
            <a:solidFill>
              <a:schemeClr val="tx1"/>
            </a:solidFill>
            <a:miter lim="800000"/>
            <a:headEnd/>
            <a:tailEnd/>
          </a:ln>
          <a:effectLst/>
        </p:spPr>
        <p:txBody>
          <a:bodyPr wrap="none" anchor="ctr"/>
          <a:lstStyle/>
          <a:p>
            <a:pPr algn="ctr"/>
            <a:r>
              <a:rPr lang="en-GB" sz="1400" dirty="0"/>
              <a:t>Advisory Board</a:t>
            </a:r>
          </a:p>
        </p:txBody>
      </p:sp>
      <p:sp>
        <p:nvSpPr>
          <p:cNvPr id="4101" name="Text Box 5"/>
          <p:cNvSpPr txBox="1">
            <a:spLocks noChangeArrowheads="1"/>
          </p:cNvSpPr>
          <p:nvPr/>
        </p:nvSpPr>
        <p:spPr bwMode="auto">
          <a:xfrm>
            <a:off x="5345113" y="2292350"/>
            <a:ext cx="184150" cy="366713"/>
          </a:xfrm>
          <a:prstGeom prst="rect">
            <a:avLst/>
          </a:prstGeom>
          <a:noFill/>
          <a:ln w="9525">
            <a:noFill/>
            <a:miter lim="800000"/>
            <a:headEnd/>
            <a:tailEnd/>
          </a:ln>
          <a:effectLst/>
        </p:spPr>
        <p:txBody>
          <a:bodyPr wrap="none">
            <a:spAutoFit/>
          </a:bodyPr>
          <a:lstStyle/>
          <a:p>
            <a:pPr algn="ctr"/>
            <a:endParaRPr lang="en-US" dirty="0">
              <a:latin typeface="Tahoma" pitchFamily="34" charset="0"/>
            </a:endParaRPr>
          </a:p>
        </p:txBody>
      </p:sp>
      <p:sp>
        <p:nvSpPr>
          <p:cNvPr id="4102" name="Text Box 6"/>
          <p:cNvSpPr txBox="1">
            <a:spLocks noChangeArrowheads="1"/>
          </p:cNvSpPr>
          <p:nvPr/>
        </p:nvSpPr>
        <p:spPr bwMode="auto">
          <a:xfrm>
            <a:off x="4552950" y="5676900"/>
            <a:ext cx="185738" cy="366713"/>
          </a:xfrm>
          <a:prstGeom prst="rect">
            <a:avLst/>
          </a:prstGeom>
          <a:noFill/>
          <a:ln w="9525">
            <a:noFill/>
            <a:miter lim="800000"/>
            <a:headEnd/>
            <a:tailEnd/>
          </a:ln>
          <a:effectLst/>
        </p:spPr>
        <p:txBody>
          <a:bodyPr wrap="none">
            <a:spAutoFit/>
          </a:bodyPr>
          <a:lstStyle/>
          <a:p>
            <a:pPr algn="ctr"/>
            <a:endParaRPr lang="en-US" dirty="0">
              <a:latin typeface="Tahoma" pitchFamily="34" charset="0"/>
            </a:endParaRPr>
          </a:p>
        </p:txBody>
      </p:sp>
      <p:sp>
        <p:nvSpPr>
          <p:cNvPr id="4103" name="Text Box 7"/>
          <p:cNvSpPr txBox="1">
            <a:spLocks noChangeArrowheads="1"/>
          </p:cNvSpPr>
          <p:nvPr/>
        </p:nvSpPr>
        <p:spPr bwMode="auto">
          <a:xfrm>
            <a:off x="5653088" y="2292350"/>
            <a:ext cx="184150" cy="366713"/>
          </a:xfrm>
          <a:prstGeom prst="rect">
            <a:avLst/>
          </a:prstGeom>
          <a:noFill/>
          <a:ln w="9525">
            <a:noFill/>
            <a:miter lim="800000"/>
            <a:headEnd/>
            <a:tailEnd/>
          </a:ln>
          <a:effectLst/>
        </p:spPr>
        <p:txBody>
          <a:bodyPr wrap="none">
            <a:spAutoFit/>
          </a:bodyPr>
          <a:lstStyle/>
          <a:p>
            <a:pPr algn="ctr"/>
            <a:endParaRPr lang="en-US" dirty="0">
              <a:latin typeface="Tahoma" pitchFamily="34" charset="0"/>
            </a:endParaRPr>
          </a:p>
        </p:txBody>
      </p:sp>
      <p:sp>
        <p:nvSpPr>
          <p:cNvPr id="4104" name="Text Box 8"/>
          <p:cNvSpPr txBox="1">
            <a:spLocks noChangeArrowheads="1"/>
          </p:cNvSpPr>
          <p:nvPr/>
        </p:nvSpPr>
        <p:spPr bwMode="auto">
          <a:xfrm>
            <a:off x="4860925" y="5676900"/>
            <a:ext cx="185738" cy="366713"/>
          </a:xfrm>
          <a:prstGeom prst="rect">
            <a:avLst/>
          </a:prstGeom>
          <a:noFill/>
          <a:ln w="9525">
            <a:noFill/>
            <a:miter lim="800000"/>
            <a:headEnd/>
            <a:tailEnd/>
          </a:ln>
          <a:effectLst/>
        </p:spPr>
        <p:txBody>
          <a:bodyPr wrap="none">
            <a:spAutoFit/>
          </a:bodyPr>
          <a:lstStyle/>
          <a:p>
            <a:pPr algn="ctr"/>
            <a:endParaRPr lang="en-US" dirty="0">
              <a:latin typeface="Tahoma" pitchFamily="34" charset="0"/>
            </a:endParaRPr>
          </a:p>
        </p:txBody>
      </p:sp>
      <p:sp>
        <p:nvSpPr>
          <p:cNvPr id="4105" name="Rectangle 9"/>
          <p:cNvSpPr>
            <a:spLocks noChangeArrowheads="1"/>
          </p:cNvSpPr>
          <p:nvPr/>
        </p:nvSpPr>
        <p:spPr bwMode="auto">
          <a:xfrm>
            <a:off x="2073275" y="3429000"/>
            <a:ext cx="1870075" cy="720725"/>
          </a:xfrm>
          <a:prstGeom prst="rect">
            <a:avLst/>
          </a:prstGeom>
          <a:solidFill>
            <a:schemeClr val="accent1"/>
          </a:solidFill>
          <a:ln w="9525">
            <a:solidFill>
              <a:schemeClr val="tx1"/>
            </a:solidFill>
            <a:miter lim="800000"/>
            <a:headEnd/>
            <a:tailEnd/>
          </a:ln>
          <a:effectLst/>
        </p:spPr>
        <p:txBody>
          <a:bodyPr wrap="none" anchor="ctr"/>
          <a:lstStyle/>
          <a:p>
            <a:pPr algn="ctr"/>
            <a:r>
              <a:rPr lang="en-GB" sz="1400" dirty="0"/>
              <a:t>Dissemination &amp;</a:t>
            </a:r>
          </a:p>
          <a:p>
            <a:pPr algn="ctr"/>
            <a:r>
              <a:rPr lang="en-GB" sz="1400" dirty="0"/>
              <a:t>Impact Group</a:t>
            </a:r>
          </a:p>
        </p:txBody>
      </p:sp>
      <p:sp>
        <p:nvSpPr>
          <p:cNvPr id="4106" name="Rectangle 10"/>
          <p:cNvSpPr>
            <a:spLocks noChangeArrowheads="1"/>
          </p:cNvSpPr>
          <p:nvPr/>
        </p:nvSpPr>
        <p:spPr bwMode="auto">
          <a:xfrm>
            <a:off x="5816600" y="3429000"/>
            <a:ext cx="1419225" cy="720725"/>
          </a:xfrm>
          <a:prstGeom prst="rect">
            <a:avLst/>
          </a:prstGeom>
          <a:solidFill>
            <a:schemeClr val="accent1"/>
          </a:solidFill>
          <a:ln w="9525">
            <a:solidFill>
              <a:schemeClr val="tx1"/>
            </a:solidFill>
            <a:miter lim="800000"/>
            <a:headEnd/>
            <a:tailEnd/>
          </a:ln>
          <a:effectLst/>
        </p:spPr>
        <p:txBody>
          <a:bodyPr wrap="none" anchor="ctr"/>
          <a:lstStyle/>
          <a:p>
            <a:pPr algn="ctr"/>
            <a:r>
              <a:rPr lang="en-GB" sz="1400" dirty="0"/>
              <a:t>Research Group</a:t>
            </a:r>
          </a:p>
        </p:txBody>
      </p:sp>
      <p:sp>
        <p:nvSpPr>
          <p:cNvPr id="4107" name="Rectangle 11"/>
          <p:cNvSpPr>
            <a:spLocks noChangeArrowheads="1"/>
          </p:cNvSpPr>
          <p:nvPr/>
        </p:nvSpPr>
        <p:spPr bwMode="auto">
          <a:xfrm>
            <a:off x="7596188" y="3357563"/>
            <a:ext cx="1439862" cy="792162"/>
          </a:xfrm>
          <a:prstGeom prst="rect">
            <a:avLst/>
          </a:prstGeom>
          <a:solidFill>
            <a:schemeClr val="accent1"/>
          </a:solidFill>
          <a:ln w="9525">
            <a:solidFill>
              <a:schemeClr val="tx1"/>
            </a:solidFill>
            <a:miter lim="800000"/>
            <a:headEnd/>
            <a:tailEnd/>
          </a:ln>
          <a:effectLst/>
        </p:spPr>
        <p:txBody>
          <a:bodyPr wrap="none" anchor="ctr"/>
          <a:lstStyle/>
          <a:p>
            <a:pPr algn="ctr"/>
            <a:r>
              <a:rPr lang="en-GB" sz="1400" dirty="0"/>
              <a:t>Monitoring &amp; </a:t>
            </a:r>
          </a:p>
          <a:p>
            <a:pPr algn="ctr"/>
            <a:r>
              <a:rPr lang="en-GB" sz="1400" dirty="0"/>
              <a:t>Evaluation Group</a:t>
            </a:r>
          </a:p>
        </p:txBody>
      </p:sp>
      <p:sp>
        <p:nvSpPr>
          <p:cNvPr id="4108" name="Rectangle 12"/>
          <p:cNvSpPr>
            <a:spLocks noChangeArrowheads="1"/>
          </p:cNvSpPr>
          <p:nvPr/>
        </p:nvSpPr>
        <p:spPr bwMode="auto">
          <a:xfrm>
            <a:off x="4356100" y="3429000"/>
            <a:ext cx="1008063" cy="719138"/>
          </a:xfrm>
          <a:prstGeom prst="rect">
            <a:avLst/>
          </a:prstGeom>
          <a:solidFill>
            <a:schemeClr val="accent1"/>
          </a:solidFill>
          <a:ln w="9525">
            <a:solidFill>
              <a:schemeClr val="tx1"/>
            </a:solidFill>
            <a:miter lim="800000"/>
            <a:headEnd/>
            <a:tailEnd/>
          </a:ln>
          <a:effectLst/>
        </p:spPr>
        <p:txBody>
          <a:bodyPr wrap="none" anchor="ctr"/>
          <a:lstStyle/>
          <a:p>
            <a:pPr algn="ctr"/>
            <a:r>
              <a:rPr lang="en-GB" sz="1400" dirty="0"/>
              <a:t>IT Group</a:t>
            </a:r>
          </a:p>
        </p:txBody>
      </p:sp>
      <p:sp>
        <p:nvSpPr>
          <p:cNvPr id="4109" name="Rectangle 13"/>
          <p:cNvSpPr>
            <a:spLocks noChangeArrowheads="1"/>
          </p:cNvSpPr>
          <p:nvPr/>
        </p:nvSpPr>
        <p:spPr bwMode="auto">
          <a:xfrm>
            <a:off x="468313" y="1916113"/>
            <a:ext cx="8496300" cy="936625"/>
          </a:xfrm>
          <a:prstGeom prst="rect">
            <a:avLst/>
          </a:prstGeom>
          <a:solidFill>
            <a:schemeClr val="accent1"/>
          </a:solidFill>
          <a:ln w="9525">
            <a:solidFill>
              <a:schemeClr val="tx1"/>
            </a:solidFill>
            <a:miter lim="800000"/>
            <a:headEnd/>
            <a:tailEnd/>
          </a:ln>
          <a:effectLst/>
        </p:spPr>
        <p:txBody>
          <a:bodyPr wrap="none" anchor="ctr"/>
          <a:lstStyle/>
          <a:p>
            <a:pPr algn="ctr"/>
            <a:r>
              <a:rPr lang="en-GB" sz="1400" dirty="0"/>
              <a:t>Partner Site Implementation Groups (PSIGs)</a:t>
            </a:r>
          </a:p>
          <a:p>
            <a:pPr algn="ctr"/>
            <a:endParaRPr lang="en-GB" sz="1400" dirty="0"/>
          </a:p>
          <a:p>
            <a:pPr algn="ctr"/>
            <a:r>
              <a:rPr lang="en-GB" sz="1400" dirty="0"/>
              <a:t>Bradford 	Huddersfield	Leeds	</a:t>
            </a:r>
            <a:r>
              <a:rPr lang="en-GB" sz="1400" dirty="0" err="1"/>
              <a:t>Leeds</a:t>
            </a:r>
            <a:r>
              <a:rPr lang="en-GB" sz="1400" dirty="0"/>
              <a:t> Metropolitan	York St John</a:t>
            </a:r>
            <a:endParaRPr lang="en-GB" sz="1400" dirty="0">
              <a:latin typeface="Tahoma" pitchFamily="34" charset="0"/>
            </a:endParaRPr>
          </a:p>
          <a:p>
            <a:pPr algn="ctr"/>
            <a:endParaRPr lang="en-GB" sz="1400" dirty="0">
              <a:latin typeface="Tahoma" pitchFamily="34" charset="0"/>
            </a:endParaRPr>
          </a:p>
        </p:txBody>
      </p:sp>
      <p:sp>
        <p:nvSpPr>
          <p:cNvPr id="4110" name="Rectangle 14"/>
          <p:cNvSpPr>
            <a:spLocks noChangeArrowheads="1"/>
          </p:cNvSpPr>
          <p:nvPr/>
        </p:nvSpPr>
        <p:spPr bwMode="auto">
          <a:xfrm>
            <a:off x="395288" y="3429000"/>
            <a:ext cx="1296987" cy="720725"/>
          </a:xfrm>
          <a:prstGeom prst="rect">
            <a:avLst/>
          </a:prstGeom>
          <a:solidFill>
            <a:schemeClr val="accent1"/>
          </a:solidFill>
          <a:ln w="9525">
            <a:solidFill>
              <a:schemeClr val="tx1"/>
            </a:solidFill>
            <a:miter lim="800000"/>
            <a:headEnd/>
            <a:tailEnd/>
          </a:ln>
          <a:effectLst/>
        </p:spPr>
        <p:txBody>
          <a:bodyPr wrap="none" anchor="ctr"/>
          <a:lstStyle/>
          <a:p>
            <a:pPr algn="ctr"/>
            <a:r>
              <a:rPr lang="en-GB" sz="1400"/>
              <a:t>Core Team</a:t>
            </a:r>
          </a:p>
        </p:txBody>
      </p:sp>
      <p:sp>
        <p:nvSpPr>
          <p:cNvPr id="4111" name="Rectangle 15"/>
          <p:cNvSpPr>
            <a:spLocks noChangeArrowheads="1"/>
          </p:cNvSpPr>
          <p:nvPr/>
        </p:nvSpPr>
        <p:spPr bwMode="auto">
          <a:xfrm>
            <a:off x="2700338" y="4581525"/>
            <a:ext cx="4083050" cy="719138"/>
          </a:xfrm>
          <a:prstGeom prst="rect">
            <a:avLst/>
          </a:prstGeom>
          <a:solidFill>
            <a:schemeClr val="accent1"/>
          </a:solidFill>
          <a:ln w="9525">
            <a:solidFill>
              <a:schemeClr val="tx1"/>
            </a:solidFill>
            <a:miter lim="800000"/>
            <a:headEnd/>
            <a:tailEnd/>
          </a:ln>
          <a:effectLst/>
        </p:spPr>
        <p:txBody>
          <a:bodyPr wrap="none" anchor="ctr"/>
          <a:lstStyle/>
          <a:p>
            <a:pPr algn="ctr"/>
            <a:r>
              <a:rPr lang="en-GB" sz="1400"/>
              <a:t>Joint Management Group</a:t>
            </a:r>
          </a:p>
        </p:txBody>
      </p:sp>
      <p:sp>
        <p:nvSpPr>
          <p:cNvPr id="4112" name="Line 16"/>
          <p:cNvSpPr>
            <a:spLocks noChangeShapeType="1"/>
          </p:cNvSpPr>
          <p:nvPr/>
        </p:nvSpPr>
        <p:spPr bwMode="auto">
          <a:xfrm>
            <a:off x="1136650" y="2852738"/>
            <a:ext cx="1588" cy="576262"/>
          </a:xfrm>
          <a:prstGeom prst="line">
            <a:avLst/>
          </a:prstGeom>
          <a:noFill/>
          <a:ln w="9525">
            <a:solidFill>
              <a:schemeClr val="tx1"/>
            </a:solidFill>
            <a:round/>
            <a:headEnd/>
            <a:tailEnd/>
          </a:ln>
          <a:effectLst/>
        </p:spPr>
        <p:txBody>
          <a:bodyPr/>
          <a:lstStyle/>
          <a:p>
            <a:endParaRPr lang="en-GB"/>
          </a:p>
        </p:txBody>
      </p:sp>
      <p:sp>
        <p:nvSpPr>
          <p:cNvPr id="4113" name="Line 17"/>
          <p:cNvSpPr>
            <a:spLocks noChangeShapeType="1"/>
          </p:cNvSpPr>
          <p:nvPr/>
        </p:nvSpPr>
        <p:spPr bwMode="auto">
          <a:xfrm>
            <a:off x="3152775" y="2852738"/>
            <a:ext cx="1588" cy="576262"/>
          </a:xfrm>
          <a:prstGeom prst="line">
            <a:avLst/>
          </a:prstGeom>
          <a:noFill/>
          <a:ln w="9525">
            <a:solidFill>
              <a:schemeClr val="tx1"/>
            </a:solidFill>
            <a:round/>
            <a:headEnd/>
            <a:tailEnd/>
          </a:ln>
          <a:effectLst/>
        </p:spPr>
        <p:txBody>
          <a:bodyPr/>
          <a:lstStyle/>
          <a:p>
            <a:endParaRPr lang="en-GB"/>
          </a:p>
        </p:txBody>
      </p:sp>
      <p:sp>
        <p:nvSpPr>
          <p:cNvPr id="4114" name="Line 18"/>
          <p:cNvSpPr>
            <a:spLocks noChangeShapeType="1"/>
          </p:cNvSpPr>
          <p:nvPr/>
        </p:nvSpPr>
        <p:spPr bwMode="auto">
          <a:xfrm>
            <a:off x="4881563" y="2852738"/>
            <a:ext cx="1587" cy="576262"/>
          </a:xfrm>
          <a:prstGeom prst="line">
            <a:avLst/>
          </a:prstGeom>
          <a:noFill/>
          <a:ln w="9525">
            <a:solidFill>
              <a:schemeClr val="tx1"/>
            </a:solidFill>
            <a:round/>
            <a:headEnd/>
            <a:tailEnd/>
          </a:ln>
          <a:effectLst/>
        </p:spPr>
        <p:txBody>
          <a:bodyPr/>
          <a:lstStyle/>
          <a:p>
            <a:endParaRPr lang="en-GB"/>
          </a:p>
        </p:txBody>
      </p:sp>
      <p:sp>
        <p:nvSpPr>
          <p:cNvPr id="4115" name="Line 19"/>
          <p:cNvSpPr>
            <a:spLocks noChangeShapeType="1"/>
          </p:cNvSpPr>
          <p:nvPr/>
        </p:nvSpPr>
        <p:spPr bwMode="auto">
          <a:xfrm>
            <a:off x="6608763" y="2852738"/>
            <a:ext cx="1587" cy="576262"/>
          </a:xfrm>
          <a:prstGeom prst="line">
            <a:avLst/>
          </a:prstGeom>
          <a:noFill/>
          <a:ln w="9525">
            <a:solidFill>
              <a:schemeClr val="tx1"/>
            </a:solidFill>
            <a:round/>
            <a:headEnd/>
            <a:tailEnd/>
          </a:ln>
          <a:effectLst/>
        </p:spPr>
        <p:txBody>
          <a:bodyPr/>
          <a:lstStyle/>
          <a:p>
            <a:endParaRPr lang="en-GB"/>
          </a:p>
        </p:txBody>
      </p:sp>
      <p:sp>
        <p:nvSpPr>
          <p:cNvPr id="4116" name="Line 20"/>
          <p:cNvSpPr>
            <a:spLocks noChangeShapeType="1"/>
          </p:cNvSpPr>
          <p:nvPr/>
        </p:nvSpPr>
        <p:spPr bwMode="auto">
          <a:xfrm>
            <a:off x="8243888" y="2852738"/>
            <a:ext cx="1587" cy="504825"/>
          </a:xfrm>
          <a:prstGeom prst="line">
            <a:avLst/>
          </a:prstGeom>
          <a:noFill/>
          <a:ln w="9525">
            <a:solidFill>
              <a:schemeClr val="tx1"/>
            </a:solidFill>
            <a:round/>
            <a:headEnd/>
            <a:tailEnd/>
          </a:ln>
          <a:effectLst/>
        </p:spPr>
        <p:txBody>
          <a:bodyPr/>
          <a:lstStyle/>
          <a:p>
            <a:endParaRPr lang="en-GB"/>
          </a:p>
        </p:txBody>
      </p:sp>
      <p:sp>
        <p:nvSpPr>
          <p:cNvPr id="4117" name="Line 21"/>
          <p:cNvSpPr>
            <a:spLocks noChangeShapeType="1"/>
          </p:cNvSpPr>
          <p:nvPr/>
        </p:nvSpPr>
        <p:spPr bwMode="auto">
          <a:xfrm>
            <a:off x="900113" y="4149725"/>
            <a:ext cx="1820862" cy="863600"/>
          </a:xfrm>
          <a:prstGeom prst="line">
            <a:avLst/>
          </a:prstGeom>
          <a:noFill/>
          <a:ln w="9525">
            <a:solidFill>
              <a:schemeClr val="tx1"/>
            </a:solidFill>
            <a:round/>
            <a:headEnd/>
            <a:tailEnd/>
          </a:ln>
          <a:effectLst/>
        </p:spPr>
        <p:txBody>
          <a:bodyPr/>
          <a:lstStyle/>
          <a:p>
            <a:endParaRPr lang="en-GB"/>
          </a:p>
        </p:txBody>
      </p:sp>
      <p:sp>
        <p:nvSpPr>
          <p:cNvPr id="4118" name="Line 22"/>
          <p:cNvSpPr>
            <a:spLocks noChangeShapeType="1"/>
          </p:cNvSpPr>
          <p:nvPr/>
        </p:nvSpPr>
        <p:spPr bwMode="auto">
          <a:xfrm flipH="1">
            <a:off x="6804025" y="4149725"/>
            <a:ext cx="1779588" cy="503238"/>
          </a:xfrm>
          <a:prstGeom prst="line">
            <a:avLst/>
          </a:prstGeom>
          <a:noFill/>
          <a:ln w="9525">
            <a:solidFill>
              <a:schemeClr val="tx1"/>
            </a:solidFill>
            <a:round/>
            <a:headEnd/>
            <a:tailEnd/>
          </a:ln>
          <a:effectLst/>
        </p:spPr>
        <p:txBody>
          <a:bodyPr/>
          <a:lstStyle/>
          <a:p>
            <a:endParaRPr lang="en-GB"/>
          </a:p>
        </p:txBody>
      </p:sp>
      <p:sp>
        <p:nvSpPr>
          <p:cNvPr id="4119" name="Line 23"/>
          <p:cNvSpPr>
            <a:spLocks noChangeShapeType="1"/>
          </p:cNvSpPr>
          <p:nvPr/>
        </p:nvSpPr>
        <p:spPr bwMode="auto">
          <a:xfrm>
            <a:off x="3059113" y="4149725"/>
            <a:ext cx="525462" cy="431800"/>
          </a:xfrm>
          <a:prstGeom prst="line">
            <a:avLst/>
          </a:prstGeom>
          <a:noFill/>
          <a:ln w="9525">
            <a:solidFill>
              <a:schemeClr val="tx1"/>
            </a:solidFill>
            <a:round/>
            <a:headEnd/>
            <a:tailEnd/>
          </a:ln>
          <a:effectLst/>
        </p:spPr>
        <p:txBody>
          <a:bodyPr/>
          <a:lstStyle/>
          <a:p>
            <a:endParaRPr lang="en-GB"/>
          </a:p>
        </p:txBody>
      </p:sp>
      <p:sp>
        <p:nvSpPr>
          <p:cNvPr id="4120" name="Line 24"/>
          <p:cNvSpPr>
            <a:spLocks noChangeShapeType="1"/>
          </p:cNvSpPr>
          <p:nvPr/>
        </p:nvSpPr>
        <p:spPr bwMode="auto">
          <a:xfrm flipH="1">
            <a:off x="6227763" y="4149725"/>
            <a:ext cx="504825" cy="431800"/>
          </a:xfrm>
          <a:prstGeom prst="line">
            <a:avLst/>
          </a:prstGeom>
          <a:noFill/>
          <a:ln w="9525">
            <a:solidFill>
              <a:schemeClr val="tx1"/>
            </a:solidFill>
            <a:round/>
            <a:headEnd/>
            <a:tailEnd/>
          </a:ln>
          <a:effectLst/>
        </p:spPr>
        <p:txBody>
          <a:bodyPr/>
          <a:lstStyle/>
          <a:p>
            <a:endParaRPr lang="en-GB"/>
          </a:p>
        </p:txBody>
      </p:sp>
      <p:sp>
        <p:nvSpPr>
          <p:cNvPr id="4121" name="Line 25"/>
          <p:cNvSpPr>
            <a:spLocks noChangeShapeType="1"/>
          </p:cNvSpPr>
          <p:nvPr/>
        </p:nvSpPr>
        <p:spPr bwMode="auto">
          <a:xfrm>
            <a:off x="4859338" y="4149725"/>
            <a:ext cx="23812" cy="431800"/>
          </a:xfrm>
          <a:prstGeom prst="line">
            <a:avLst/>
          </a:prstGeom>
          <a:noFill/>
          <a:ln w="9525">
            <a:solidFill>
              <a:schemeClr val="tx1"/>
            </a:solidFill>
            <a:round/>
            <a:headEnd/>
            <a:tailEnd/>
          </a:ln>
          <a:effectLst/>
        </p:spPr>
        <p:txBody>
          <a:bodyPr/>
          <a:lstStyle/>
          <a:p>
            <a:endParaRPr lang="en-GB"/>
          </a:p>
        </p:txBody>
      </p:sp>
      <p:sp>
        <p:nvSpPr>
          <p:cNvPr id="4122" name="Line 26"/>
          <p:cNvSpPr>
            <a:spLocks noChangeShapeType="1"/>
          </p:cNvSpPr>
          <p:nvPr/>
        </p:nvSpPr>
        <p:spPr bwMode="auto">
          <a:xfrm>
            <a:off x="4953000" y="5300663"/>
            <a:ext cx="1588" cy="215900"/>
          </a:xfrm>
          <a:prstGeom prst="line">
            <a:avLst/>
          </a:prstGeom>
          <a:noFill/>
          <a:ln w="9525">
            <a:solidFill>
              <a:schemeClr val="tx1"/>
            </a:solidFill>
            <a:round/>
            <a:headEnd/>
            <a:tailEnd/>
          </a:ln>
          <a:effectLst/>
        </p:spPr>
        <p:txBody>
          <a:bodyPr/>
          <a:lstStyle/>
          <a:p>
            <a:endParaRPr lang="en-GB"/>
          </a:p>
        </p:txBody>
      </p:sp>
      <p:sp>
        <p:nvSpPr>
          <p:cNvPr id="4123" name="Line 27"/>
          <p:cNvSpPr>
            <a:spLocks noChangeShapeType="1"/>
          </p:cNvSpPr>
          <p:nvPr/>
        </p:nvSpPr>
        <p:spPr bwMode="auto">
          <a:xfrm>
            <a:off x="3944938" y="3860800"/>
            <a:ext cx="360362" cy="1588"/>
          </a:xfrm>
          <a:prstGeom prst="line">
            <a:avLst/>
          </a:prstGeom>
          <a:noFill/>
          <a:ln w="9525">
            <a:solidFill>
              <a:schemeClr val="tx1"/>
            </a:solidFill>
            <a:prstDash val="dash"/>
            <a:round/>
            <a:headEnd/>
            <a:tailEnd/>
          </a:ln>
          <a:effectLst/>
        </p:spPr>
        <p:txBody>
          <a:bodyPr/>
          <a:lstStyle/>
          <a:p>
            <a:endParaRPr lang="en-GB"/>
          </a:p>
        </p:txBody>
      </p:sp>
      <p:sp>
        <p:nvSpPr>
          <p:cNvPr id="4124" name="Line 28"/>
          <p:cNvSpPr>
            <a:spLocks noChangeShapeType="1"/>
          </p:cNvSpPr>
          <p:nvPr/>
        </p:nvSpPr>
        <p:spPr bwMode="auto">
          <a:xfrm>
            <a:off x="1692275" y="3860800"/>
            <a:ext cx="381000" cy="1588"/>
          </a:xfrm>
          <a:prstGeom prst="line">
            <a:avLst/>
          </a:prstGeom>
          <a:noFill/>
          <a:ln w="9525">
            <a:solidFill>
              <a:schemeClr val="tx1"/>
            </a:solidFill>
            <a:prstDash val="dash"/>
            <a:round/>
            <a:headEnd/>
            <a:tailEnd/>
          </a:ln>
          <a:effectLst/>
        </p:spPr>
        <p:txBody>
          <a:bodyPr/>
          <a:lstStyle/>
          <a:p>
            <a:endParaRPr lang="en-GB"/>
          </a:p>
        </p:txBody>
      </p:sp>
      <p:sp>
        <p:nvSpPr>
          <p:cNvPr id="4125" name="Line 29"/>
          <p:cNvSpPr>
            <a:spLocks noChangeShapeType="1"/>
          </p:cNvSpPr>
          <p:nvPr/>
        </p:nvSpPr>
        <p:spPr bwMode="auto">
          <a:xfrm>
            <a:off x="5384800" y="3860800"/>
            <a:ext cx="431800" cy="1588"/>
          </a:xfrm>
          <a:prstGeom prst="line">
            <a:avLst/>
          </a:prstGeom>
          <a:noFill/>
          <a:ln w="9525">
            <a:solidFill>
              <a:schemeClr val="tx1"/>
            </a:solidFill>
            <a:prstDash val="dash"/>
            <a:round/>
            <a:headEnd/>
            <a:tailEnd/>
          </a:ln>
          <a:effectLst/>
        </p:spPr>
        <p:txBody>
          <a:bodyPr/>
          <a:lstStyle/>
          <a:p>
            <a:endParaRPr lang="en-GB"/>
          </a:p>
        </p:txBody>
      </p:sp>
      <p:sp>
        <p:nvSpPr>
          <p:cNvPr id="4126" name="Line 30"/>
          <p:cNvSpPr>
            <a:spLocks noChangeShapeType="1"/>
          </p:cNvSpPr>
          <p:nvPr/>
        </p:nvSpPr>
        <p:spPr bwMode="auto">
          <a:xfrm>
            <a:off x="7258050" y="3860800"/>
            <a:ext cx="358775" cy="1588"/>
          </a:xfrm>
          <a:prstGeom prst="line">
            <a:avLst/>
          </a:prstGeom>
          <a:noFill/>
          <a:ln w="9525">
            <a:solidFill>
              <a:schemeClr val="tx1"/>
            </a:solidFill>
            <a:prstDash val="dash"/>
            <a:round/>
            <a:headEnd/>
            <a:tailEnd/>
          </a:ln>
          <a:effectLst/>
        </p:spPr>
        <p:txBody>
          <a:bodyPr/>
          <a:lstStyle/>
          <a:p>
            <a:endParaRPr lang="en-GB"/>
          </a:p>
        </p:txBody>
      </p:sp>
      <p:sp>
        <p:nvSpPr>
          <p:cNvPr id="4127" name="Rectangle 31"/>
          <p:cNvSpPr>
            <a:spLocks noChangeArrowheads="1"/>
          </p:cNvSpPr>
          <p:nvPr/>
        </p:nvSpPr>
        <p:spPr bwMode="auto">
          <a:xfrm>
            <a:off x="7235825" y="4724400"/>
            <a:ext cx="1728788" cy="433388"/>
          </a:xfrm>
          <a:prstGeom prst="rect">
            <a:avLst/>
          </a:prstGeom>
          <a:solidFill>
            <a:schemeClr val="accent1"/>
          </a:solidFill>
          <a:ln w="9525">
            <a:solidFill>
              <a:schemeClr val="tx1"/>
            </a:solidFill>
            <a:miter lim="800000"/>
            <a:headEnd/>
            <a:tailEnd/>
          </a:ln>
          <a:effectLst/>
        </p:spPr>
        <p:txBody>
          <a:bodyPr wrap="none" anchor="ctr"/>
          <a:lstStyle/>
          <a:p>
            <a:pPr algn="ctr"/>
            <a:r>
              <a:rPr lang="en-GB" sz="1400"/>
              <a:t>Partner Lead Group</a:t>
            </a:r>
          </a:p>
        </p:txBody>
      </p:sp>
      <p:sp>
        <p:nvSpPr>
          <p:cNvPr id="4128" name="Line 32"/>
          <p:cNvSpPr>
            <a:spLocks noChangeShapeType="1"/>
          </p:cNvSpPr>
          <p:nvPr/>
        </p:nvSpPr>
        <p:spPr bwMode="auto">
          <a:xfrm>
            <a:off x="6804025" y="4941888"/>
            <a:ext cx="431800" cy="0"/>
          </a:xfrm>
          <a:prstGeom prst="line">
            <a:avLst/>
          </a:prstGeom>
          <a:noFill/>
          <a:ln w="9525">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In the beginning</a:t>
            </a:r>
          </a:p>
        </p:txBody>
      </p:sp>
      <p:pic>
        <p:nvPicPr>
          <p:cNvPr id="5" name="Picture 4" descr="stickman_7003414_XS.JPG"/>
          <p:cNvPicPr>
            <a:picLocks noChangeAspect="1"/>
          </p:cNvPicPr>
          <p:nvPr/>
        </p:nvPicPr>
        <p:blipFill>
          <a:blip r:embed="rId3" cstate="print"/>
          <a:stretch>
            <a:fillRect/>
          </a:stretch>
        </p:blipFill>
        <p:spPr>
          <a:xfrm>
            <a:off x="2032000" y="1524000"/>
            <a:ext cx="5080000" cy="381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Lines of Communication</a:t>
            </a:r>
          </a:p>
        </p:txBody>
      </p:sp>
      <p:sp>
        <p:nvSpPr>
          <p:cNvPr id="10243" name="Rectangle 3"/>
          <p:cNvSpPr>
            <a:spLocks noGrp="1" noChangeArrowheads="1"/>
          </p:cNvSpPr>
          <p:nvPr>
            <p:ph type="body" idx="1"/>
          </p:nvPr>
        </p:nvSpPr>
        <p:spPr/>
        <p:txBody>
          <a:bodyPr/>
          <a:lstStyle/>
          <a:p>
            <a:endParaRPr lang="en-GB"/>
          </a:p>
          <a:p>
            <a:endParaRPr lang="en-GB"/>
          </a:p>
          <a:p>
            <a:endParaRPr lang="en-GB"/>
          </a:p>
        </p:txBody>
      </p:sp>
      <p:sp>
        <p:nvSpPr>
          <p:cNvPr id="10245" name="AutoShape 5"/>
          <p:cNvSpPr>
            <a:spLocks noChangeArrowheads="1"/>
          </p:cNvSpPr>
          <p:nvPr/>
        </p:nvSpPr>
        <p:spPr bwMode="auto">
          <a:xfrm>
            <a:off x="827088" y="3141663"/>
            <a:ext cx="7561262" cy="1150937"/>
          </a:xfrm>
          <a:prstGeom prst="rightArrow">
            <a:avLst>
              <a:gd name="adj1" fmla="val 50000"/>
              <a:gd name="adj2" fmla="val 164241"/>
            </a:avLst>
          </a:prstGeom>
          <a:solidFill>
            <a:schemeClr val="accent1"/>
          </a:solidFill>
          <a:ln w="9525">
            <a:solidFill>
              <a:schemeClr val="tx1"/>
            </a:solidFill>
            <a:miter lim="800000"/>
            <a:headEnd/>
            <a:tailEnd/>
          </a:ln>
          <a:effectLst/>
        </p:spPr>
        <p:txBody>
          <a:bodyPr wrap="none" anchor="ctr"/>
          <a:lstStyle/>
          <a:p>
            <a:endParaRPr lang="en-GB"/>
          </a:p>
        </p:txBody>
      </p:sp>
      <p:sp>
        <p:nvSpPr>
          <p:cNvPr id="10246" name="Text Box 6"/>
          <p:cNvSpPr txBox="1">
            <a:spLocks noChangeArrowheads="1"/>
          </p:cNvSpPr>
          <p:nvPr/>
        </p:nvSpPr>
        <p:spPr bwMode="auto">
          <a:xfrm>
            <a:off x="2339975" y="3500438"/>
            <a:ext cx="3024188" cy="366712"/>
          </a:xfrm>
          <a:prstGeom prst="rect">
            <a:avLst/>
          </a:prstGeom>
          <a:noFill/>
          <a:ln w="9525">
            <a:noFill/>
            <a:miter lim="800000"/>
            <a:headEnd/>
            <a:tailEnd/>
          </a:ln>
          <a:effectLst/>
        </p:spPr>
        <p:txBody>
          <a:bodyPr>
            <a:spAutoFit/>
          </a:bodyPr>
          <a:lstStyle/>
          <a:p>
            <a:pPr>
              <a:spcBef>
                <a:spcPct val="50000"/>
              </a:spcBef>
            </a:pPr>
            <a:r>
              <a:rPr lang="en-GB"/>
              <a:t>One 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Drawing Board</a:t>
            </a:r>
          </a:p>
        </p:txBody>
      </p:sp>
      <p:sp>
        <p:nvSpPr>
          <p:cNvPr id="25603" name="Rectangle 3"/>
          <p:cNvSpPr>
            <a:spLocks noGrp="1" noChangeArrowheads="1"/>
          </p:cNvSpPr>
          <p:nvPr>
            <p:ph type="body" idx="1"/>
          </p:nvPr>
        </p:nvSpPr>
        <p:spPr/>
        <p:txBody>
          <a:bodyPr/>
          <a:lstStyle/>
          <a:p>
            <a:r>
              <a:rPr lang="en-US" dirty="0" smtClean="0"/>
              <a:t>Terms of reference</a:t>
            </a:r>
          </a:p>
          <a:p>
            <a:r>
              <a:rPr lang="en-US" dirty="0" smtClean="0"/>
              <a:t>Two way communication</a:t>
            </a:r>
          </a:p>
          <a:p>
            <a:r>
              <a:rPr lang="en-US" dirty="0" smtClean="0"/>
              <a:t>Operational plan</a:t>
            </a:r>
          </a:p>
          <a:p>
            <a:r>
              <a:rPr lang="en-US" dirty="0" smtClean="0"/>
              <a:t>Work streams</a:t>
            </a:r>
          </a:p>
          <a:p>
            <a:r>
              <a:rPr lang="en-US" dirty="0" smtClean="0"/>
              <a:t>SU&amp;C representation</a:t>
            </a:r>
            <a:endParaRPr lang="en-US" dirty="0"/>
          </a:p>
        </p:txBody>
      </p:sp>
      <p:pic>
        <p:nvPicPr>
          <p:cNvPr id="5" name="Picture 4" descr="j0284057.gif"/>
          <p:cNvPicPr>
            <a:picLocks noChangeAspect="1"/>
          </p:cNvPicPr>
          <p:nvPr/>
        </p:nvPicPr>
        <p:blipFill>
          <a:blip r:embed="rId3" cstate="print"/>
          <a:stretch>
            <a:fillRect/>
          </a:stretch>
        </p:blipFill>
        <p:spPr>
          <a:xfrm>
            <a:off x="6072198" y="3214686"/>
            <a:ext cx="1881001" cy="205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dirty="0"/>
              <a:t>Remuneration</a:t>
            </a:r>
          </a:p>
        </p:txBody>
      </p:sp>
      <p:sp>
        <p:nvSpPr>
          <p:cNvPr id="24579" name="Rectangle 3"/>
          <p:cNvSpPr>
            <a:spLocks noGrp="1" noChangeArrowheads="1"/>
          </p:cNvSpPr>
          <p:nvPr>
            <p:ph type="body" idx="1"/>
          </p:nvPr>
        </p:nvSpPr>
        <p:spPr/>
        <p:txBody>
          <a:bodyPr/>
          <a:lstStyle/>
          <a:p>
            <a:r>
              <a:rPr lang="en-US" dirty="0" smtClean="0"/>
              <a:t>Different payments at each institution</a:t>
            </a:r>
            <a:endParaRPr lang="en-US" dirty="0"/>
          </a:p>
        </p:txBody>
      </p:sp>
      <p:pic>
        <p:nvPicPr>
          <p:cNvPr id="24580" name="Picture 4" descr="MCj04413240000[1]"/>
          <p:cNvPicPr>
            <a:picLocks noChangeAspect="1" noChangeArrowheads="1"/>
          </p:cNvPicPr>
          <p:nvPr/>
        </p:nvPicPr>
        <p:blipFill>
          <a:blip r:embed="rId3" cstate="print"/>
          <a:srcRect/>
          <a:stretch>
            <a:fillRect/>
          </a:stretch>
        </p:blipFill>
        <p:spPr bwMode="auto">
          <a:xfrm>
            <a:off x="3200400" y="2057400"/>
            <a:ext cx="2743200" cy="2743200"/>
          </a:xfrm>
          <a:prstGeom prst="rect">
            <a:avLst/>
          </a:prstGeom>
          <a:noFill/>
        </p:spPr>
      </p:pic>
      <p:pic>
        <p:nvPicPr>
          <p:cNvPr id="24581" name="Picture 5" descr="MCj04413240000[1]"/>
          <p:cNvPicPr>
            <a:picLocks noChangeAspect="1" noChangeArrowheads="1"/>
          </p:cNvPicPr>
          <p:nvPr/>
        </p:nvPicPr>
        <p:blipFill>
          <a:blip r:embed="rId3" cstate="print"/>
          <a:srcRect/>
          <a:stretch>
            <a:fillRect/>
          </a:stretch>
        </p:blipFill>
        <p:spPr bwMode="auto">
          <a:xfrm>
            <a:off x="3200400" y="2057400"/>
            <a:ext cx="2743200" cy="2743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481</TotalTime>
  <Words>2191</Words>
  <Application>Microsoft Office PowerPoint</Application>
  <PresentationFormat>On-screen Show (4:3)</PresentationFormat>
  <Paragraphs>358</Paragraphs>
  <Slides>44</Slides>
  <Notes>40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Mountain Top</vt:lpstr>
      <vt:lpstr>Acrobat Document</vt:lpstr>
      <vt:lpstr>Photo Editor Photo</vt:lpstr>
      <vt:lpstr>Chart</vt:lpstr>
      <vt:lpstr>Slide 1</vt:lpstr>
      <vt:lpstr>Caroline Plews, Christine Rhodes, Sue Sherwin &amp; Jools Symons </vt:lpstr>
      <vt:lpstr>Long and winding road</vt:lpstr>
      <vt:lpstr>Strategic Aims</vt:lpstr>
      <vt:lpstr>How ALPS works</vt:lpstr>
      <vt:lpstr>In the beginning</vt:lpstr>
      <vt:lpstr>Lines of Communication</vt:lpstr>
      <vt:lpstr>Drawing Board</vt:lpstr>
      <vt:lpstr>Remuneration</vt:lpstr>
      <vt:lpstr>Flow of information</vt:lpstr>
      <vt:lpstr>ALPS Good Practice Guidelines</vt:lpstr>
      <vt:lpstr>Collaboration between the partners</vt:lpstr>
      <vt:lpstr>SHARED GOALS</vt:lpstr>
      <vt:lpstr>THE GARDEN OF INVOLVEMENT .......... NOW</vt:lpstr>
      <vt:lpstr>THE GARDEN OF INVOLVEMENT .......... THEN</vt:lpstr>
      <vt:lpstr>DIFFERENT STAGES ON THE LADDER OF SERVICE USER AND CARER INVOLVEMENT</vt:lpstr>
      <vt:lpstr>DEVELOPING FRAMEWOKS FOR SUSTAINABILITY</vt:lpstr>
      <vt:lpstr>DEVELOPING FRAMEWORKS</vt:lpstr>
      <vt:lpstr>DEVELOPMENT OF INVOLVEMENT OF SERVICE USERS AND CARERS</vt:lpstr>
      <vt:lpstr>Where are we now?</vt:lpstr>
      <vt:lpstr>Competing drivers for the future</vt:lpstr>
      <vt:lpstr>“What Matters to US”</vt:lpstr>
      <vt:lpstr>What Matters to US (Users of Services) in Shared Care and Decision Making</vt:lpstr>
      <vt:lpstr>Rationale and Context</vt:lpstr>
      <vt:lpstr>Rationale and Context</vt:lpstr>
      <vt:lpstr>Research Aim</vt:lpstr>
      <vt:lpstr>Aims and Methods</vt:lpstr>
      <vt:lpstr>Action Learning Groups</vt:lpstr>
      <vt:lpstr>Emergent Findings</vt:lpstr>
      <vt:lpstr>Emergent findings continued…</vt:lpstr>
      <vt:lpstr>Learning and process outcomes </vt:lpstr>
      <vt:lpstr>Learning  and process outcomes</vt:lpstr>
      <vt:lpstr>Survey</vt:lpstr>
      <vt:lpstr>Sample Question</vt:lpstr>
      <vt:lpstr>Sample Question</vt:lpstr>
      <vt:lpstr>Broad Outcomes of resulting modified Delphi</vt:lpstr>
      <vt:lpstr>Some Findings</vt:lpstr>
      <vt:lpstr>Some Findings</vt:lpstr>
      <vt:lpstr>Outcomes</vt:lpstr>
      <vt:lpstr>Limitations</vt:lpstr>
      <vt:lpstr>Value</vt:lpstr>
      <vt:lpstr>Next steps </vt:lpstr>
      <vt:lpstr>Acknowledgements and contacts</vt:lpstr>
      <vt:lpstr>Conclusion : Overall Successes of SUCWG</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shumcar</dc:creator>
  <cp:lastModifiedBy>LIME011</cp:lastModifiedBy>
  <cp:revision>38</cp:revision>
  <dcterms:created xsi:type="dcterms:W3CDTF">2010-03-07T20:20:17Z</dcterms:created>
  <dcterms:modified xsi:type="dcterms:W3CDTF">2010-03-16T09:56:28Z</dcterms:modified>
</cp:coreProperties>
</file>